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5" r:id="rId2"/>
    <p:sldId id="264" r:id="rId3"/>
    <p:sldId id="267" r:id="rId4"/>
    <p:sldId id="260" r:id="rId5"/>
    <p:sldId id="291" r:id="rId6"/>
    <p:sldId id="292" r:id="rId7"/>
    <p:sldId id="278" r:id="rId8"/>
    <p:sldId id="279" r:id="rId9"/>
    <p:sldId id="280" r:id="rId10"/>
    <p:sldId id="257" r:id="rId11"/>
    <p:sldId id="316" r:id="rId12"/>
    <p:sldId id="313" r:id="rId13"/>
    <p:sldId id="315" r:id="rId14"/>
    <p:sldId id="265" r:id="rId15"/>
    <p:sldId id="317" r:id="rId16"/>
    <p:sldId id="261" r:id="rId17"/>
    <p:sldId id="297" r:id="rId18"/>
    <p:sldId id="341" r:id="rId19"/>
    <p:sldId id="325" r:id="rId20"/>
    <p:sldId id="336" r:id="rId21"/>
    <p:sldId id="340" r:id="rId22"/>
    <p:sldId id="324" r:id="rId23"/>
    <p:sldId id="330" r:id="rId24"/>
    <p:sldId id="331" r:id="rId25"/>
    <p:sldId id="337" r:id="rId26"/>
    <p:sldId id="339" r:id="rId27"/>
    <p:sldId id="286" r:id="rId28"/>
    <p:sldId id="298" r:id="rId29"/>
    <p:sldId id="303" r:id="rId30"/>
    <p:sldId id="320" r:id="rId31"/>
    <p:sldId id="301" r:id="rId32"/>
    <p:sldId id="304" r:id="rId33"/>
    <p:sldId id="312" r:id="rId34"/>
    <p:sldId id="308" r:id="rId35"/>
    <p:sldId id="332" r:id="rId36"/>
    <p:sldId id="338" r:id="rId37"/>
    <p:sldId id="334" r:id="rId38"/>
    <p:sldId id="321" r:id="rId39"/>
    <p:sldId id="333" r:id="rId40"/>
    <p:sldId id="323" r:id="rId41"/>
    <p:sldId id="335" r:id="rId42"/>
    <p:sldId id="329" r:id="rId43"/>
    <p:sldId id="287" r:id="rId44"/>
    <p:sldId id="326" r:id="rId45"/>
    <p:sldId id="327" r:id="rId46"/>
    <p:sldId id="295" r:id="rId47"/>
    <p:sldId id="328" r:id="rId48"/>
    <p:sldId id="294" r:id="rId49"/>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E657758E-5043-468D-ADCB-1B916EA1D715}" type="datetimeFigureOut">
              <a:rPr lang="de-DE" smtClean="0"/>
              <a:t>18.03.2015</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AB80405-F38B-40C4-8449-0764B2CBA374}" type="slidenum">
              <a:rPr lang="de-DE" smtClean="0"/>
              <a:t>‹Nr.›</a:t>
            </a:fld>
            <a:endParaRPr lang="de-DE"/>
          </a:p>
        </p:txBody>
      </p:sp>
    </p:spTree>
    <p:extLst>
      <p:ext uri="{BB962C8B-B14F-4D97-AF65-F5344CB8AC3E}">
        <p14:creationId xmlns:p14="http://schemas.microsoft.com/office/powerpoint/2010/main" val="329300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AB80405-F38B-40C4-8449-0764B2CBA374}" type="slidenum">
              <a:rPr lang="de-DE" smtClean="0"/>
              <a:t>1</a:t>
            </a:fld>
            <a:endParaRPr lang="de-DE" dirty="0"/>
          </a:p>
        </p:txBody>
      </p:sp>
    </p:spTree>
    <p:extLst>
      <p:ext uri="{BB962C8B-B14F-4D97-AF65-F5344CB8AC3E}">
        <p14:creationId xmlns:p14="http://schemas.microsoft.com/office/powerpoint/2010/main" val="17939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B80405-F38B-40C4-8449-0764B2CBA374}" type="slidenum">
              <a:rPr lang="de-DE" smtClean="0"/>
              <a:t>10</a:t>
            </a:fld>
            <a:endParaRPr lang="de-DE"/>
          </a:p>
        </p:txBody>
      </p:sp>
    </p:spTree>
    <p:extLst>
      <p:ext uri="{BB962C8B-B14F-4D97-AF65-F5344CB8AC3E}">
        <p14:creationId xmlns:p14="http://schemas.microsoft.com/office/powerpoint/2010/main" val="30528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6B03490-057D-4257-A3CA-DE058756D0A3}"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Der entmündigte Bürger - sind Demokratie und Rechtsstaat in Gefahr ?!</a:t>
            </a:r>
            <a:endParaRPr lang="de-DE"/>
          </a:p>
        </p:txBody>
      </p:sp>
      <p:sp>
        <p:nvSpPr>
          <p:cNvPr id="6" name="Foliennummernplatzhalter 5"/>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53298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161F1A-39DD-4E6D-8560-6CC0B9AE2B0B}"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Der entmündigte Bürger - sind Demokratie und Rechtsstaat in Gefahr ?!</a:t>
            </a:r>
            <a:endParaRPr lang="de-DE"/>
          </a:p>
        </p:txBody>
      </p:sp>
      <p:sp>
        <p:nvSpPr>
          <p:cNvPr id="6" name="Foliennummernplatzhalter 5"/>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284081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EC8F61-C4DE-43C9-82C4-82FD6163D040}"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Der entmündigte Bürger - sind Demokratie und Rechtsstaat in Gefahr ?!</a:t>
            </a:r>
            <a:endParaRPr lang="de-DE"/>
          </a:p>
        </p:txBody>
      </p:sp>
      <p:sp>
        <p:nvSpPr>
          <p:cNvPr id="6" name="Foliennummernplatzhalter 5"/>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14163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F25D131-F238-4161-BC26-4C3C39AC0C41}"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Der entmündigte Bürger - sind Demokratie und Rechtsstaat in Gefahr ?!</a:t>
            </a:r>
            <a:endParaRPr lang="de-DE"/>
          </a:p>
        </p:txBody>
      </p:sp>
      <p:sp>
        <p:nvSpPr>
          <p:cNvPr id="6" name="Foliennummernplatzhalter 5"/>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115243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04FD9D6-759D-4798-8B99-B46F724FFB06}"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Der entmündigte Bürger - sind Demokratie und Rechtsstaat in Gefahr ?!</a:t>
            </a:r>
            <a:endParaRPr lang="de-DE"/>
          </a:p>
        </p:txBody>
      </p:sp>
      <p:sp>
        <p:nvSpPr>
          <p:cNvPr id="6" name="Foliennummernplatzhalter 5"/>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393158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A1E91F2-C2F1-4227-BDAD-9FD7FDF9D55A}" type="datetime1">
              <a:rPr lang="de-DE" smtClean="0"/>
              <a:t>18.03.2015</a:t>
            </a:fld>
            <a:endParaRPr lang="de-DE"/>
          </a:p>
        </p:txBody>
      </p:sp>
      <p:sp>
        <p:nvSpPr>
          <p:cNvPr id="6" name="Fußzeilenplatzhalter 5"/>
          <p:cNvSpPr>
            <a:spLocks noGrp="1"/>
          </p:cNvSpPr>
          <p:nvPr>
            <p:ph type="ftr" sz="quarter" idx="11"/>
          </p:nvPr>
        </p:nvSpPr>
        <p:spPr/>
        <p:txBody>
          <a:bodyPr/>
          <a:lstStyle/>
          <a:p>
            <a:r>
              <a:rPr lang="de-DE" smtClean="0"/>
              <a:t>Der entmündigte Bürger - sind Demokratie und Rechtsstaat in Gefahr ?!</a:t>
            </a:r>
            <a:endParaRPr lang="de-DE"/>
          </a:p>
        </p:txBody>
      </p:sp>
      <p:sp>
        <p:nvSpPr>
          <p:cNvPr id="7" name="Foliennummernplatzhalter 6"/>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38154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9B4524F-3386-4160-92AF-3FEDD65608A8}" type="datetime1">
              <a:rPr lang="de-DE" smtClean="0"/>
              <a:t>18.03.2015</a:t>
            </a:fld>
            <a:endParaRPr lang="de-DE"/>
          </a:p>
        </p:txBody>
      </p:sp>
      <p:sp>
        <p:nvSpPr>
          <p:cNvPr id="8" name="Fußzeilenplatzhalter 7"/>
          <p:cNvSpPr>
            <a:spLocks noGrp="1"/>
          </p:cNvSpPr>
          <p:nvPr>
            <p:ph type="ftr" sz="quarter" idx="11"/>
          </p:nvPr>
        </p:nvSpPr>
        <p:spPr/>
        <p:txBody>
          <a:bodyPr/>
          <a:lstStyle/>
          <a:p>
            <a:r>
              <a:rPr lang="de-DE" smtClean="0"/>
              <a:t>Der entmündigte Bürger - sind Demokratie und Rechtsstaat in Gefahr ?!</a:t>
            </a:r>
            <a:endParaRPr lang="de-DE"/>
          </a:p>
        </p:txBody>
      </p:sp>
      <p:sp>
        <p:nvSpPr>
          <p:cNvPr id="9" name="Foliennummernplatzhalter 8"/>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216258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8F5A7DB-6F89-4991-A19B-9D45367FA128}" type="datetime1">
              <a:rPr lang="de-DE" smtClean="0"/>
              <a:t>18.03.2015</a:t>
            </a:fld>
            <a:endParaRPr lang="de-DE"/>
          </a:p>
        </p:txBody>
      </p:sp>
      <p:sp>
        <p:nvSpPr>
          <p:cNvPr id="4" name="Fußzeilenplatzhalter 3"/>
          <p:cNvSpPr>
            <a:spLocks noGrp="1"/>
          </p:cNvSpPr>
          <p:nvPr>
            <p:ph type="ftr" sz="quarter" idx="11"/>
          </p:nvPr>
        </p:nvSpPr>
        <p:spPr/>
        <p:txBody>
          <a:bodyPr/>
          <a:lstStyle/>
          <a:p>
            <a:r>
              <a:rPr lang="de-DE" smtClean="0"/>
              <a:t>Der entmündigte Bürger - sind Demokratie und Rechtsstaat in Gefahr ?!</a:t>
            </a:r>
            <a:endParaRPr lang="de-DE"/>
          </a:p>
        </p:txBody>
      </p:sp>
      <p:sp>
        <p:nvSpPr>
          <p:cNvPr id="5" name="Foliennummernplatzhalter 4"/>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7948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C0935-B3FC-4541-92D0-D8450D948A99}" type="datetime1">
              <a:rPr lang="de-DE" smtClean="0"/>
              <a:t>18.03.2015</a:t>
            </a:fld>
            <a:endParaRPr lang="de-DE"/>
          </a:p>
        </p:txBody>
      </p:sp>
      <p:sp>
        <p:nvSpPr>
          <p:cNvPr id="3" name="Fußzeilenplatzhalter 2"/>
          <p:cNvSpPr>
            <a:spLocks noGrp="1"/>
          </p:cNvSpPr>
          <p:nvPr>
            <p:ph type="ftr" sz="quarter" idx="11"/>
          </p:nvPr>
        </p:nvSpPr>
        <p:spPr/>
        <p:txBody>
          <a:bodyPr/>
          <a:lstStyle/>
          <a:p>
            <a:r>
              <a:rPr lang="de-DE" smtClean="0"/>
              <a:t>Der entmündigte Bürger - sind Demokratie und Rechtsstaat in Gefahr ?!</a:t>
            </a:r>
            <a:endParaRPr lang="de-DE"/>
          </a:p>
        </p:txBody>
      </p:sp>
      <p:sp>
        <p:nvSpPr>
          <p:cNvPr id="4" name="Foliennummernplatzhalter 3"/>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361077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A263F55-0ABE-4D6F-81C1-2E519F842301}" type="datetime1">
              <a:rPr lang="de-DE" smtClean="0"/>
              <a:t>18.03.2015</a:t>
            </a:fld>
            <a:endParaRPr lang="de-DE"/>
          </a:p>
        </p:txBody>
      </p:sp>
      <p:sp>
        <p:nvSpPr>
          <p:cNvPr id="6" name="Fußzeilenplatzhalter 5"/>
          <p:cNvSpPr>
            <a:spLocks noGrp="1"/>
          </p:cNvSpPr>
          <p:nvPr>
            <p:ph type="ftr" sz="quarter" idx="11"/>
          </p:nvPr>
        </p:nvSpPr>
        <p:spPr/>
        <p:txBody>
          <a:bodyPr/>
          <a:lstStyle/>
          <a:p>
            <a:r>
              <a:rPr lang="de-DE" smtClean="0"/>
              <a:t>Der entmündigte Bürger - sind Demokratie und Rechtsstaat in Gefahr ?!</a:t>
            </a:r>
            <a:endParaRPr lang="de-DE"/>
          </a:p>
        </p:txBody>
      </p:sp>
      <p:sp>
        <p:nvSpPr>
          <p:cNvPr id="7" name="Foliennummernplatzhalter 6"/>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341462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1914FD6-D41B-4417-BF06-BC56FE856BE9}" type="datetime1">
              <a:rPr lang="de-DE" smtClean="0"/>
              <a:t>18.03.2015</a:t>
            </a:fld>
            <a:endParaRPr lang="de-DE"/>
          </a:p>
        </p:txBody>
      </p:sp>
      <p:sp>
        <p:nvSpPr>
          <p:cNvPr id="6" name="Fußzeilenplatzhalter 5"/>
          <p:cNvSpPr>
            <a:spLocks noGrp="1"/>
          </p:cNvSpPr>
          <p:nvPr>
            <p:ph type="ftr" sz="quarter" idx="11"/>
          </p:nvPr>
        </p:nvSpPr>
        <p:spPr/>
        <p:txBody>
          <a:bodyPr/>
          <a:lstStyle/>
          <a:p>
            <a:r>
              <a:rPr lang="de-DE" smtClean="0"/>
              <a:t>Der entmündigte Bürger - sind Demokratie und Rechtsstaat in Gefahr ?!</a:t>
            </a:r>
            <a:endParaRPr lang="de-DE"/>
          </a:p>
        </p:txBody>
      </p:sp>
      <p:sp>
        <p:nvSpPr>
          <p:cNvPr id="7" name="Foliennummernplatzhalter 6"/>
          <p:cNvSpPr>
            <a:spLocks noGrp="1"/>
          </p:cNvSpPr>
          <p:nvPr>
            <p:ph type="sldNum" sz="quarter" idx="12"/>
          </p:nvPr>
        </p:nvSpPr>
        <p:spPr/>
        <p:txBody>
          <a:bodyPr/>
          <a:lstStyle/>
          <a:p>
            <a:fld id="{A1BEE632-DE72-4E5A-8E6F-012AAA2912FE}" type="slidenum">
              <a:rPr lang="de-DE" smtClean="0"/>
              <a:t>‹Nr.›</a:t>
            </a:fld>
            <a:endParaRPr lang="de-DE"/>
          </a:p>
        </p:txBody>
      </p:sp>
    </p:spTree>
    <p:extLst>
      <p:ext uri="{BB962C8B-B14F-4D97-AF65-F5344CB8AC3E}">
        <p14:creationId xmlns:p14="http://schemas.microsoft.com/office/powerpoint/2010/main" val="8716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CFE20-151F-4AC4-9567-619A736ECA37}" type="datetime1">
              <a:rPr lang="de-DE" smtClean="0"/>
              <a:t>18.03.2015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Der entmündigte Bürger - sind Demokratie und Rechtsstaat in Gefahr ?!</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EE632-DE72-4E5A-8E6F-012AAA2912FE}" type="slidenum">
              <a:rPr lang="de-DE" smtClean="0"/>
              <a:t>‹Nr.›</a:t>
            </a:fld>
            <a:endParaRPr lang="de-DE"/>
          </a:p>
        </p:txBody>
      </p:sp>
    </p:spTree>
    <p:extLst>
      <p:ext uri="{BB962C8B-B14F-4D97-AF65-F5344CB8AC3E}">
        <p14:creationId xmlns:p14="http://schemas.microsoft.com/office/powerpoint/2010/main" val="23783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WEB.DE Freemail - E-Mail made in Germany - Mozilla Firefox"/>
          <p:cNvPicPr>
            <a:picLocks noChangeAspect="1"/>
          </p:cNvPicPr>
          <p:nvPr/>
        </p:nvPicPr>
        <p:blipFill rotWithShape="1">
          <a:blip r:embed="rId3">
            <a:extLst>
              <a:ext uri="{28A0092B-C50C-407E-A947-70E740481C1C}">
                <a14:useLocalDpi xmlns:a14="http://schemas.microsoft.com/office/drawing/2010/main" val="0"/>
              </a:ext>
            </a:extLst>
          </a:blip>
          <a:srcRect l="15000" t="38523" r="50824" b="13524"/>
          <a:stretch/>
        </p:blipFill>
        <p:spPr>
          <a:xfrm>
            <a:off x="2805545" y="847623"/>
            <a:ext cx="6712528" cy="5105539"/>
          </a:xfrm>
          <a:prstGeom prst="rect">
            <a:avLst/>
          </a:prstGeom>
        </p:spPr>
      </p:pic>
    </p:spTree>
    <p:extLst>
      <p:ext uri="{BB962C8B-B14F-4D97-AF65-F5344CB8AC3E}">
        <p14:creationId xmlns:p14="http://schemas.microsoft.com/office/powerpoint/2010/main" val="42019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braham Linco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51" y="1965938"/>
            <a:ext cx="1378906" cy="183854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zitate.net/%7E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905518" y="1960369"/>
            <a:ext cx="2442575" cy="1754326"/>
          </a:xfrm>
          <a:prstGeom prst="rect">
            <a:avLst/>
          </a:prstGeom>
          <a:noFill/>
        </p:spPr>
        <p:txBody>
          <a:bodyPr wrap="square" rtlCol="0">
            <a:spAutoFit/>
          </a:bodyPr>
          <a:lstStyle/>
          <a:p>
            <a:pPr fontAlgn="ctr"/>
            <a:r>
              <a:rPr lang="de-DE" dirty="0" smtClean="0">
                <a:latin typeface="Verdana" panose="020B0604030504040204" pitchFamily="34" charset="0"/>
                <a:ea typeface="Verdana" panose="020B0604030504040204" pitchFamily="34" charset="0"/>
                <a:cs typeface="Verdana" panose="020B0604030504040204" pitchFamily="34" charset="0"/>
              </a:rPr>
              <a:t>Demokratie ist</a:t>
            </a:r>
          </a:p>
          <a:p>
            <a:pPr fontAlgn="ctr"/>
            <a:r>
              <a:rPr lang="de-DE" dirty="0" smtClean="0">
                <a:latin typeface="Verdana" panose="020B0604030504040204" pitchFamily="34" charset="0"/>
                <a:ea typeface="Verdana" panose="020B0604030504040204" pitchFamily="34" charset="0"/>
                <a:cs typeface="Verdana" panose="020B0604030504040204" pitchFamily="34" charset="0"/>
              </a:rPr>
              <a:t>die Regierung des Volkes </a:t>
            </a:r>
            <a:r>
              <a:rPr lang="de-DE" dirty="0">
                <a:latin typeface="Verdana" panose="020B0604030504040204" pitchFamily="34" charset="0"/>
                <a:ea typeface="Verdana" panose="020B0604030504040204" pitchFamily="34" charset="0"/>
                <a:cs typeface="Verdana" panose="020B0604030504040204" pitchFamily="34" charset="0"/>
              </a:rPr>
              <a:t>durch das Volk für das Volk.</a:t>
            </a:r>
            <a:br>
              <a:rPr lang="de-DE" dirty="0">
                <a:latin typeface="Verdana" panose="020B0604030504040204" pitchFamily="34" charset="0"/>
                <a:ea typeface="Verdana" panose="020B0604030504040204" pitchFamily="34" charset="0"/>
                <a:cs typeface="Verdana" panose="020B0604030504040204" pitchFamily="34" charset="0"/>
              </a:rPr>
            </a:br>
            <a:endParaRPr lang="de-DE" dirty="0">
              <a:latin typeface="Verdana" panose="020B0604030504040204" pitchFamily="34" charset="0"/>
              <a:ea typeface="Verdana" panose="020B0604030504040204" pitchFamily="34" charset="0"/>
              <a:cs typeface="Verdana" panose="020B0604030504040204" pitchFamily="34" charset="0"/>
            </a:endParaRPr>
          </a:p>
          <a:p>
            <a:pPr fontAlgn="ct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Abraham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Lincoln</a:t>
            </a:r>
            <a:endParaRPr lang="de-DE"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077" name="Picture 5" descr="George Bernard Sh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451" y="4265395"/>
            <a:ext cx="1378906" cy="183854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zitate.net/%7E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736" y="312211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014599" y="4169003"/>
            <a:ext cx="3231714" cy="2031325"/>
          </a:xfrm>
          <a:prstGeom prst="rect">
            <a:avLst/>
          </a:prstGeom>
          <a:noFill/>
        </p:spPr>
        <p:txBody>
          <a:bodyPr wrap="square" rtlCol="0">
            <a:spAutoFit/>
          </a:bodyPr>
          <a:lstStyle/>
          <a:p>
            <a:pPr fontAlgn="ctr"/>
            <a:r>
              <a:rPr lang="de-DE" dirty="0"/>
              <a:t>D</a:t>
            </a:r>
            <a:r>
              <a:rPr lang="de-DE" dirty="0">
                <a:latin typeface="Verdana" panose="020B0604030504040204" pitchFamily="34" charset="0"/>
                <a:ea typeface="Verdana" panose="020B0604030504040204" pitchFamily="34" charset="0"/>
                <a:cs typeface="Verdana" panose="020B0604030504040204" pitchFamily="34" charset="0"/>
              </a:rPr>
              <a:t>emokratie ist die </a:t>
            </a:r>
            <a:r>
              <a:rPr lang="de-DE" dirty="0" smtClean="0">
                <a:latin typeface="Verdana" panose="020B0604030504040204" pitchFamily="34" charset="0"/>
                <a:ea typeface="Verdana" panose="020B0604030504040204" pitchFamily="34" charset="0"/>
                <a:cs typeface="Verdana" panose="020B0604030504040204" pitchFamily="34" charset="0"/>
              </a:rPr>
              <a:t>Wahl durch </a:t>
            </a:r>
            <a:r>
              <a:rPr lang="de-DE" dirty="0">
                <a:latin typeface="Verdana" panose="020B0604030504040204" pitchFamily="34" charset="0"/>
                <a:ea typeface="Verdana" panose="020B0604030504040204" pitchFamily="34" charset="0"/>
                <a:cs typeface="Verdana" panose="020B0604030504040204" pitchFamily="34" charset="0"/>
              </a:rPr>
              <a:t>die beschränkte </a:t>
            </a:r>
            <a:r>
              <a:rPr lang="de-DE" dirty="0" smtClean="0">
                <a:latin typeface="Verdana" panose="020B0604030504040204" pitchFamily="34" charset="0"/>
                <a:ea typeface="Verdana" panose="020B0604030504040204" pitchFamily="34" charset="0"/>
                <a:cs typeface="Verdana" panose="020B0604030504040204" pitchFamily="34" charset="0"/>
              </a:rPr>
              <a:t>Mehrheit </a:t>
            </a:r>
            <a:r>
              <a:rPr lang="de-DE" dirty="0">
                <a:latin typeface="Verdana" panose="020B0604030504040204" pitchFamily="34" charset="0"/>
                <a:ea typeface="Verdana" panose="020B0604030504040204" pitchFamily="34" charset="0"/>
                <a:cs typeface="Verdana" panose="020B0604030504040204" pitchFamily="34" charset="0"/>
              </a:rPr>
              <a:t>anstelle der Ernennung durch die bestechliche </a:t>
            </a:r>
            <a:r>
              <a:rPr lang="de-DE" dirty="0" smtClean="0">
                <a:latin typeface="Verdana" panose="020B0604030504040204" pitchFamily="34" charset="0"/>
                <a:ea typeface="Verdana" panose="020B0604030504040204" pitchFamily="34" charset="0"/>
                <a:cs typeface="Verdana" panose="020B0604030504040204" pitchFamily="34" charset="0"/>
              </a:rPr>
              <a:t>Minderheit.</a:t>
            </a:r>
            <a:r>
              <a:rPr lang="de-DE" dirty="0">
                <a:latin typeface="Verdana" panose="020B0604030504040204" pitchFamily="34" charset="0"/>
                <a:ea typeface="Verdana" panose="020B0604030504040204" pitchFamily="34" charset="0"/>
                <a:cs typeface="Verdana" panose="020B0604030504040204" pitchFamily="34" charset="0"/>
              </a:rPr>
              <a:t/>
            </a:r>
            <a:br>
              <a:rPr lang="de-DE" dirty="0">
                <a:latin typeface="Verdana" panose="020B0604030504040204" pitchFamily="34" charset="0"/>
                <a:ea typeface="Verdana" panose="020B0604030504040204" pitchFamily="34" charset="0"/>
                <a:cs typeface="Verdana" panose="020B0604030504040204" pitchFamily="34" charset="0"/>
              </a:rPr>
            </a:br>
            <a:r>
              <a:rPr lang="de-DE" dirty="0">
                <a:latin typeface="Verdana" panose="020B0604030504040204" pitchFamily="34" charset="0"/>
                <a:ea typeface="Verdana" panose="020B0604030504040204" pitchFamily="34" charset="0"/>
                <a:cs typeface="Verdana" panose="020B0604030504040204" pitchFamily="34" charset="0"/>
              </a:rPr>
              <a:t/>
            </a:r>
            <a:br>
              <a:rPr lang="de-DE" dirty="0">
                <a:latin typeface="Verdana" panose="020B0604030504040204" pitchFamily="34" charset="0"/>
                <a:ea typeface="Verdana" panose="020B0604030504040204" pitchFamily="34" charset="0"/>
                <a:cs typeface="Verdana" panose="020B0604030504040204" pitchFamily="34" charset="0"/>
              </a:rPr>
            </a:b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George </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Bernard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Shaw</a:t>
            </a:r>
            <a:r>
              <a:rPr lang="de-DE" dirty="0">
                <a:latin typeface="Verdana" panose="020B0604030504040204" pitchFamily="34" charset="0"/>
                <a:ea typeface="Verdana" panose="020B0604030504040204" pitchFamily="34" charset="0"/>
                <a:cs typeface="Verdana" panose="020B0604030504040204" pitchFamily="34" charset="0"/>
              </a:rPr>
              <a:t> </a:t>
            </a:r>
          </a:p>
        </p:txBody>
      </p:sp>
      <p:pic>
        <p:nvPicPr>
          <p:cNvPr id="3080" name="Picture 8" descr="Winston Church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8320" y="1960370"/>
            <a:ext cx="1383083" cy="18441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http://zitate.net/%7E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7668" y="314942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8082586" y="1960369"/>
            <a:ext cx="2417523" cy="2031325"/>
          </a:xfrm>
          <a:prstGeom prst="rect">
            <a:avLst/>
          </a:prstGeom>
          <a:noFill/>
        </p:spPr>
        <p:txBody>
          <a:bodyPr wrap="square" rtlCol="0">
            <a:spAutoFit/>
          </a:bodyPr>
          <a:lstStyle/>
          <a:p>
            <a:pPr fontAlgn="ctr"/>
            <a:r>
              <a:rPr lang="de-DE" dirty="0">
                <a:latin typeface="Verdana" panose="020B0604030504040204" pitchFamily="34" charset="0"/>
                <a:ea typeface="Verdana" panose="020B0604030504040204" pitchFamily="34" charset="0"/>
                <a:cs typeface="Verdana" panose="020B0604030504040204" pitchFamily="34" charset="0"/>
              </a:rPr>
              <a:t>Die Demokratie ist die </a:t>
            </a:r>
            <a:r>
              <a:rPr lang="de-DE" dirty="0" smtClean="0">
                <a:latin typeface="Verdana" panose="020B0604030504040204" pitchFamily="34" charset="0"/>
                <a:ea typeface="Verdana" panose="020B0604030504040204" pitchFamily="34" charset="0"/>
                <a:cs typeface="Verdana" panose="020B0604030504040204" pitchFamily="34" charset="0"/>
              </a:rPr>
              <a:t>schlechteste </a:t>
            </a:r>
            <a:r>
              <a:rPr lang="de-DE" dirty="0">
                <a:latin typeface="Verdana" panose="020B0604030504040204" pitchFamily="34" charset="0"/>
                <a:ea typeface="Verdana" panose="020B0604030504040204" pitchFamily="34" charset="0"/>
                <a:cs typeface="Verdana" panose="020B0604030504040204" pitchFamily="34" charset="0"/>
              </a:rPr>
              <a:t>aller Staatsformen, ausgenommen alle anderen.</a:t>
            </a:r>
            <a:br>
              <a:rPr lang="de-DE" dirty="0">
                <a:latin typeface="Verdana" panose="020B0604030504040204" pitchFamily="34" charset="0"/>
                <a:ea typeface="Verdana" panose="020B0604030504040204" pitchFamily="34" charset="0"/>
                <a:cs typeface="Verdana" panose="020B0604030504040204" pitchFamily="34" charset="0"/>
              </a:rPr>
            </a:br>
            <a:endParaRPr lang="de-DE" dirty="0">
              <a:latin typeface="Verdana" panose="020B0604030504040204" pitchFamily="34" charset="0"/>
              <a:ea typeface="Verdana" panose="020B0604030504040204" pitchFamily="34" charset="0"/>
              <a:cs typeface="Verdana" panose="020B0604030504040204" pitchFamily="34" charset="0"/>
            </a:endParaRPr>
          </a:p>
          <a:p>
            <a:pPr fontAlgn="ct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Winston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Churchill </a:t>
            </a:r>
            <a:r>
              <a:rPr lang="de-DE" dirty="0">
                <a:latin typeface="Verdana" panose="020B0604030504040204" pitchFamily="34" charset="0"/>
                <a:ea typeface="Verdana" panose="020B0604030504040204" pitchFamily="34" charset="0"/>
                <a:cs typeface="Verdana" panose="020B0604030504040204" pitchFamily="34" charset="0"/>
              </a:rPr>
              <a:t> </a:t>
            </a:r>
          </a:p>
        </p:txBody>
      </p:sp>
      <p:sp>
        <p:nvSpPr>
          <p:cNvPr id="20" name="Textfeld 2"/>
          <p:cNvSpPr txBox="1">
            <a:spLocks noChangeArrowheads="1"/>
          </p:cNvSpPr>
          <p:nvPr/>
        </p:nvSpPr>
        <p:spPr bwMode="auto">
          <a:xfrm>
            <a:off x="1225134" y="336350"/>
            <a:ext cx="1001027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 typeface="Wingdings" panose="05000000000000000000" pitchFamily="2" charset="2"/>
              <a:buNone/>
            </a:pPr>
            <a:r>
              <a:rPr lang="de-DE" altLang="de-DE" b="1" dirty="0" smtClean="0">
                <a:solidFill>
                  <a:srgbClr val="FF0000"/>
                </a:solidFill>
                <a:latin typeface="Calibri" panose="020F0502020204030204" pitchFamily="34" charset="0"/>
                <a:cs typeface="Calibri" panose="020F0502020204030204" pitchFamily="34" charset="0"/>
              </a:rPr>
              <a:t>Demokratie</a:t>
            </a:r>
          </a:p>
          <a:p>
            <a:pPr algn="ctr" eaLnBrk="1" fontAlgn="base" hangingPunct="1">
              <a:spcBef>
                <a:spcPct val="50000"/>
              </a:spcBef>
              <a:spcAft>
                <a:spcPct val="0"/>
              </a:spcAft>
              <a:buFont typeface="Wingdings" panose="05000000000000000000" pitchFamily="2" charset="2"/>
              <a:buNone/>
            </a:pPr>
            <a:r>
              <a:rPr lang="de-DE" sz="2000" dirty="0" smtClean="0">
                <a:solidFill>
                  <a:srgbClr val="FF0000"/>
                </a:solidFill>
                <a:latin typeface="Calibri" panose="020F0502020204030204" pitchFamily="34" charset="0"/>
                <a:cs typeface="Calibri" panose="020F0502020204030204" pitchFamily="34" charset="0"/>
              </a:rPr>
              <a:t>– Zitate -</a:t>
            </a:r>
            <a:endParaRPr lang="de-DE" altLang="de-DE"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143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52055" y="1184564"/>
            <a:ext cx="10515600" cy="521623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A90726"/>
              </a:buClr>
              <a:buSzPct val="160000"/>
              <a:buNone/>
            </a:pPr>
            <a:r>
              <a:rPr lang="de-DE" altLang="de-DE" sz="2000" b="1" dirty="0"/>
              <a:t>Mittelalterliche Doktrin</a:t>
            </a:r>
          </a:p>
          <a:p>
            <a:pPr marL="0" indent="0">
              <a:lnSpc>
                <a:spcPct val="100000"/>
              </a:lnSpc>
              <a:buClr>
                <a:srgbClr val="A90726"/>
              </a:buClr>
              <a:buSzPct val="160000"/>
              <a:buNone/>
            </a:pPr>
            <a:r>
              <a:rPr lang="de-DE" altLang="de-DE" sz="1800" dirty="0" smtClean="0"/>
              <a:t>Weltliche </a:t>
            </a:r>
            <a:r>
              <a:rPr lang="de-DE" altLang="de-DE" sz="1800" dirty="0"/>
              <a:t>Ordnung in Analogie zur göttlichen </a:t>
            </a:r>
            <a:r>
              <a:rPr lang="de-DE" altLang="de-DE" sz="1800" dirty="0" smtClean="0"/>
              <a:t>Ordnung:  Gottesstaat </a:t>
            </a:r>
            <a:r>
              <a:rPr lang="de-DE" altLang="de-DE" sz="1800" dirty="0">
                <a:sym typeface="Wingdings" panose="05000000000000000000" pitchFamily="2" charset="2"/>
              </a:rPr>
              <a:t> Legitimation der weltlichen Ordnung, Kirche  </a:t>
            </a:r>
            <a:r>
              <a:rPr lang="de-DE" altLang="de-DE" sz="1800" dirty="0" smtClean="0">
                <a:sym typeface="Wingdings" panose="05000000000000000000" pitchFamily="2" charset="2"/>
              </a:rPr>
              <a:t>Staat</a:t>
            </a:r>
          </a:p>
          <a:p>
            <a:pPr marL="0" indent="0">
              <a:lnSpc>
                <a:spcPct val="100000"/>
              </a:lnSpc>
              <a:buClr>
                <a:srgbClr val="A90726"/>
              </a:buClr>
              <a:buSzPct val="160000"/>
              <a:buNone/>
            </a:pPr>
            <a:endParaRPr lang="de-CH" altLang="de-DE" sz="800" dirty="0" smtClean="0"/>
          </a:p>
          <a:p>
            <a:pPr marL="0" indent="0">
              <a:lnSpc>
                <a:spcPct val="100000"/>
              </a:lnSpc>
              <a:buClr>
                <a:srgbClr val="A90726"/>
              </a:buClr>
              <a:buSzPct val="160000"/>
              <a:buNone/>
            </a:pPr>
            <a:r>
              <a:rPr lang="de-DE" altLang="de-DE" sz="2000" b="1" dirty="0"/>
              <a:t>Renaissance, 15.-16. Jh. </a:t>
            </a:r>
            <a:r>
              <a:rPr lang="de-DE" altLang="de-DE" sz="2000" dirty="0"/>
              <a:t>(Machiavelli, </a:t>
            </a:r>
            <a:r>
              <a:rPr lang="de-DE" altLang="de-DE" sz="2000" dirty="0" err="1"/>
              <a:t>Bodin</a:t>
            </a:r>
            <a:r>
              <a:rPr lang="de-DE" altLang="de-DE" sz="2000" dirty="0"/>
              <a:t> u.a</a:t>
            </a:r>
            <a:r>
              <a:rPr lang="de-DE" altLang="de-DE" sz="2000" dirty="0" smtClean="0"/>
              <a:t>.):</a:t>
            </a:r>
          </a:p>
          <a:p>
            <a:pPr marL="0" indent="0">
              <a:lnSpc>
                <a:spcPct val="100000"/>
              </a:lnSpc>
              <a:buClr>
                <a:srgbClr val="A90726"/>
              </a:buClr>
              <a:buSzPct val="160000"/>
              <a:buNone/>
            </a:pPr>
            <a:r>
              <a:rPr lang="de-DE" altLang="de-DE" sz="1800" dirty="0" smtClean="0"/>
              <a:t>Absoluter </a:t>
            </a:r>
            <a:r>
              <a:rPr lang="de-DE" altLang="de-DE" sz="1800" dirty="0"/>
              <a:t>souveräner Macht ohne rechtliche Kontrolle des Souveräns. </a:t>
            </a:r>
            <a:r>
              <a:rPr lang="de-DE" altLang="de-DE" sz="1800" dirty="0" smtClean="0"/>
              <a:t>Legitimitätsbegründung: Gott</a:t>
            </a:r>
          </a:p>
          <a:p>
            <a:pPr marL="0" indent="0">
              <a:lnSpc>
                <a:spcPct val="100000"/>
              </a:lnSpc>
              <a:buClr>
                <a:srgbClr val="A90726"/>
              </a:buClr>
              <a:buSzPct val="160000"/>
              <a:buNone/>
            </a:pPr>
            <a:endParaRPr lang="de-DE" altLang="de-DE" sz="800" dirty="0" smtClean="0"/>
          </a:p>
          <a:p>
            <a:pPr marL="0" indent="0">
              <a:lnSpc>
                <a:spcPct val="100000"/>
              </a:lnSpc>
              <a:buClr>
                <a:srgbClr val="A90726"/>
              </a:buClr>
              <a:buSzPct val="160000"/>
              <a:buNone/>
            </a:pPr>
            <a:r>
              <a:rPr lang="de-DE" altLang="de-DE" sz="2000" b="1" dirty="0" smtClean="0"/>
              <a:t>Bürgerliche </a:t>
            </a:r>
            <a:r>
              <a:rPr lang="de-DE" altLang="de-DE" sz="2000" b="1" dirty="0"/>
              <a:t>Gesellschaft/Vertragstheorien, 17. –18. Jh</a:t>
            </a:r>
            <a:r>
              <a:rPr lang="de-DE" altLang="de-DE" sz="2000" b="1" dirty="0" smtClean="0"/>
              <a:t>. </a:t>
            </a:r>
          </a:p>
          <a:p>
            <a:pPr marL="0" indent="0">
              <a:lnSpc>
                <a:spcPct val="100000"/>
              </a:lnSpc>
              <a:buClr>
                <a:srgbClr val="A90726"/>
              </a:buClr>
              <a:buSzPct val="160000"/>
              <a:buNone/>
            </a:pPr>
            <a:r>
              <a:rPr lang="de-DE" altLang="de-DE" sz="1800" dirty="0" smtClean="0"/>
              <a:t>- „Gesellschaftsvertrag“: Vertrag aller </a:t>
            </a:r>
            <a:r>
              <a:rPr lang="de-DE" altLang="de-DE" sz="1800" dirty="0"/>
              <a:t>mit allen. Sicherheit durch absolute staatliche Souveränität (</a:t>
            </a:r>
            <a:r>
              <a:rPr lang="de-DE" altLang="de-DE" sz="1800" dirty="0" smtClean="0"/>
              <a:t>Hobbes)</a:t>
            </a:r>
          </a:p>
          <a:p>
            <a:pPr marL="0" indent="0">
              <a:lnSpc>
                <a:spcPct val="100000"/>
              </a:lnSpc>
              <a:buClr>
                <a:srgbClr val="A90726"/>
              </a:buClr>
              <a:buSzPct val="160000"/>
              <a:buNone/>
            </a:pPr>
            <a:r>
              <a:rPr lang="de-DE" altLang="de-DE" sz="1800" dirty="0" smtClean="0"/>
              <a:t>- rechtliche </a:t>
            </a:r>
            <a:r>
              <a:rPr lang="de-DE" altLang="de-DE" sz="1800" dirty="0"/>
              <a:t>Gestaltung der </a:t>
            </a:r>
            <a:r>
              <a:rPr lang="de-DE" altLang="de-DE" sz="1800" dirty="0" smtClean="0"/>
              <a:t>Herrschaft: </a:t>
            </a:r>
            <a:r>
              <a:rPr lang="de-DE" altLang="de-DE" sz="1800" dirty="0" smtClean="0">
                <a:solidFill>
                  <a:srgbClr val="FF0000"/>
                </a:solidFill>
              </a:rPr>
              <a:t>Völkerrecht</a:t>
            </a:r>
            <a:r>
              <a:rPr lang="de-DE" altLang="de-DE" sz="1800" dirty="0">
                <a:solidFill>
                  <a:srgbClr val="FF0000"/>
                </a:solidFill>
              </a:rPr>
              <a:t>, Staatsrecht, bürgerliches Recht</a:t>
            </a:r>
            <a:r>
              <a:rPr lang="de-DE" altLang="de-DE" sz="1800" dirty="0"/>
              <a:t>. </a:t>
            </a:r>
            <a:r>
              <a:rPr lang="de-DE" altLang="de-DE" sz="1800" dirty="0" smtClean="0"/>
              <a:t>Idee </a:t>
            </a:r>
            <a:r>
              <a:rPr lang="de-DE" altLang="de-DE" sz="1800" dirty="0"/>
              <a:t>der </a:t>
            </a:r>
            <a:r>
              <a:rPr lang="de-DE" altLang="de-DE" sz="1800" dirty="0">
                <a:solidFill>
                  <a:srgbClr val="FF0000"/>
                </a:solidFill>
              </a:rPr>
              <a:t>Gewaltenteilung </a:t>
            </a:r>
            <a:r>
              <a:rPr lang="de-DE" altLang="de-DE" sz="1800" dirty="0" smtClean="0">
                <a:solidFill>
                  <a:srgbClr val="FF0000"/>
                </a:solidFill>
              </a:rPr>
              <a:t> (Exekutive, Legislative, Judikative)</a:t>
            </a:r>
            <a:r>
              <a:rPr lang="de-DE" altLang="de-DE" sz="1800" dirty="0" smtClean="0"/>
              <a:t> und </a:t>
            </a:r>
            <a:r>
              <a:rPr lang="de-DE" altLang="de-DE" sz="1800" dirty="0"/>
              <a:t>der </a:t>
            </a:r>
            <a:r>
              <a:rPr lang="de-DE" altLang="de-DE" sz="1800" dirty="0">
                <a:solidFill>
                  <a:srgbClr val="FF0000"/>
                </a:solidFill>
              </a:rPr>
              <a:t>Volkssouveränität</a:t>
            </a:r>
            <a:r>
              <a:rPr lang="de-DE" altLang="de-DE" sz="1800" dirty="0"/>
              <a:t>. (Locke, Montesquieu</a:t>
            </a:r>
            <a:r>
              <a:rPr lang="de-DE" altLang="de-DE" sz="1800" dirty="0" smtClean="0"/>
              <a:t>); </a:t>
            </a:r>
            <a:r>
              <a:rPr lang="de-DE" altLang="de-DE" sz="1800" dirty="0" smtClean="0">
                <a:solidFill>
                  <a:srgbClr val="FF0000"/>
                </a:solidFill>
              </a:rPr>
              <a:t>Repräsentative Demokratie</a:t>
            </a:r>
            <a:r>
              <a:rPr lang="de-DE" altLang="de-DE" sz="1800" dirty="0" smtClean="0"/>
              <a:t> (John Stuart Mill)</a:t>
            </a:r>
          </a:p>
          <a:p>
            <a:pPr marL="0" indent="0">
              <a:lnSpc>
                <a:spcPct val="100000"/>
              </a:lnSpc>
              <a:buClr>
                <a:srgbClr val="A90726"/>
              </a:buClr>
              <a:buSzPct val="160000"/>
              <a:buNone/>
            </a:pPr>
            <a:r>
              <a:rPr lang="de-DE" altLang="de-DE" sz="1800" dirty="0" smtClean="0"/>
              <a:t>- Repräsentative </a:t>
            </a:r>
            <a:r>
              <a:rPr lang="de-DE" altLang="de-DE" sz="1800" dirty="0"/>
              <a:t>Ordnung (Locke) vs. direkte Volksherrschaft (</a:t>
            </a:r>
            <a:r>
              <a:rPr lang="de-DE" altLang="de-DE" sz="1800" dirty="0" smtClean="0"/>
              <a:t>Rousseau)</a:t>
            </a:r>
          </a:p>
          <a:p>
            <a:pPr marL="0" indent="0">
              <a:lnSpc>
                <a:spcPct val="100000"/>
              </a:lnSpc>
              <a:buClr>
                <a:srgbClr val="A90726"/>
              </a:buClr>
              <a:buSzPct val="160000"/>
              <a:buNone/>
            </a:pPr>
            <a:r>
              <a:rPr lang="de-DE" altLang="de-DE" sz="1800" dirty="0" smtClean="0"/>
              <a:t>- „Bill </a:t>
            </a:r>
            <a:r>
              <a:rPr lang="de-DE" altLang="de-DE" sz="1800" dirty="0" err="1" smtClean="0"/>
              <a:t>of</a:t>
            </a:r>
            <a:r>
              <a:rPr lang="de-DE" altLang="de-DE" sz="1800" dirty="0" smtClean="0"/>
              <a:t> </a:t>
            </a:r>
            <a:r>
              <a:rPr lang="de-DE" altLang="de-DE" sz="1800" dirty="0" err="1" smtClean="0"/>
              <a:t>Rights</a:t>
            </a:r>
            <a:r>
              <a:rPr lang="de-DE" altLang="de-DE" sz="1800" dirty="0" smtClean="0"/>
              <a:t>“ (1698): Gottesgnadentum </a:t>
            </a:r>
            <a:r>
              <a:rPr lang="de-DE" altLang="de-DE" sz="1800" dirty="0" smtClean="0">
                <a:sym typeface="Wingdings" panose="05000000000000000000" pitchFamily="2" charset="2"/>
              </a:rPr>
              <a:t> Parlamentssouveränität</a:t>
            </a:r>
            <a:endParaRPr lang="de-DE" altLang="de-DE" sz="1800" dirty="0"/>
          </a:p>
        </p:txBody>
      </p:sp>
      <p:sp>
        <p:nvSpPr>
          <p:cNvPr id="4" name="Textfeld 3"/>
          <p:cNvSpPr txBox="1"/>
          <p:nvPr/>
        </p:nvSpPr>
        <p:spPr>
          <a:xfrm>
            <a:off x="1093890" y="350486"/>
            <a:ext cx="10584493" cy="584775"/>
          </a:xfrm>
          <a:prstGeom prst="rect">
            <a:avLst/>
          </a:prstGeom>
          <a:noFill/>
        </p:spPr>
        <p:txBody>
          <a:bodyPr wrap="square" rtlCol="0">
            <a:spAutoFit/>
          </a:bodyPr>
          <a:lstStyle/>
          <a:p>
            <a:pPr algn="ctr"/>
            <a:r>
              <a:rPr lang="de-DE" sz="3200" dirty="0" smtClean="0">
                <a:solidFill>
                  <a:srgbClr val="FF0000"/>
                </a:solidFill>
              </a:rPr>
              <a:t>Entwicklung der Grundlagen des Rechtstaates</a:t>
            </a:r>
            <a:endParaRPr lang="de-DE" sz="3200" dirty="0">
              <a:solidFill>
                <a:srgbClr val="FF0000"/>
              </a:solidFill>
            </a:endParaRPr>
          </a:p>
        </p:txBody>
      </p:sp>
    </p:spTree>
    <p:extLst>
      <p:ext uri="{BB962C8B-B14F-4D97-AF65-F5344CB8AC3E}">
        <p14:creationId xmlns:p14="http://schemas.microsoft.com/office/powerpoint/2010/main" val="3548051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52055" y="1184564"/>
            <a:ext cx="10515600" cy="521623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A90726"/>
              </a:buClr>
              <a:buSzPct val="160000"/>
              <a:buNone/>
            </a:pPr>
            <a:r>
              <a:rPr lang="de-DE" altLang="de-DE" sz="2000" b="1" dirty="0" smtClean="0"/>
              <a:t>Naturrechtliche </a:t>
            </a:r>
            <a:r>
              <a:rPr lang="de-DE" altLang="de-DE" sz="2000" b="1" dirty="0"/>
              <a:t>Begründung der Menschen- und Grundrechte </a:t>
            </a:r>
            <a:r>
              <a:rPr lang="de-DE" altLang="de-DE" sz="2000" b="1" dirty="0" smtClean="0"/>
              <a:t>und Revolutionen</a:t>
            </a:r>
            <a:r>
              <a:rPr lang="de-DE" altLang="de-DE" sz="2000" b="1" dirty="0"/>
              <a:t>, 18. Jh</a:t>
            </a:r>
            <a:r>
              <a:rPr lang="de-DE" altLang="de-DE" sz="2000" b="1" dirty="0" smtClean="0"/>
              <a:t>.:</a:t>
            </a:r>
          </a:p>
          <a:p>
            <a:pPr marL="0" indent="0">
              <a:lnSpc>
                <a:spcPct val="100000"/>
              </a:lnSpc>
              <a:buClr>
                <a:srgbClr val="A90726"/>
              </a:buClr>
              <a:buSzPct val="160000"/>
              <a:buNone/>
            </a:pPr>
            <a:r>
              <a:rPr lang="de-DE" altLang="de-DE" sz="1800" dirty="0" smtClean="0"/>
              <a:t>Virginia </a:t>
            </a:r>
            <a:r>
              <a:rPr lang="de-DE" altLang="de-DE" sz="1800" dirty="0"/>
              <a:t>Bill, Amerikanische Unabhängigkeitserklärung, </a:t>
            </a:r>
            <a:r>
              <a:rPr lang="de-DE" altLang="de-DE" sz="1800" dirty="0">
                <a:solidFill>
                  <a:srgbClr val="FF0000"/>
                </a:solidFill>
              </a:rPr>
              <a:t>Französische </a:t>
            </a:r>
            <a:r>
              <a:rPr lang="de-DE" altLang="de-DE" sz="1800" dirty="0" smtClean="0">
                <a:solidFill>
                  <a:srgbClr val="FF0000"/>
                </a:solidFill>
              </a:rPr>
              <a:t>Erklärung der </a:t>
            </a:r>
            <a:r>
              <a:rPr lang="de-DE" altLang="de-DE" sz="1800" dirty="0">
                <a:solidFill>
                  <a:srgbClr val="FF0000"/>
                </a:solidFill>
              </a:rPr>
              <a:t>Menschen- </a:t>
            </a:r>
            <a:r>
              <a:rPr lang="de-DE" altLang="de-DE" sz="1800" dirty="0" smtClean="0">
                <a:solidFill>
                  <a:srgbClr val="FF0000"/>
                </a:solidFill>
              </a:rPr>
              <a:t>u. Bürgerrechte</a:t>
            </a:r>
          </a:p>
          <a:p>
            <a:pPr marL="0" indent="0">
              <a:lnSpc>
                <a:spcPct val="100000"/>
              </a:lnSpc>
              <a:buClr>
                <a:srgbClr val="A90726"/>
              </a:buClr>
              <a:buSzPct val="160000"/>
              <a:buNone/>
            </a:pPr>
            <a:endParaRPr lang="de-DE" altLang="de-DE" sz="800" dirty="0"/>
          </a:p>
          <a:p>
            <a:pPr marL="0" indent="0">
              <a:lnSpc>
                <a:spcPct val="100000"/>
              </a:lnSpc>
              <a:spcBef>
                <a:spcPct val="50000"/>
              </a:spcBef>
              <a:buClr>
                <a:srgbClr val="A90726"/>
              </a:buClr>
              <a:buSzPct val="160000"/>
              <a:buNone/>
            </a:pPr>
            <a:r>
              <a:rPr lang="de-DE" altLang="de-DE" sz="2000" b="1" dirty="0" smtClean="0"/>
              <a:t>Theorien </a:t>
            </a:r>
            <a:r>
              <a:rPr lang="de-DE" altLang="de-DE" sz="2000" b="1" dirty="0"/>
              <a:t>der Begrenzung staatlicher </a:t>
            </a:r>
            <a:r>
              <a:rPr lang="de-DE" altLang="de-DE" sz="2000" b="1" dirty="0" smtClean="0"/>
              <a:t>Macht, Definition </a:t>
            </a:r>
            <a:r>
              <a:rPr lang="de-DE" altLang="de-DE" sz="2000" b="1" dirty="0"/>
              <a:t>des Staates als Rechtsstaat, 18. Jh</a:t>
            </a:r>
            <a:r>
              <a:rPr lang="de-DE" altLang="de-DE" sz="2000" b="1" dirty="0" smtClean="0"/>
              <a:t>.:</a:t>
            </a:r>
          </a:p>
          <a:p>
            <a:pPr marL="0" indent="0">
              <a:lnSpc>
                <a:spcPct val="100000"/>
              </a:lnSpc>
              <a:spcBef>
                <a:spcPct val="50000"/>
              </a:spcBef>
              <a:buClr>
                <a:srgbClr val="A90726"/>
              </a:buClr>
              <a:buSzPct val="160000"/>
              <a:buNone/>
            </a:pPr>
            <a:r>
              <a:rPr lang="de-DE" altLang="de-DE" sz="1800" dirty="0" smtClean="0"/>
              <a:t>- </a:t>
            </a:r>
            <a:r>
              <a:rPr lang="de-DE" altLang="de-DE" sz="1800" dirty="0" smtClean="0">
                <a:solidFill>
                  <a:srgbClr val="FF0000"/>
                </a:solidFill>
              </a:rPr>
              <a:t>Liberale </a:t>
            </a:r>
            <a:r>
              <a:rPr lang="de-DE" altLang="de-DE" sz="1800" dirty="0">
                <a:solidFill>
                  <a:srgbClr val="FF0000"/>
                </a:solidFill>
              </a:rPr>
              <a:t>Theorie </a:t>
            </a:r>
            <a:r>
              <a:rPr lang="de-DE" altLang="de-DE" sz="1800" dirty="0"/>
              <a:t>der Grenzen des </a:t>
            </a:r>
            <a:r>
              <a:rPr lang="de-DE" altLang="de-DE" sz="1800" dirty="0" smtClean="0"/>
              <a:t>Staates (W</a:t>
            </a:r>
            <a:r>
              <a:rPr lang="de-DE" altLang="de-DE" sz="1800" dirty="0"/>
              <a:t>. v. </a:t>
            </a:r>
            <a:r>
              <a:rPr lang="de-DE" altLang="de-DE" sz="1800" dirty="0" smtClean="0"/>
              <a:t>Humboldt)</a:t>
            </a:r>
          </a:p>
          <a:p>
            <a:pPr marL="0" indent="0">
              <a:lnSpc>
                <a:spcPct val="100000"/>
              </a:lnSpc>
              <a:spcBef>
                <a:spcPct val="50000"/>
              </a:spcBef>
              <a:buClr>
                <a:srgbClr val="A90726"/>
              </a:buClr>
              <a:buSzPct val="160000"/>
              <a:buNone/>
            </a:pPr>
            <a:r>
              <a:rPr lang="de-DE" altLang="de-DE" sz="1800" dirty="0" smtClean="0"/>
              <a:t>- Theorie </a:t>
            </a:r>
            <a:r>
              <a:rPr lang="de-DE" altLang="de-DE" sz="1800" dirty="0" smtClean="0">
                <a:solidFill>
                  <a:srgbClr val="FF0000"/>
                </a:solidFill>
              </a:rPr>
              <a:t>universeller </a:t>
            </a:r>
            <a:r>
              <a:rPr lang="de-DE" altLang="de-DE" sz="1800" dirty="0">
                <a:solidFill>
                  <a:srgbClr val="FF0000"/>
                </a:solidFill>
              </a:rPr>
              <a:t>bürgerlicher Rechtsverhältnisse </a:t>
            </a:r>
            <a:r>
              <a:rPr lang="de-DE" altLang="de-DE" sz="1800" dirty="0"/>
              <a:t>zwischen Individuen </a:t>
            </a:r>
            <a:r>
              <a:rPr lang="de-DE" altLang="de-DE" sz="1800" dirty="0" smtClean="0"/>
              <a:t>und </a:t>
            </a:r>
            <a:r>
              <a:rPr lang="de-DE" altLang="de-DE" sz="1800" dirty="0"/>
              <a:t>zwischen </a:t>
            </a:r>
            <a:r>
              <a:rPr lang="de-DE" altLang="de-DE" sz="1800" dirty="0" smtClean="0"/>
              <a:t>Staaten (Kant)</a:t>
            </a:r>
          </a:p>
          <a:p>
            <a:pPr marL="0" indent="0">
              <a:lnSpc>
                <a:spcPct val="100000"/>
              </a:lnSpc>
              <a:spcBef>
                <a:spcPct val="50000"/>
              </a:spcBef>
              <a:buClr>
                <a:srgbClr val="A90726"/>
              </a:buClr>
              <a:buSzPct val="160000"/>
              <a:buNone/>
            </a:pPr>
            <a:endParaRPr lang="de-DE" altLang="de-DE" sz="800" dirty="0" smtClean="0"/>
          </a:p>
          <a:p>
            <a:pPr marL="0" indent="0">
              <a:lnSpc>
                <a:spcPct val="100000"/>
              </a:lnSpc>
              <a:spcBef>
                <a:spcPct val="50000"/>
              </a:spcBef>
              <a:buClr>
                <a:srgbClr val="A90726"/>
              </a:buClr>
              <a:buSzPct val="160000"/>
              <a:buNone/>
            </a:pPr>
            <a:r>
              <a:rPr lang="de-DE" altLang="de-DE" sz="2000" b="1" dirty="0" smtClean="0"/>
              <a:t>Kritik </a:t>
            </a:r>
            <a:r>
              <a:rPr lang="de-DE" altLang="de-DE" sz="2000" b="1" dirty="0"/>
              <a:t>des Fortschritts- und Perfektibilitäts-Optimismus und </a:t>
            </a:r>
            <a:r>
              <a:rPr lang="de-DE" altLang="de-DE" sz="2000" b="1" dirty="0" smtClean="0"/>
              <a:t>metaphysische </a:t>
            </a:r>
            <a:r>
              <a:rPr lang="de-DE" altLang="de-DE" sz="2000" b="1" dirty="0"/>
              <a:t>Begründungen von Recht und Staat, frühes 19. Jh</a:t>
            </a:r>
            <a:r>
              <a:rPr lang="de-DE" altLang="de-DE" sz="2000" b="1" dirty="0" smtClean="0"/>
              <a:t>.:</a:t>
            </a:r>
          </a:p>
          <a:p>
            <a:pPr marL="0" indent="0">
              <a:lnSpc>
                <a:spcPct val="100000"/>
              </a:lnSpc>
              <a:spcBef>
                <a:spcPct val="50000"/>
              </a:spcBef>
              <a:buClr>
                <a:srgbClr val="A90726"/>
              </a:buClr>
              <a:buSzPct val="160000"/>
              <a:buNone/>
            </a:pPr>
            <a:r>
              <a:rPr lang="de-DE" altLang="de-DE" sz="1800" dirty="0" smtClean="0"/>
              <a:t>- Der </a:t>
            </a:r>
            <a:r>
              <a:rPr lang="de-DE" altLang="de-DE" sz="1800" dirty="0"/>
              <a:t>Staat als Zweite Natur bzw. als Ausdruck des Absoluten und Kritik am </a:t>
            </a:r>
            <a:r>
              <a:rPr lang="de-DE" altLang="de-DE" sz="1800" dirty="0" smtClean="0"/>
              <a:t>Staat der </a:t>
            </a:r>
            <a:r>
              <a:rPr lang="de-DE" altLang="de-DE" sz="1800" dirty="0"/>
              <a:t>bürgerlichen Gesellschaft (</a:t>
            </a:r>
            <a:r>
              <a:rPr lang="de-DE" altLang="de-DE" sz="1800" dirty="0" smtClean="0"/>
              <a:t>Schelling)</a:t>
            </a:r>
          </a:p>
          <a:p>
            <a:pPr marL="0" indent="0">
              <a:lnSpc>
                <a:spcPct val="100000"/>
              </a:lnSpc>
              <a:spcBef>
                <a:spcPct val="50000"/>
              </a:spcBef>
              <a:buClr>
                <a:srgbClr val="A90726"/>
              </a:buClr>
              <a:buSzPct val="160000"/>
              <a:buNone/>
            </a:pPr>
            <a:r>
              <a:rPr lang="de-DE" altLang="de-DE" sz="1800" dirty="0" smtClean="0"/>
              <a:t>- Die </a:t>
            </a:r>
            <a:r>
              <a:rPr lang="de-DE" altLang="de-DE" sz="1800" dirty="0"/>
              <a:t>Kritik der </a:t>
            </a:r>
            <a:r>
              <a:rPr lang="de-DE" altLang="de-DE" sz="1800" dirty="0" smtClean="0"/>
              <a:t>bürgerlichen Gesellschaft </a:t>
            </a:r>
            <a:r>
              <a:rPr lang="de-DE" altLang="de-DE" sz="1800" dirty="0"/>
              <a:t>und der Staat als Explikation der sittlichen Idee (Hegel</a:t>
            </a:r>
            <a:r>
              <a:rPr lang="de-DE" altLang="de-DE" sz="1800" dirty="0" smtClean="0"/>
              <a:t>).</a:t>
            </a:r>
          </a:p>
          <a:p>
            <a:pPr marL="0" indent="0">
              <a:lnSpc>
                <a:spcPct val="100000"/>
              </a:lnSpc>
              <a:spcBef>
                <a:spcPct val="50000"/>
              </a:spcBef>
              <a:buClr>
                <a:srgbClr val="A90726"/>
              </a:buClr>
              <a:buSzPct val="160000"/>
              <a:buNone/>
            </a:pPr>
            <a:endParaRPr lang="de-DE" altLang="de-DE" sz="800" dirty="0"/>
          </a:p>
          <a:p>
            <a:pPr marL="0" indent="0">
              <a:lnSpc>
                <a:spcPct val="100000"/>
              </a:lnSpc>
              <a:spcBef>
                <a:spcPct val="50000"/>
              </a:spcBef>
              <a:buClr>
                <a:srgbClr val="A90726"/>
              </a:buClr>
              <a:buSzPct val="160000"/>
              <a:buNone/>
            </a:pPr>
            <a:r>
              <a:rPr lang="de-DE" altLang="de-DE" sz="2000" b="1" dirty="0" smtClean="0"/>
              <a:t>Sozialistisch-kommunistische </a:t>
            </a:r>
            <a:r>
              <a:rPr lang="de-DE" altLang="de-DE" sz="2000" b="1" dirty="0"/>
              <a:t>revolutionäre Kritik am feudalen </a:t>
            </a:r>
            <a:r>
              <a:rPr lang="de-DE" altLang="de-DE" sz="2000" b="1" dirty="0" smtClean="0"/>
              <a:t>Staat und </a:t>
            </a:r>
            <a:r>
              <a:rPr lang="de-DE" altLang="de-DE" sz="2000" b="1" dirty="0"/>
              <a:t>am bürgerlich-gesellschaftlichen </a:t>
            </a:r>
            <a:r>
              <a:rPr lang="de-DE" altLang="de-DE" sz="2000" b="1" dirty="0" smtClean="0"/>
              <a:t>Rechtssystem (Marx, Engels, Lenin): </a:t>
            </a:r>
            <a:r>
              <a:rPr lang="de-DE" altLang="de-DE" sz="2000" dirty="0" smtClean="0"/>
              <a:t>Manifest, Das Kapital</a:t>
            </a:r>
            <a:endParaRPr lang="de-DE" altLang="de-DE" sz="2000" dirty="0"/>
          </a:p>
          <a:p>
            <a:pPr marL="0" indent="0">
              <a:lnSpc>
                <a:spcPct val="100000"/>
              </a:lnSpc>
              <a:buNone/>
            </a:pPr>
            <a:endParaRPr lang="de-CH" altLang="de-DE" sz="1800" dirty="0" smtClean="0"/>
          </a:p>
        </p:txBody>
      </p:sp>
      <p:sp>
        <p:nvSpPr>
          <p:cNvPr id="4" name="Textfeld 3"/>
          <p:cNvSpPr txBox="1"/>
          <p:nvPr/>
        </p:nvSpPr>
        <p:spPr>
          <a:xfrm>
            <a:off x="1093890" y="350486"/>
            <a:ext cx="10584493" cy="584775"/>
          </a:xfrm>
          <a:prstGeom prst="rect">
            <a:avLst/>
          </a:prstGeom>
          <a:noFill/>
        </p:spPr>
        <p:txBody>
          <a:bodyPr wrap="square" rtlCol="0">
            <a:spAutoFit/>
          </a:bodyPr>
          <a:lstStyle/>
          <a:p>
            <a:pPr algn="ctr"/>
            <a:r>
              <a:rPr lang="de-DE" sz="3200" dirty="0" smtClean="0">
                <a:solidFill>
                  <a:srgbClr val="FF0000"/>
                </a:solidFill>
              </a:rPr>
              <a:t>Entwicklung der Grundlagen des Rechtstaates</a:t>
            </a:r>
            <a:endParaRPr lang="de-DE" sz="3200" dirty="0">
              <a:solidFill>
                <a:srgbClr val="FF0000"/>
              </a:solidFill>
            </a:endParaRPr>
          </a:p>
        </p:txBody>
      </p:sp>
    </p:spTree>
    <p:extLst>
      <p:ext uri="{BB962C8B-B14F-4D97-AF65-F5344CB8AC3E}">
        <p14:creationId xmlns:p14="http://schemas.microsoft.com/office/powerpoint/2010/main" val="2984612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8503" y="338763"/>
            <a:ext cx="10584493" cy="584775"/>
          </a:xfrm>
          <a:prstGeom prst="rect">
            <a:avLst/>
          </a:prstGeom>
          <a:noFill/>
        </p:spPr>
        <p:txBody>
          <a:bodyPr wrap="square" rtlCol="0">
            <a:spAutoFit/>
          </a:bodyPr>
          <a:lstStyle/>
          <a:p>
            <a:pPr algn="ctr"/>
            <a:r>
              <a:rPr lang="de-DE" sz="3200" dirty="0" smtClean="0">
                <a:solidFill>
                  <a:srgbClr val="FF0000"/>
                </a:solidFill>
              </a:rPr>
              <a:t>Entwicklung der Grundlagen des Rechtstaates</a:t>
            </a:r>
            <a:endParaRPr lang="de-DE" sz="3200" dirty="0">
              <a:solidFill>
                <a:srgbClr val="FF0000"/>
              </a:solidFill>
            </a:endParaRPr>
          </a:p>
        </p:txBody>
      </p:sp>
      <p:sp>
        <p:nvSpPr>
          <p:cNvPr id="2" name="Textfeld 1"/>
          <p:cNvSpPr txBox="1"/>
          <p:nvPr/>
        </p:nvSpPr>
        <p:spPr>
          <a:xfrm>
            <a:off x="767006" y="1461655"/>
            <a:ext cx="10525990" cy="4524315"/>
          </a:xfrm>
          <a:prstGeom prst="rect">
            <a:avLst/>
          </a:prstGeom>
          <a:noFill/>
        </p:spPr>
        <p:txBody>
          <a:bodyPr wrap="square" rtlCol="0">
            <a:spAutoFit/>
          </a:bodyPr>
          <a:lstStyle/>
          <a:p>
            <a:r>
              <a:rPr lang="de-DE" sz="2000" b="1" dirty="0" smtClean="0">
                <a:solidFill>
                  <a:srgbClr val="FF0000"/>
                </a:solidFill>
              </a:rPr>
              <a:t>Erklärung </a:t>
            </a:r>
            <a:r>
              <a:rPr lang="de-DE" sz="2000" b="1" dirty="0">
                <a:solidFill>
                  <a:srgbClr val="FF0000"/>
                </a:solidFill>
              </a:rPr>
              <a:t>der Menschen- und </a:t>
            </a:r>
            <a:r>
              <a:rPr lang="de-DE" sz="2000" b="1" dirty="0" smtClean="0">
                <a:solidFill>
                  <a:srgbClr val="FF0000"/>
                </a:solidFill>
              </a:rPr>
              <a:t>Bürgerrechte </a:t>
            </a:r>
            <a:r>
              <a:rPr lang="de-DE" dirty="0"/>
              <a:t>(</a:t>
            </a:r>
            <a:r>
              <a:rPr lang="de-DE" dirty="0" smtClean="0"/>
              <a:t>26</a:t>
            </a:r>
            <a:r>
              <a:rPr lang="de-DE" dirty="0"/>
              <a:t>. August </a:t>
            </a:r>
            <a:r>
              <a:rPr lang="de-DE" dirty="0" smtClean="0"/>
              <a:t>1789, Paris)</a:t>
            </a:r>
            <a:endParaRPr lang="de-DE" dirty="0"/>
          </a:p>
          <a:p>
            <a:endParaRPr lang="de-DE" dirty="0" smtClean="0"/>
          </a:p>
          <a:p>
            <a:r>
              <a:rPr lang="de-DE" sz="2000" b="1" dirty="0" smtClean="0">
                <a:solidFill>
                  <a:srgbClr val="FF0000"/>
                </a:solidFill>
              </a:rPr>
              <a:t>Allgemeine </a:t>
            </a:r>
            <a:r>
              <a:rPr lang="de-DE" sz="2000" b="1" dirty="0">
                <a:solidFill>
                  <a:srgbClr val="FF0000"/>
                </a:solidFill>
              </a:rPr>
              <a:t>Erklärung der Menschenrechte </a:t>
            </a:r>
            <a:r>
              <a:rPr lang="de-DE" sz="2000" dirty="0"/>
              <a:t>durch die UN-Generalversammlung </a:t>
            </a:r>
            <a:r>
              <a:rPr lang="de-DE" dirty="0"/>
              <a:t>(</a:t>
            </a:r>
            <a:r>
              <a:rPr lang="de-DE" dirty="0" smtClean="0"/>
              <a:t>10</a:t>
            </a:r>
            <a:r>
              <a:rPr lang="de-DE" dirty="0"/>
              <a:t>. </a:t>
            </a:r>
            <a:r>
              <a:rPr lang="de-DE" dirty="0" smtClean="0"/>
              <a:t>Dezember 1948)</a:t>
            </a:r>
          </a:p>
          <a:p>
            <a:r>
              <a:rPr lang="de-DE" dirty="0" smtClean="0"/>
              <a:t>Artikel </a:t>
            </a:r>
            <a:r>
              <a:rPr lang="de-DE" dirty="0"/>
              <a:t>1 Absatz 2 des Grundgesetzes für die Bundesrepublik Deutschland (GG</a:t>
            </a:r>
            <a:r>
              <a:rPr lang="de-DE" dirty="0" smtClean="0"/>
              <a:t>)</a:t>
            </a:r>
          </a:p>
          <a:p>
            <a:endParaRPr lang="de-DE" dirty="0" smtClean="0"/>
          </a:p>
          <a:p>
            <a:r>
              <a:rPr lang="de-DE" sz="2000" b="1" dirty="0">
                <a:solidFill>
                  <a:srgbClr val="FF0000"/>
                </a:solidFill>
              </a:rPr>
              <a:t>Grundgesetz für die Bundesrepublik Deutschland </a:t>
            </a:r>
            <a:r>
              <a:rPr lang="de-DE" sz="2000" dirty="0"/>
              <a:t>(23. Mai 1949)</a:t>
            </a:r>
          </a:p>
          <a:p>
            <a:r>
              <a:rPr lang="de-DE" sz="2000" dirty="0"/>
              <a:t>- Grundentscheidung über die Form der politischen Existenz des Landes:</a:t>
            </a:r>
          </a:p>
          <a:p>
            <a:r>
              <a:rPr lang="de-DE" sz="2000" dirty="0"/>
              <a:t>Demokratie, Republik, Sozialstaat, Bundesstaat, Rechtsstaatsprinzipien </a:t>
            </a:r>
          </a:p>
          <a:p>
            <a:r>
              <a:rPr lang="de-DE" sz="2000" dirty="0"/>
              <a:t>- Regelung Staatsorganisation, Sicherung individueller Freiheiten, Errichtung einer </a:t>
            </a:r>
            <a:r>
              <a:rPr lang="de-DE" sz="2000" dirty="0" smtClean="0"/>
              <a:t>Werteordnung</a:t>
            </a:r>
            <a:endParaRPr lang="de-DE" sz="2000" dirty="0"/>
          </a:p>
          <a:p>
            <a:endParaRPr lang="de-DE" sz="2000" b="1" dirty="0" smtClean="0">
              <a:solidFill>
                <a:srgbClr val="FF0000"/>
              </a:solidFill>
            </a:endParaRPr>
          </a:p>
          <a:p>
            <a:r>
              <a:rPr lang="de-DE" sz="2000" b="1" dirty="0" smtClean="0">
                <a:solidFill>
                  <a:srgbClr val="FF0000"/>
                </a:solidFill>
              </a:rPr>
              <a:t>Europäische </a:t>
            </a:r>
            <a:r>
              <a:rPr lang="de-DE" sz="2000" b="1" dirty="0">
                <a:solidFill>
                  <a:srgbClr val="FF0000"/>
                </a:solidFill>
              </a:rPr>
              <a:t>Menschenrechtskonvention </a:t>
            </a:r>
            <a:r>
              <a:rPr lang="de-DE" dirty="0" smtClean="0"/>
              <a:t>(4. November 1950, Rom)</a:t>
            </a:r>
          </a:p>
          <a:p>
            <a:endParaRPr lang="de-DE" dirty="0"/>
          </a:p>
          <a:p>
            <a:r>
              <a:rPr lang="de-DE" sz="2000" b="1" dirty="0">
                <a:solidFill>
                  <a:srgbClr val="FF0000"/>
                </a:solidFill>
              </a:rPr>
              <a:t>Charta der Grundrechte der Europäischen Union </a:t>
            </a:r>
            <a:r>
              <a:rPr lang="de-DE" dirty="0"/>
              <a:t>(</a:t>
            </a:r>
            <a:r>
              <a:rPr lang="de-DE" dirty="0" smtClean="0"/>
              <a:t>07. Dezember 2000, Nizza)</a:t>
            </a:r>
          </a:p>
          <a:p>
            <a:r>
              <a:rPr lang="de-DE" dirty="0" smtClean="0"/>
              <a:t>Würde </a:t>
            </a:r>
            <a:r>
              <a:rPr lang="de-DE" dirty="0"/>
              <a:t>des </a:t>
            </a:r>
            <a:r>
              <a:rPr lang="de-DE" dirty="0" smtClean="0"/>
              <a:t>Menschen, Freiheiten, Gleichheit, Solidarität, Bürgerrechte, Justiz, </a:t>
            </a:r>
            <a:r>
              <a:rPr lang="de-DE" dirty="0"/>
              <a:t>Rechte</a:t>
            </a:r>
          </a:p>
          <a:p>
            <a:endParaRPr lang="de-DE" dirty="0" smtClean="0"/>
          </a:p>
        </p:txBody>
      </p:sp>
    </p:spTree>
    <p:extLst>
      <p:ext uri="{BB962C8B-B14F-4D97-AF65-F5344CB8AC3E}">
        <p14:creationId xmlns:p14="http://schemas.microsoft.com/office/powerpoint/2010/main" val="2558475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348155" y="635445"/>
            <a:ext cx="9483969" cy="501507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de-DE" sz="3200" b="1" dirty="0" smtClean="0">
                <a:solidFill>
                  <a:srgbClr val="FF0000"/>
                </a:solidFill>
              </a:rPr>
              <a:t>Der Rechtsstaat</a:t>
            </a:r>
          </a:p>
          <a:p>
            <a:pPr marL="0" indent="0" algn="ctr">
              <a:lnSpc>
                <a:spcPct val="100000"/>
              </a:lnSpc>
              <a:buNone/>
            </a:pPr>
            <a:r>
              <a:rPr lang="de-DE" sz="1800" dirty="0" smtClean="0">
                <a:solidFill>
                  <a:srgbClr val="FF0000"/>
                </a:solidFill>
              </a:rPr>
              <a:t>- kurz und knapp -</a:t>
            </a:r>
          </a:p>
          <a:p>
            <a:pPr marL="0" indent="0">
              <a:lnSpc>
                <a:spcPct val="100000"/>
              </a:lnSpc>
              <a:buNone/>
            </a:pPr>
            <a:endParaRPr lang="de-DE" sz="1800" dirty="0" smtClean="0"/>
          </a:p>
          <a:p>
            <a:pPr marL="0" indent="0">
              <a:lnSpc>
                <a:spcPct val="100000"/>
              </a:lnSpc>
              <a:buNone/>
            </a:pPr>
            <a:r>
              <a:rPr lang="de-DE" sz="1800" dirty="0" smtClean="0"/>
              <a:t>Ein </a:t>
            </a:r>
            <a:r>
              <a:rPr lang="de-DE" sz="1800" dirty="0" smtClean="0">
                <a:solidFill>
                  <a:srgbClr val="FF0000"/>
                </a:solidFill>
              </a:rPr>
              <a:t>„Rechtsstaat“ </a:t>
            </a:r>
            <a:r>
              <a:rPr lang="de-DE" sz="1800" dirty="0" smtClean="0"/>
              <a:t>ist ein Staat, der:</a:t>
            </a:r>
            <a:endParaRPr lang="de-DE" sz="1800" dirty="0"/>
          </a:p>
          <a:p>
            <a:pPr marL="0" indent="0">
              <a:lnSpc>
                <a:spcPct val="100000"/>
              </a:lnSpc>
              <a:buNone/>
            </a:pPr>
            <a:r>
              <a:rPr lang="de-DE" sz="1800" dirty="0" smtClean="0"/>
              <a:t>- durch </a:t>
            </a:r>
            <a:r>
              <a:rPr lang="de-DE" sz="1800" dirty="0" smtClean="0">
                <a:solidFill>
                  <a:srgbClr val="FF0000"/>
                </a:solidFill>
              </a:rPr>
              <a:t>verfassungsmäßige </a:t>
            </a:r>
            <a:r>
              <a:rPr lang="de-DE" sz="1800" dirty="0">
                <a:solidFill>
                  <a:srgbClr val="FF0000"/>
                </a:solidFill>
              </a:rPr>
              <a:t>Gewalten </a:t>
            </a:r>
            <a:r>
              <a:rPr lang="de-DE" sz="1800" dirty="0"/>
              <a:t>rechtlich </a:t>
            </a:r>
            <a:r>
              <a:rPr lang="de-DE" sz="1800" dirty="0" smtClean="0"/>
              <a:t>gebunden (Gesetzesbindung) ist.</a:t>
            </a:r>
          </a:p>
          <a:p>
            <a:pPr marL="0" indent="0">
              <a:lnSpc>
                <a:spcPct val="100000"/>
              </a:lnSpc>
              <a:buNone/>
            </a:pPr>
            <a:r>
              <a:rPr lang="de-DE" sz="1800" dirty="0" smtClean="0"/>
              <a:t>- in </a:t>
            </a:r>
            <a:r>
              <a:rPr lang="de-DE" sz="1800" dirty="0"/>
              <a:t>seinem Handeln durch </a:t>
            </a:r>
            <a:r>
              <a:rPr lang="de-DE" sz="1800" dirty="0">
                <a:solidFill>
                  <a:srgbClr val="FF0000"/>
                </a:solidFill>
              </a:rPr>
              <a:t>Recht</a:t>
            </a:r>
            <a:r>
              <a:rPr lang="de-DE" sz="1800" dirty="0"/>
              <a:t> </a:t>
            </a:r>
            <a:r>
              <a:rPr lang="de-DE" sz="1800" dirty="0" smtClean="0"/>
              <a:t>begrenzt ist, </a:t>
            </a:r>
            <a:r>
              <a:rPr lang="de-DE" sz="1800" dirty="0"/>
              <a:t>um die </a:t>
            </a:r>
            <a:r>
              <a:rPr lang="de-DE" sz="1800" dirty="0">
                <a:solidFill>
                  <a:srgbClr val="FF0000"/>
                </a:solidFill>
              </a:rPr>
              <a:t>Freiheit</a:t>
            </a:r>
            <a:r>
              <a:rPr lang="de-DE" sz="1800" dirty="0"/>
              <a:t> der </a:t>
            </a:r>
            <a:r>
              <a:rPr lang="de-DE" sz="1800" dirty="0">
                <a:solidFill>
                  <a:srgbClr val="FF0000"/>
                </a:solidFill>
              </a:rPr>
              <a:t>Einzelnen</a:t>
            </a:r>
            <a:r>
              <a:rPr lang="de-DE" sz="1800" dirty="0"/>
              <a:t> zu </a:t>
            </a:r>
            <a:r>
              <a:rPr lang="de-DE" sz="1800" dirty="0" smtClean="0"/>
              <a:t>sichern.</a:t>
            </a:r>
          </a:p>
          <a:p>
            <a:pPr marL="0" indent="0">
              <a:lnSpc>
                <a:spcPct val="100000"/>
              </a:lnSpc>
              <a:buNone/>
            </a:pPr>
            <a:r>
              <a:rPr lang="de-DE" sz="1800" dirty="0" smtClean="0"/>
              <a:t>- sicherstellt, dass alles </a:t>
            </a:r>
            <a:r>
              <a:rPr lang="de-DE" sz="1800" dirty="0"/>
              <a:t>staatliche Handeln, das in die Rechte eines Einzelnen eingreift, </a:t>
            </a:r>
            <a:r>
              <a:rPr lang="de-DE" sz="1800" dirty="0" smtClean="0"/>
              <a:t>der </a:t>
            </a:r>
            <a:r>
              <a:rPr lang="de-DE" sz="1800" dirty="0"/>
              <a:t>Situation </a:t>
            </a:r>
            <a:r>
              <a:rPr lang="de-DE" sz="1800" dirty="0">
                <a:solidFill>
                  <a:srgbClr val="FF0000"/>
                </a:solidFill>
              </a:rPr>
              <a:t>angemessen</a:t>
            </a:r>
            <a:r>
              <a:rPr lang="de-DE" sz="1800" dirty="0"/>
              <a:t> </a:t>
            </a:r>
            <a:r>
              <a:rPr lang="de-DE" sz="1800" dirty="0" smtClean="0"/>
              <a:t>sein </a:t>
            </a:r>
            <a:r>
              <a:rPr lang="de-DE" sz="1800" dirty="0" err="1" smtClean="0"/>
              <a:t>muß</a:t>
            </a:r>
            <a:r>
              <a:rPr lang="de-DE" sz="1800" dirty="0" smtClean="0"/>
              <a:t> und dessen Handeln durch </a:t>
            </a:r>
            <a:r>
              <a:rPr lang="de-DE" sz="1800" dirty="0"/>
              <a:t>ein </a:t>
            </a:r>
            <a:r>
              <a:rPr lang="de-DE" sz="1800" dirty="0" smtClean="0">
                <a:solidFill>
                  <a:srgbClr val="FF0000"/>
                </a:solidFill>
              </a:rPr>
              <a:t>Gericht</a:t>
            </a:r>
            <a:r>
              <a:rPr lang="de-DE" sz="1800" dirty="0" smtClean="0"/>
              <a:t> auf </a:t>
            </a:r>
            <a:r>
              <a:rPr lang="de-DE" sz="1800" dirty="0"/>
              <a:t>seine Übereinstimmung mit dem Recht überprüft </a:t>
            </a:r>
            <a:r>
              <a:rPr lang="de-DE" sz="1800" dirty="0" smtClean="0"/>
              <a:t>werden kann.</a:t>
            </a:r>
          </a:p>
          <a:p>
            <a:pPr marL="0" indent="0">
              <a:lnSpc>
                <a:spcPct val="100000"/>
              </a:lnSpc>
              <a:buNone/>
            </a:pPr>
            <a:r>
              <a:rPr lang="de-DE" sz="1800" dirty="0" smtClean="0"/>
              <a:t>- durch </a:t>
            </a:r>
            <a:r>
              <a:rPr lang="de-DE" sz="1800" dirty="0" smtClean="0">
                <a:solidFill>
                  <a:srgbClr val="FF0000"/>
                </a:solidFill>
              </a:rPr>
              <a:t>Institutionelle Gewährleistung </a:t>
            </a:r>
            <a:r>
              <a:rPr lang="de-DE" sz="1800" dirty="0" smtClean="0"/>
              <a:t>das </a:t>
            </a:r>
            <a:r>
              <a:rPr lang="de-DE" sz="1800" dirty="0" smtClean="0">
                <a:solidFill>
                  <a:srgbClr val="FF0000"/>
                </a:solidFill>
              </a:rPr>
              <a:t>friedliche Zusammenleben </a:t>
            </a:r>
            <a:r>
              <a:rPr lang="de-DE" sz="1800" dirty="0">
                <a:solidFill>
                  <a:srgbClr val="FF0000"/>
                </a:solidFill>
              </a:rPr>
              <a:t>in der Gemeinschaft </a:t>
            </a:r>
            <a:r>
              <a:rPr lang="de-DE" sz="1800" dirty="0" smtClean="0"/>
              <a:t>(ohne Selbstjustiz) sicherstellt; </a:t>
            </a:r>
          </a:p>
          <a:p>
            <a:pPr marL="0" indent="0">
              <a:lnSpc>
                <a:spcPct val="100000"/>
              </a:lnSpc>
              <a:buNone/>
            </a:pPr>
            <a:r>
              <a:rPr lang="de-DE" sz="1800" dirty="0" smtClean="0"/>
              <a:t>- gewährleistet, dass die Freiheiten </a:t>
            </a:r>
            <a:r>
              <a:rPr lang="de-DE" sz="1800" dirty="0"/>
              <a:t>des einen dort enden, wo die Freiheiten der anderen </a:t>
            </a:r>
            <a:r>
              <a:rPr lang="de-DE" sz="1800" dirty="0" smtClean="0"/>
              <a:t>beginnen.</a:t>
            </a:r>
          </a:p>
          <a:p>
            <a:pPr marL="0" indent="0">
              <a:lnSpc>
                <a:spcPct val="100000"/>
              </a:lnSpc>
              <a:buNone/>
            </a:pPr>
            <a:endParaRPr lang="de-DE" sz="1800" dirty="0" smtClean="0"/>
          </a:p>
        </p:txBody>
      </p:sp>
    </p:spTree>
    <p:extLst>
      <p:ext uri="{BB962C8B-B14F-4D97-AF65-F5344CB8AC3E}">
        <p14:creationId xmlns:p14="http://schemas.microsoft.com/office/powerpoint/2010/main" val="1907565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1274" y="468922"/>
            <a:ext cx="10515600" cy="56622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de-DE" sz="3200" b="1" dirty="0" smtClean="0">
                <a:solidFill>
                  <a:srgbClr val="FF0000"/>
                </a:solidFill>
              </a:rPr>
              <a:t>Rechtsstaatlichkeit</a:t>
            </a:r>
            <a:r>
              <a:rPr lang="de-DE" sz="3200" b="1" dirty="0" smtClean="0"/>
              <a:t> </a:t>
            </a:r>
          </a:p>
          <a:p>
            <a:pPr marL="0" indent="0" algn="ctr">
              <a:lnSpc>
                <a:spcPct val="100000"/>
              </a:lnSpc>
              <a:buNone/>
            </a:pPr>
            <a:r>
              <a:rPr lang="de-DE" sz="1800" dirty="0" smtClean="0"/>
              <a:t>(rechtliche Gestalt der Staatsgewalt)</a:t>
            </a:r>
          </a:p>
          <a:p>
            <a:pPr marL="0" indent="0">
              <a:lnSpc>
                <a:spcPct val="100000"/>
              </a:lnSpc>
              <a:buNone/>
            </a:pPr>
            <a:endParaRPr lang="de-DE" sz="1000" dirty="0" smtClean="0"/>
          </a:p>
          <a:p>
            <a:pPr marL="0" indent="0">
              <a:lnSpc>
                <a:spcPct val="100000"/>
              </a:lnSpc>
              <a:buNone/>
            </a:pPr>
            <a:r>
              <a:rPr lang="de-DE" sz="1800" dirty="0" smtClean="0"/>
              <a:t>- Gewährleistung der elementaren </a:t>
            </a:r>
            <a:r>
              <a:rPr lang="de-DE" sz="1800" dirty="0" smtClean="0">
                <a:solidFill>
                  <a:srgbClr val="FF0000"/>
                </a:solidFill>
              </a:rPr>
              <a:t>Menschenrechte</a:t>
            </a:r>
            <a:endParaRPr lang="de-DE" sz="1800" dirty="0"/>
          </a:p>
          <a:p>
            <a:pPr marL="0" indent="0">
              <a:lnSpc>
                <a:spcPct val="100000"/>
              </a:lnSpc>
              <a:buNone/>
            </a:pPr>
            <a:r>
              <a:rPr lang="de-DE" sz="1800" dirty="0" smtClean="0"/>
              <a:t>-</a:t>
            </a:r>
            <a:r>
              <a:rPr lang="de-DE" sz="1800" dirty="0" smtClean="0">
                <a:solidFill>
                  <a:srgbClr val="FF0000"/>
                </a:solidFill>
              </a:rPr>
              <a:t> </a:t>
            </a:r>
            <a:r>
              <a:rPr lang="de-DE" sz="1800" dirty="0" smtClean="0"/>
              <a:t>Mäßigung der staatlichen Gewalt durch ein </a:t>
            </a:r>
            <a:r>
              <a:rPr lang="de-DE" sz="1800" dirty="0" smtClean="0">
                <a:solidFill>
                  <a:srgbClr val="FF0000"/>
                </a:solidFill>
              </a:rPr>
              <a:t>Übermaßverbot</a:t>
            </a:r>
            <a:r>
              <a:rPr lang="de-DE" sz="1800" dirty="0" smtClean="0"/>
              <a:t> und </a:t>
            </a:r>
            <a:r>
              <a:rPr lang="de-DE" sz="1800" dirty="0" smtClean="0">
                <a:solidFill>
                  <a:srgbClr val="FF0000"/>
                </a:solidFill>
              </a:rPr>
              <a:t>Grundsatz </a:t>
            </a:r>
            <a:r>
              <a:rPr lang="de-DE" sz="1800" dirty="0">
                <a:solidFill>
                  <a:srgbClr val="FF0000"/>
                </a:solidFill>
              </a:rPr>
              <a:t>der </a:t>
            </a:r>
            <a:r>
              <a:rPr lang="de-DE" sz="1800" dirty="0" smtClean="0">
                <a:solidFill>
                  <a:srgbClr val="FF0000"/>
                </a:solidFill>
              </a:rPr>
              <a:t>Verhältnismäßigkeit</a:t>
            </a:r>
            <a:endParaRPr lang="de-DE" sz="1800" dirty="0"/>
          </a:p>
          <a:p>
            <a:pPr marL="0" indent="0">
              <a:lnSpc>
                <a:spcPct val="100000"/>
              </a:lnSpc>
              <a:buNone/>
            </a:pPr>
            <a:r>
              <a:rPr lang="de-DE" sz="1800" dirty="0" smtClean="0"/>
              <a:t>- durch </a:t>
            </a:r>
            <a:r>
              <a:rPr lang="de-DE" sz="1800" dirty="0" smtClean="0">
                <a:solidFill>
                  <a:srgbClr val="FF0000"/>
                </a:solidFill>
              </a:rPr>
              <a:t>Vorrang </a:t>
            </a:r>
            <a:r>
              <a:rPr lang="de-DE" sz="1800" dirty="0">
                <a:solidFill>
                  <a:srgbClr val="FF0000"/>
                </a:solidFill>
              </a:rPr>
              <a:t>des Gesetzes </a:t>
            </a:r>
            <a:r>
              <a:rPr lang="de-DE" sz="1800" dirty="0"/>
              <a:t>eine Gesetzesbindung allen staatlichen Handelns </a:t>
            </a:r>
            <a:r>
              <a:rPr lang="de-DE" sz="1800" dirty="0" smtClean="0"/>
              <a:t>sichern</a:t>
            </a:r>
            <a:endParaRPr lang="de-DE" sz="1800" dirty="0"/>
          </a:p>
          <a:p>
            <a:pPr marL="0" indent="0">
              <a:lnSpc>
                <a:spcPct val="100000"/>
              </a:lnSpc>
              <a:buNone/>
            </a:pPr>
            <a:r>
              <a:rPr lang="de-DE" sz="1800" dirty="0" smtClean="0"/>
              <a:t>- alle </a:t>
            </a:r>
            <a:r>
              <a:rPr lang="de-DE" sz="1800" dirty="0"/>
              <a:t>belastenden staatlichen Akte unter einen </a:t>
            </a:r>
            <a:r>
              <a:rPr lang="de-DE" sz="1800" dirty="0">
                <a:solidFill>
                  <a:srgbClr val="FF0000"/>
                </a:solidFill>
              </a:rPr>
              <a:t>Vorbehalt des Gesetzes </a:t>
            </a:r>
            <a:r>
              <a:rPr lang="de-DE" sz="1800" dirty="0"/>
              <a:t>stellen,</a:t>
            </a:r>
          </a:p>
          <a:p>
            <a:pPr marL="0" indent="0">
              <a:lnSpc>
                <a:spcPct val="100000"/>
              </a:lnSpc>
              <a:buNone/>
            </a:pPr>
            <a:r>
              <a:rPr lang="de-DE" sz="1800" dirty="0" smtClean="0"/>
              <a:t>- die </a:t>
            </a:r>
            <a:r>
              <a:rPr lang="de-DE" sz="1800" dirty="0">
                <a:solidFill>
                  <a:srgbClr val="FF0000"/>
                </a:solidFill>
              </a:rPr>
              <a:t>Koexistenz gleicher persönlicher Freiheit </a:t>
            </a:r>
            <a:r>
              <a:rPr lang="de-DE" sz="1800" dirty="0"/>
              <a:t>zuverlässig </a:t>
            </a:r>
            <a:r>
              <a:rPr lang="de-DE" sz="1800" dirty="0" smtClean="0"/>
              <a:t>gewährleisten</a:t>
            </a:r>
            <a:endParaRPr lang="de-DE" sz="1800" dirty="0"/>
          </a:p>
          <a:p>
            <a:pPr marL="0" indent="0">
              <a:lnSpc>
                <a:spcPct val="100000"/>
              </a:lnSpc>
              <a:buNone/>
            </a:pPr>
            <a:r>
              <a:rPr lang="de-DE" sz="1800" dirty="0" smtClean="0"/>
              <a:t>- mit </a:t>
            </a:r>
            <a:r>
              <a:rPr lang="de-DE" sz="1800" dirty="0"/>
              <a:t>dieser </a:t>
            </a:r>
            <a:r>
              <a:rPr lang="de-DE" sz="1800" dirty="0">
                <a:solidFill>
                  <a:srgbClr val="FF0000"/>
                </a:solidFill>
              </a:rPr>
              <a:t>Rechtssicherheit</a:t>
            </a:r>
            <a:r>
              <a:rPr lang="de-DE" sz="1800" dirty="0"/>
              <a:t> auch sichere Dispositionsgrundlagen </a:t>
            </a:r>
            <a:r>
              <a:rPr lang="de-DE" sz="1800" dirty="0" smtClean="0"/>
              <a:t>schaffen</a:t>
            </a:r>
            <a:endParaRPr lang="de-DE" sz="1800" dirty="0"/>
          </a:p>
          <a:p>
            <a:pPr marL="0" indent="0">
              <a:lnSpc>
                <a:spcPct val="100000"/>
              </a:lnSpc>
              <a:buNone/>
            </a:pPr>
            <a:r>
              <a:rPr lang="de-DE" sz="1800" dirty="0" smtClean="0"/>
              <a:t>- alle </a:t>
            </a:r>
            <a:r>
              <a:rPr lang="de-DE" sz="1800" dirty="0"/>
              <a:t>staatlichen Akte einer Kontrolle durch </a:t>
            </a:r>
            <a:r>
              <a:rPr lang="de-DE" sz="1800" dirty="0">
                <a:solidFill>
                  <a:srgbClr val="FF0000"/>
                </a:solidFill>
              </a:rPr>
              <a:t>unabhängige Gerichte </a:t>
            </a:r>
            <a:r>
              <a:rPr lang="de-DE" sz="1800" dirty="0" smtClean="0"/>
              <a:t>unterwerfen</a:t>
            </a:r>
            <a:endParaRPr lang="de-DE" sz="1800" dirty="0"/>
          </a:p>
          <a:p>
            <a:pPr marL="0" indent="0">
              <a:lnSpc>
                <a:spcPct val="100000"/>
              </a:lnSpc>
              <a:buNone/>
            </a:pPr>
            <a:endParaRPr lang="de-DE" sz="1800" dirty="0" smtClean="0"/>
          </a:p>
          <a:p>
            <a:pPr marL="0" indent="0">
              <a:lnSpc>
                <a:spcPct val="100000"/>
              </a:lnSpc>
              <a:buNone/>
            </a:pPr>
            <a:r>
              <a:rPr lang="de-DE" sz="1800" dirty="0" smtClean="0"/>
              <a:t>Rechtsstaatlichkeit </a:t>
            </a:r>
            <a:r>
              <a:rPr lang="de-DE" sz="1800" dirty="0"/>
              <a:t>ist eine der wichtigsten Forderungen an ein politisches Gemeinwesen und dient zusammen mit anderen Strukturierungen (z. B. dem </a:t>
            </a:r>
            <a:r>
              <a:rPr lang="de-DE" sz="1800" dirty="0">
                <a:solidFill>
                  <a:srgbClr val="FF0000"/>
                </a:solidFill>
              </a:rPr>
              <a:t>Subsidiaritätsprinzip</a:t>
            </a:r>
            <a:r>
              <a:rPr lang="de-DE" sz="1800" dirty="0"/>
              <a:t>) einer </a:t>
            </a:r>
            <a:r>
              <a:rPr lang="de-DE" sz="1800" dirty="0">
                <a:solidFill>
                  <a:srgbClr val="FF0000"/>
                </a:solidFill>
              </a:rPr>
              <a:t>Kultivierung der </a:t>
            </a:r>
            <a:r>
              <a:rPr lang="de-DE" sz="1800" dirty="0" smtClean="0">
                <a:solidFill>
                  <a:srgbClr val="FF0000"/>
                </a:solidFill>
              </a:rPr>
              <a:t>Demokratie</a:t>
            </a:r>
            <a:r>
              <a:rPr lang="de-DE" sz="1800" dirty="0" smtClean="0"/>
              <a:t>.</a:t>
            </a:r>
          </a:p>
          <a:p>
            <a:pPr marL="0" indent="0">
              <a:lnSpc>
                <a:spcPct val="100000"/>
              </a:lnSpc>
              <a:buNone/>
            </a:pPr>
            <a:endParaRPr lang="de-DE" sz="1800" dirty="0"/>
          </a:p>
        </p:txBody>
      </p:sp>
    </p:spTree>
    <p:extLst>
      <p:ext uri="{BB962C8B-B14F-4D97-AF65-F5344CB8AC3E}">
        <p14:creationId xmlns:p14="http://schemas.microsoft.com/office/powerpoint/2010/main" val="3118424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Text Box 10"/>
          <p:cNvSpPr txBox="1">
            <a:spLocks noChangeArrowheads="1"/>
          </p:cNvSpPr>
          <p:nvPr/>
        </p:nvSpPr>
        <p:spPr bwMode="auto">
          <a:xfrm>
            <a:off x="2782889" y="260351"/>
            <a:ext cx="6192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endParaRPr lang="de-DE" altLang="de-DE" sz="1800">
              <a:solidFill>
                <a:srgbClr val="000000"/>
              </a:solidFill>
            </a:endParaRPr>
          </a:p>
        </p:txBody>
      </p:sp>
      <p:pic>
        <p:nvPicPr>
          <p:cNvPr id="4711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6764" y="1379539"/>
            <a:ext cx="8447087"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Textfeld 2"/>
          <p:cNvSpPr txBox="1">
            <a:spLocks noChangeArrowheads="1"/>
          </p:cNvSpPr>
          <p:nvPr/>
        </p:nvSpPr>
        <p:spPr bwMode="auto">
          <a:xfrm>
            <a:off x="1588294" y="521495"/>
            <a:ext cx="8582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 typeface="Wingdings" panose="05000000000000000000" pitchFamily="2" charset="2"/>
              <a:buNone/>
            </a:pPr>
            <a:r>
              <a:rPr lang="de-DE" altLang="de-DE" b="1" dirty="0">
                <a:solidFill>
                  <a:srgbClr val="FF0000"/>
                </a:solidFill>
                <a:latin typeface="Calibri" panose="020F0502020204030204" pitchFamily="34" charset="0"/>
                <a:cs typeface="Calibri" panose="020F0502020204030204" pitchFamily="34" charset="0"/>
              </a:rPr>
              <a:t>Politisches System der Europäischen Union</a:t>
            </a:r>
          </a:p>
        </p:txBody>
      </p:sp>
      <p:sp>
        <p:nvSpPr>
          <p:cNvPr id="47116" name="Textfeld 1"/>
          <p:cNvSpPr txBox="1">
            <a:spLocks noChangeArrowheads="1"/>
          </p:cNvSpPr>
          <p:nvPr/>
        </p:nvSpPr>
        <p:spPr bwMode="auto">
          <a:xfrm>
            <a:off x="2036764" y="5649914"/>
            <a:ext cx="8221662" cy="339725"/>
          </a:xfrm>
          <a:prstGeom prst="rect">
            <a:avLst/>
          </a:prstGeom>
          <a:solidFill>
            <a:srgbClr val="FF0000">
              <a:alpha val="25098"/>
            </a:srgbClr>
          </a:solidFill>
          <a:ln w="31750">
            <a:solidFill>
              <a:srgbClr val="C0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 typeface="Wingdings" panose="05000000000000000000" pitchFamily="2" charset="2"/>
              <a:buNone/>
            </a:pPr>
            <a:r>
              <a:rPr lang="de-DE" altLang="de-DE" sz="1600" b="1" dirty="0">
                <a:solidFill>
                  <a:srgbClr val="000000"/>
                </a:solidFill>
              </a:rPr>
              <a:t>Europäische Bürgerinitiative </a:t>
            </a:r>
            <a:r>
              <a:rPr lang="de-DE" altLang="de-DE" sz="1600" dirty="0">
                <a:solidFill>
                  <a:srgbClr val="000000"/>
                </a:solidFill>
              </a:rPr>
              <a:t>(1 Million Unterzeichner aus 7 EU-Staaten – seit 2009)</a:t>
            </a:r>
          </a:p>
        </p:txBody>
      </p:sp>
      <p:cxnSp>
        <p:nvCxnSpPr>
          <p:cNvPr id="4" name="Gewinkelte Verbindung 3"/>
          <p:cNvCxnSpPr>
            <a:stCxn id="47116" idx="1"/>
          </p:cNvCxnSpPr>
          <p:nvPr/>
        </p:nvCxnSpPr>
        <p:spPr>
          <a:xfrm rot="10800000" flipH="1">
            <a:off x="2036764" y="2544764"/>
            <a:ext cx="303212" cy="3275013"/>
          </a:xfrm>
          <a:prstGeom prst="bentConnector4">
            <a:avLst>
              <a:gd name="adj1" fmla="val -75314"/>
              <a:gd name="adj2" fmla="val 100134"/>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9654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tisches System Deutschlands neu.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858" y="923133"/>
            <a:ext cx="8119793" cy="570773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a:spLocks noChangeArrowheads="1"/>
          </p:cNvSpPr>
          <p:nvPr/>
        </p:nvSpPr>
        <p:spPr bwMode="auto">
          <a:xfrm>
            <a:off x="384464" y="361074"/>
            <a:ext cx="11326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 typeface="Wingdings" panose="05000000000000000000" pitchFamily="2" charset="2"/>
              <a:buNone/>
            </a:pPr>
            <a:r>
              <a:rPr lang="de-DE" altLang="de-DE" b="1" dirty="0">
                <a:solidFill>
                  <a:srgbClr val="FF0000"/>
                </a:solidFill>
                <a:latin typeface="Calibri" panose="020F0502020204030204" pitchFamily="34" charset="0"/>
                <a:cs typeface="Calibri" panose="020F0502020204030204" pitchFamily="34" charset="0"/>
              </a:rPr>
              <a:t>Politisches System der </a:t>
            </a:r>
            <a:r>
              <a:rPr lang="de-DE" altLang="de-DE" b="1" dirty="0" smtClean="0">
                <a:solidFill>
                  <a:srgbClr val="FF0000"/>
                </a:solidFill>
                <a:latin typeface="Calibri" panose="020F0502020204030204" pitchFamily="34" charset="0"/>
                <a:cs typeface="Calibri" panose="020F0502020204030204" pitchFamily="34" charset="0"/>
              </a:rPr>
              <a:t>Bundesrepublik Deutschland</a:t>
            </a:r>
            <a:endParaRPr lang="de-DE" altLang="de-DE"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0461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43363" y="801143"/>
            <a:ext cx="8983578" cy="830997"/>
          </a:xfrm>
          <a:prstGeom prst="rect">
            <a:avLst/>
          </a:prstGeom>
          <a:noFill/>
        </p:spPr>
        <p:txBody>
          <a:bodyPr wrap="square" rtlCol="0">
            <a:spAutoFit/>
          </a:bodyPr>
          <a:lstStyle/>
          <a:p>
            <a:pPr algn="ctr"/>
            <a:r>
              <a:rPr lang="de-DE" sz="4800" dirty="0" smtClean="0">
                <a:solidFill>
                  <a:srgbClr val="FF0000"/>
                </a:solidFill>
              </a:rPr>
              <a:t>Die Entmündigung der Bürger</a:t>
            </a:r>
            <a:endParaRPr lang="de-DE" sz="4800" dirty="0">
              <a:solidFill>
                <a:srgbClr val="FF0000"/>
              </a:solidFill>
            </a:endParaRPr>
          </a:p>
        </p:txBody>
      </p:sp>
      <p:sp>
        <p:nvSpPr>
          <p:cNvPr id="2" name="Textfeld 1"/>
          <p:cNvSpPr txBox="1"/>
          <p:nvPr/>
        </p:nvSpPr>
        <p:spPr>
          <a:xfrm>
            <a:off x="1984848" y="2306782"/>
            <a:ext cx="8983578" cy="3139321"/>
          </a:xfrm>
          <a:prstGeom prst="rect">
            <a:avLst/>
          </a:prstGeom>
          <a:noFill/>
        </p:spPr>
        <p:txBody>
          <a:bodyPr wrap="square" rtlCol="0">
            <a:spAutoFit/>
          </a:bodyPr>
          <a:lstStyle/>
          <a:p>
            <a:r>
              <a:rPr lang="de-DE" sz="3600" dirty="0" smtClean="0">
                <a:solidFill>
                  <a:srgbClr val="FF0000"/>
                </a:solidFill>
              </a:rPr>
              <a:t>Finanzen: </a:t>
            </a:r>
            <a:r>
              <a:rPr lang="de-DE" sz="2400" dirty="0" smtClean="0">
                <a:solidFill>
                  <a:srgbClr val="FF0000"/>
                </a:solidFill>
              </a:rPr>
              <a:t>Geld, Vermögen, Steuern, Privatisierungen</a:t>
            </a:r>
            <a:endParaRPr lang="de-DE" sz="2400" dirty="0">
              <a:solidFill>
                <a:srgbClr val="FF0000"/>
              </a:solidFill>
            </a:endParaRPr>
          </a:p>
          <a:p>
            <a:r>
              <a:rPr lang="de-DE" sz="3600" dirty="0" smtClean="0"/>
              <a:t>Politik: </a:t>
            </a:r>
            <a:r>
              <a:rPr lang="de-DE" sz="2400" dirty="0" smtClean="0"/>
              <a:t>Wahlen</a:t>
            </a:r>
            <a:r>
              <a:rPr lang="de-DE" sz="2400" dirty="0"/>
              <a:t>, Politische </a:t>
            </a:r>
            <a:r>
              <a:rPr lang="de-DE" sz="2400" dirty="0" smtClean="0"/>
              <a:t>Mitbestimmung, Europa</a:t>
            </a:r>
            <a:endParaRPr lang="de-DE" sz="2400" dirty="0"/>
          </a:p>
          <a:p>
            <a:r>
              <a:rPr lang="de-DE" sz="3600" dirty="0" smtClean="0"/>
              <a:t>Medien: </a:t>
            </a:r>
            <a:r>
              <a:rPr lang="de-DE" sz="2400" dirty="0" smtClean="0"/>
              <a:t>Meinungs- </a:t>
            </a:r>
            <a:r>
              <a:rPr lang="de-DE" sz="2400" dirty="0"/>
              <a:t>und </a:t>
            </a:r>
            <a:r>
              <a:rPr lang="de-DE" sz="2400" dirty="0" smtClean="0"/>
              <a:t>Pressefreiheit, Manipulation</a:t>
            </a:r>
            <a:endParaRPr lang="de-DE" sz="2400" dirty="0"/>
          </a:p>
          <a:p>
            <a:r>
              <a:rPr lang="de-DE" sz="3600" dirty="0" smtClean="0"/>
              <a:t>Lebensweise: </a:t>
            </a:r>
            <a:r>
              <a:rPr lang="de-DE" sz="2400" dirty="0" smtClean="0"/>
              <a:t>Familienmodell, neue Lebenswirklichkeit</a:t>
            </a:r>
            <a:endParaRPr lang="de-DE" sz="2400" dirty="0"/>
          </a:p>
          <a:p>
            <a:r>
              <a:rPr lang="de-DE" sz="3600" dirty="0" smtClean="0"/>
              <a:t>Identität: </a:t>
            </a:r>
            <a:r>
              <a:rPr lang="de-DE" sz="2400" dirty="0" smtClean="0"/>
              <a:t>Gender, Sprache, Kultur, Zuwanderung</a:t>
            </a:r>
            <a:endParaRPr lang="de-DE" sz="2400" dirty="0"/>
          </a:p>
          <a:p>
            <a:endParaRPr lang="de-DE" dirty="0"/>
          </a:p>
        </p:txBody>
      </p:sp>
    </p:spTree>
    <p:extLst>
      <p:ext uri="{BB962C8B-B14F-4D97-AF65-F5344CB8AC3E}">
        <p14:creationId xmlns:p14="http://schemas.microsoft.com/office/powerpoint/2010/main" val="434006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584775"/>
          </a:xfrm>
          <a:prstGeom prst="rect">
            <a:avLst/>
          </a:prstGeom>
          <a:noFill/>
        </p:spPr>
        <p:txBody>
          <a:bodyPr wrap="square" rtlCol="0">
            <a:spAutoFit/>
          </a:bodyPr>
          <a:lstStyle/>
          <a:p>
            <a:pPr algn="ctr"/>
            <a:r>
              <a:rPr lang="de-DE" sz="3200" dirty="0" smtClean="0">
                <a:solidFill>
                  <a:srgbClr val="FF0000"/>
                </a:solidFill>
              </a:rPr>
              <a:t>Entmündigung: Finanzen</a:t>
            </a:r>
          </a:p>
        </p:txBody>
      </p:sp>
      <p:sp>
        <p:nvSpPr>
          <p:cNvPr id="9" name="Textfeld 8"/>
          <p:cNvSpPr txBox="1"/>
          <p:nvPr/>
        </p:nvSpPr>
        <p:spPr>
          <a:xfrm>
            <a:off x="1364966" y="1168714"/>
            <a:ext cx="9715500" cy="5416868"/>
          </a:xfrm>
          <a:prstGeom prst="rect">
            <a:avLst/>
          </a:prstGeom>
          <a:noFill/>
        </p:spPr>
        <p:txBody>
          <a:bodyPr wrap="square" rtlCol="0">
            <a:spAutoFit/>
          </a:bodyPr>
          <a:lstStyle/>
          <a:p>
            <a:r>
              <a:rPr lang="de-DE" b="1" dirty="0" smtClean="0"/>
              <a:t>Verarmung</a:t>
            </a:r>
          </a:p>
          <a:p>
            <a:r>
              <a:rPr lang="de-DE" dirty="0" smtClean="0"/>
              <a:t>- </a:t>
            </a:r>
            <a:r>
              <a:rPr lang="de-DE" dirty="0"/>
              <a:t>d</a:t>
            </a:r>
            <a:r>
              <a:rPr lang="de-DE" dirty="0" smtClean="0"/>
              <a:t>urch EU-Schulden: werden sozialisiert, Steuerzahler zahlt die Rechnung für </a:t>
            </a:r>
            <a:r>
              <a:rPr lang="de-DE" dirty="0"/>
              <a:t>EU-Eliten und </a:t>
            </a:r>
            <a:r>
              <a:rPr lang="de-DE" dirty="0" smtClean="0"/>
              <a:t>Banker</a:t>
            </a:r>
          </a:p>
          <a:p>
            <a:r>
              <a:rPr lang="de-DE" dirty="0" smtClean="0"/>
              <a:t>- der Bürger durch </a:t>
            </a:r>
            <a:r>
              <a:rPr lang="de-DE" dirty="0"/>
              <a:t>Hartz </a:t>
            </a:r>
            <a:r>
              <a:rPr lang="de-DE" dirty="0" smtClean="0"/>
              <a:t>IV, bei Verfestigung </a:t>
            </a:r>
            <a:r>
              <a:rPr lang="de-DE" dirty="0"/>
              <a:t>der kontrollierenden aufgeblähten </a:t>
            </a:r>
            <a:r>
              <a:rPr lang="de-DE" dirty="0" smtClean="0"/>
              <a:t>Sozialindustrie</a:t>
            </a:r>
          </a:p>
          <a:p>
            <a:pPr marL="285750" indent="-285750">
              <a:buFontTx/>
              <a:buChar char="-"/>
            </a:pPr>
            <a:endParaRPr lang="de-DE" sz="1000" b="1" dirty="0" smtClean="0"/>
          </a:p>
          <a:p>
            <a:r>
              <a:rPr lang="de-DE" b="1" dirty="0" smtClean="0"/>
              <a:t>Enteignung</a:t>
            </a:r>
            <a:endParaRPr lang="de-DE" b="1" dirty="0"/>
          </a:p>
          <a:p>
            <a:r>
              <a:rPr lang="de-DE" dirty="0" smtClean="0"/>
              <a:t>- niedrige Zinsen, schwacher Euro: </a:t>
            </a:r>
            <a:r>
              <a:rPr lang="de-DE" dirty="0"/>
              <a:t>Verfall von Guthaben, Altersvorsorge, Lebensversicherungen</a:t>
            </a:r>
            <a:br>
              <a:rPr lang="de-DE" dirty="0"/>
            </a:br>
            <a:r>
              <a:rPr lang="de-DE" dirty="0" smtClean="0"/>
              <a:t>- Kalte Progression, Solidaritätszuschlag soll weiterlaufen</a:t>
            </a:r>
          </a:p>
          <a:p>
            <a:pPr marL="285750" indent="-285750">
              <a:buFontTx/>
              <a:buChar char="-"/>
            </a:pPr>
            <a:endParaRPr lang="de-DE" sz="1000" dirty="0"/>
          </a:p>
          <a:p>
            <a:r>
              <a:rPr lang="de-DE" b="1" dirty="0" smtClean="0"/>
              <a:t>Steuerverschwendung </a:t>
            </a:r>
            <a:r>
              <a:rPr lang="de-DE" dirty="0" smtClean="0"/>
              <a:t>(Steuerzahlbund 03/2015:  19,6 Mrd. </a:t>
            </a:r>
            <a:r>
              <a:rPr lang="de-DE" dirty="0"/>
              <a:t>Euro Bundesausgaben </a:t>
            </a:r>
            <a:r>
              <a:rPr lang="de-DE" dirty="0" smtClean="0"/>
              <a:t>streichen)</a:t>
            </a:r>
          </a:p>
          <a:p>
            <a:r>
              <a:rPr lang="de-DE" dirty="0" smtClean="0"/>
              <a:t>- Subventionen: </a:t>
            </a:r>
            <a:r>
              <a:rPr lang="de-DE" dirty="0"/>
              <a:t>420 </a:t>
            </a:r>
            <a:r>
              <a:rPr lang="de-DE" dirty="0" smtClean="0"/>
              <a:t>Mio. </a:t>
            </a:r>
            <a:r>
              <a:rPr lang="de-DE" dirty="0"/>
              <a:t>Euro für </a:t>
            </a:r>
            <a:r>
              <a:rPr lang="de-DE" dirty="0" smtClean="0"/>
              <a:t>Dax-Konzerne</a:t>
            </a:r>
            <a:r>
              <a:rPr lang="de-DE" dirty="0"/>
              <a:t>, </a:t>
            </a:r>
            <a:r>
              <a:rPr lang="de-DE" dirty="0" smtClean="0"/>
              <a:t>2,3 Mrd. für Klimafonds ohne nachweisbaren Nutzen </a:t>
            </a:r>
          </a:p>
          <a:p>
            <a:r>
              <a:rPr lang="de-DE" dirty="0"/>
              <a:t>- </a:t>
            </a:r>
            <a:r>
              <a:rPr lang="de-DE" dirty="0" smtClean="0"/>
              <a:t>Fördergelder: 1,15 Mio. </a:t>
            </a:r>
            <a:r>
              <a:rPr lang="de-DE" dirty="0"/>
              <a:t>Euro für </a:t>
            </a:r>
            <a:r>
              <a:rPr lang="de-DE" dirty="0" smtClean="0"/>
              <a:t>Spiele-Apps für Wissen um biologische </a:t>
            </a:r>
            <a:r>
              <a:rPr lang="de-DE" dirty="0"/>
              <a:t>Vielfalt und </a:t>
            </a:r>
            <a:r>
              <a:rPr lang="de-DE" dirty="0" smtClean="0"/>
              <a:t>Klimaschutz</a:t>
            </a:r>
          </a:p>
          <a:p>
            <a:r>
              <a:rPr lang="de-DE" dirty="0" smtClean="0"/>
              <a:t>- Entwicklungshilfe: 770.000 </a:t>
            </a:r>
            <a:r>
              <a:rPr lang="de-DE" dirty="0"/>
              <a:t>Euro für eine bessere Schweinezucht nach </a:t>
            </a:r>
            <a:r>
              <a:rPr lang="de-DE" dirty="0" smtClean="0"/>
              <a:t>China</a:t>
            </a:r>
          </a:p>
          <a:p>
            <a:pPr marL="171450" indent="-171450">
              <a:buFontTx/>
              <a:buChar char="-"/>
            </a:pPr>
            <a:endParaRPr lang="de-DE" sz="1000" dirty="0" smtClean="0"/>
          </a:p>
          <a:p>
            <a:r>
              <a:rPr lang="de-DE" b="1" dirty="0" smtClean="0"/>
              <a:t>Privatisierung</a:t>
            </a:r>
            <a:endParaRPr lang="de-DE" b="1" dirty="0"/>
          </a:p>
          <a:p>
            <a:r>
              <a:rPr lang="de-DE" dirty="0" smtClean="0"/>
              <a:t>- Privatisierung </a:t>
            </a:r>
            <a:r>
              <a:rPr lang="de-DE" dirty="0"/>
              <a:t>der </a:t>
            </a:r>
            <a:r>
              <a:rPr lang="de-DE" dirty="0" smtClean="0"/>
              <a:t>Grundversorgung </a:t>
            </a:r>
            <a:r>
              <a:rPr lang="de-DE" smtClean="0"/>
              <a:t>mit nachfolgender </a:t>
            </a:r>
            <a:r>
              <a:rPr lang="de-DE" dirty="0" smtClean="0"/>
              <a:t>Ausplünderung der Bürger durch Monopolstellung der Konzerne (Spitzenpolitiker in Leitungsgremien)</a:t>
            </a:r>
            <a:endParaRPr lang="de-DE" dirty="0"/>
          </a:p>
          <a:p>
            <a:endParaRPr lang="de-DE" sz="1000" dirty="0" smtClean="0"/>
          </a:p>
          <a:p>
            <a:r>
              <a:rPr lang="de-DE" b="1" dirty="0" smtClean="0"/>
              <a:t>Bürokratie</a:t>
            </a:r>
            <a:endParaRPr lang="de-DE" b="1" dirty="0"/>
          </a:p>
          <a:p>
            <a:r>
              <a:rPr lang="de-DE" dirty="0" smtClean="0"/>
              <a:t>- ausufernde </a:t>
            </a:r>
            <a:r>
              <a:rPr lang="de-DE" dirty="0"/>
              <a:t>Belastung von Klein- und </a:t>
            </a:r>
            <a:r>
              <a:rPr lang="de-DE" dirty="0" smtClean="0"/>
              <a:t>Kleinstunternehmen durch </a:t>
            </a:r>
            <a:r>
              <a:rPr lang="de-DE" dirty="0"/>
              <a:t>hohe Steuern, Verbandsabgaben, Versicherungen, Auflagen, unsinnige </a:t>
            </a:r>
            <a:r>
              <a:rPr lang="de-DE" dirty="0" smtClean="0"/>
              <a:t>Umweltregeln</a:t>
            </a:r>
          </a:p>
          <a:p>
            <a:r>
              <a:rPr lang="de-DE" dirty="0" smtClean="0"/>
              <a:t>- Förderung irrelevanter Betriebsformen (1-Mann GmbH)</a:t>
            </a:r>
          </a:p>
        </p:txBody>
      </p:sp>
    </p:spTree>
    <p:extLst>
      <p:ext uri="{BB962C8B-B14F-4D97-AF65-F5344CB8AC3E}">
        <p14:creationId xmlns:p14="http://schemas.microsoft.com/office/powerpoint/2010/main" val="29442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227384" y="682505"/>
            <a:ext cx="9169140" cy="5509200"/>
          </a:xfrm>
          <a:prstGeom prst="rect">
            <a:avLst/>
          </a:prstGeom>
          <a:noFill/>
        </p:spPr>
        <p:txBody>
          <a:bodyPr wrap="square" rtlCol="0">
            <a:spAutoFit/>
          </a:bodyPr>
          <a:lstStyle/>
          <a:p>
            <a:r>
              <a:rPr lang="de-DE" sz="2800" b="1" dirty="0" smtClean="0">
                <a:solidFill>
                  <a:srgbClr val="FF0000"/>
                </a:solidFill>
              </a:rPr>
              <a:t>Agenda</a:t>
            </a:r>
          </a:p>
          <a:p>
            <a:endParaRPr lang="de-DE" sz="1600" b="1" dirty="0" smtClean="0">
              <a:solidFill>
                <a:srgbClr val="FF0000"/>
              </a:solidFill>
            </a:endParaRPr>
          </a:p>
          <a:p>
            <a:r>
              <a:rPr lang="de-DE" sz="2000" b="1" dirty="0" smtClean="0">
                <a:solidFill>
                  <a:srgbClr val="FF0000"/>
                </a:solidFill>
              </a:rPr>
              <a:t>Demokratie und Rechtsstaatlichkeit</a:t>
            </a:r>
          </a:p>
          <a:p>
            <a:r>
              <a:rPr lang="de-DE" dirty="0" smtClean="0"/>
              <a:t>- Demokratie, Rechtsstaat – Historie und Gegenwart </a:t>
            </a:r>
          </a:p>
          <a:p>
            <a:r>
              <a:rPr lang="de-DE" dirty="0" smtClean="0"/>
              <a:t>- Politischer Struktur in Europa und in Deutschland</a:t>
            </a:r>
          </a:p>
          <a:p>
            <a:r>
              <a:rPr lang="de-DE" dirty="0" smtClean="0"/>
              <a:t>- Rechte und Pflichten des Bürgers, Grundgesetz</a:t>
            </a:r>
          </a:p>
          <a:p>
            <a:endParaRPr lang="de-DE" sz="1600" dirty="0"/>
          </a:p>
          <a:p>
            <a:r>
              <a:rPr lang="de-DE" sz="2000" b="1" dirty="0" smtClean="0">
                <a:solidFill>
                  <a:srgbClr val="FF0000"/>
                </a:solidFill>
              </a:rPr>
              <a:t>Entmündigung der Bürger</a:t>
            </a:r>
          </a:p>
          <a:p>
            <a:r>
              <a:rPr lang="de-DE" dirty="0" smtClean="0"/>
              <a:t>- Finanzen: Geld, Vermögen, Steuern, Privatisierungen</a:t>
            </a:r>
          </a:p>
          <a:p>
            <a:r>
              <a:rPr lang="de-DE" dirty="0" smtClean="0"/>
              <a:t>- Politik: Wahlen</a:t>
            </a:r>
            <a:r>
              <a:rPr lang="de-DE" dirty="0"/>
              <a:t>, Politische </a:t>
            </a:r>
            <a:r>
              <a:rPr lang="de-DE" dirty="0" smtClean="0"/>
              <a:t>Mitbestimmung, Europa</a:t>
            </a:r>
          </a:p>
          <a:p>
            <a:r>
              <a:rPr lang="de-DE" dirty="0" smtClean="0"/>
              <a:t>- Medien: Meinungs- und Pressefreiheit, Manipulation</a:t>
            </a:r>
          </a:p>
          <a:p>
            <a:r>
              <a:rPr lang="de-DE" dirty="0" smtClean="0"/>
              <a:t>- Lebensweise</a:t>
            </a:r>
            <a:r>
              <a:rPr lang="de-DE" dirty="0"/>
              <a:t>: </a:t>
            </a:r>
            <a:r>
              <a:rPr lang="de-DE" dirty="0" smtClean="0"/>
              <a:t>Familienmodell, neue Lebensweise</a:t>
            </a:r>
          </a:p>
          <a:p>
            <a:r>
              <a:rPr lang="de-DE" dirty="0" smtClean="0"/>
              <a:t>- Identität: Gender, Sprache, Kultur, Zuwanderung</a:t>
            </a:r>
          </a:p>
          <a:p>
            <a:endParaRPr lang="de-DE" sz="1600" dirty="0" smtClean="0"/>
          </a:p>
          <a:p>
            <a:r>
              <a:rPr lang="de-DE" sz="2000" b="1" dirty="0" smtClean="0">
                <a:solidFill>
                  <a:srgbClr val="FF0000"/>
                </a:solidFill>
              </a:rPr>
              <a:t>Cui </a:t>
            </a:r>
            <a:r>
              <a:rPr lang="de-DE" sz="2000" b="1" dirty="0" err="1" smtClean="0">
                <a:solidFill>
                  <a:srgbClr val="FF0000"/>
                </a:solidFill>
              </a:rPr>
              <a:t>bono</a:t>
            </a:r>
            <a:r>
              <a:rPr lang="de-DE" sz="2000" b="1" dirty="0" smtClean="0">
                <a:solidFill>
                  <a:srgbClr val="FF0000"/>
                </a:solidFill>
              </a:rPr>
              <a:t>?</a:t>
            </a:r>
          </a:p>
          <a:p>
            <a:endParaRPr lang="de-DE" sz="1600" b="1" dirty="0">
              <a:solidFill>
                <a:srgbClr val="FF0000"/>
              </a:solidFill>
            </a:endParaRPr>
          </a:p>
          <a:p>
            <a:r>
              <a:rPr lang="de-DE" sz="2000" b="1" dirty="0" smtClean="0">
                <a:solidFill>
                  <a:srgbClr val="FF0000"/>
                </a:solidFill>
              </a:rPr>
              <a:t>Erkenntnisse</a:t>
            </a:r>
          </a:p>
          <a:p>
            <a:endParaRPr lang="de-DE" sz="1600" dirty="0"/>
          </a:p>
          <a:p>
            <a:r>
              <a:rPr lang="de-DE" sz="2000" b="1" dirty="0" smtClean="0">
                <a:solidFill>
                  <a:srgbClr val="FF0000"/>
                </a:solidFill>
              </a:rPr>
              <a:t>Was können wir Bürger tun?</a:t>
            </a:r>
          </a:p>
        </p:txBody>
      </p:sp>
    </p:spTree>
    <p:extLst>
      <p:ext uri="{BB962C8B-B14F-4D97-AF65-F5344CB8AC3E}">
        <p14:creationId xmlns:p14="http://schemas.microsoft.com/office/powerpoint/2010/main" val="1164929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15832" y="388195"/>
            <a:ext cx="8156863" cy="584775"/>
          </a:xfrm>
          <a:prstGeom prst="rect">
            <a:avLst/>
          </a:prstGeom>
          <a:noFill/>
        </p:spPr>
        <p:txBody>
          <a:bodyPr wrap="square" rtlCol="0">
            <a:spAutoFit/>
          </a:bodyPr>
          <a:lstStyle/>
          <a:p>
            <a:pPr algn="ctr"/>
            <a:r>
              <a:rPr lang="de-DE" sz="3200" dirty="0" smtClean="0">
                <a:solidFill>
                  <a:srgbClr val="FF0000"/>
                </a:solidFill>
              </a:rPr>
              <a:t>Entmündigung: Finanzen</a:t>
            </a:r>
          </a:p>
        </p:txBody>
      </p:sp>
      <p:sp>
        <p:nvSpPr>
          <p:cNvPr id="9" name="Textfeld 8"/>
          <p:cNvSpPr txBox="1"/>
          <p:nvPr/>
        </p:nvSpPr>
        <p:spPr>
          <a:xfrm>
            <a:off x="1256879" y="1225219"/>
            <a:ext cx="9715500" cy="5539978"/>
          </a:xfrm>
          <a:prstGeom prst="rect">
            <a:avLst/>
          </a:prstGeom>
          <a:noFill/>
        </p:spPr>
        <p:txBody>
          <a:bodyPr wrap="square" rtlCol="0">
            <a:spAutoFit/>
          </a:bodyPr>
          <a:lstStyle/>
          <a:p>
            <a:r>
              <a:rPr lang="de-DE" b="1" dirty="0" smtClean="0"/>
              <a:t>Haftung Deutschlands im ESM </a:t>
            </a:r>
            <a:r>
              <a:rPr lang="de-DE" dirty="0" smtClean="0"/>
              <a:t>(EZB-Anteil: knapp 27%)</a:t>
            </a:r>
          </a:p>
          <a:p>
            <a:r>
              <a:rPr lang="de-DE" b="1" dirty="0" smtClean="0">
                <a:solidFill>
                  <a:srgbClr val="FF0000"/>
                </a:solidFill>
              </a:rPr>
              <a:t>22 </a:t>
            </a:r>
            <a:r>
              <a:rPr lang="de-DE" b="1" dirty="0">
                <a:solidFill>
                  <a:srgbClr val="FF0000"/>
                </a:solidFill>
              </a:rPr>
              <a:t>Milliarden Euro in bar </a:t>
            </a:r>
            <a:r>
              <a:rPr lang="de-DE" dirty="0"/>
              <a:t>und </a:t>
            </a:r>
            <a:r>
              <a:rPr lang="de-DE" b="1" dirty="0">
                <a:solidFill>
                  <a:srgbClr val="FF0000"/>
                </a:solidFill>
              </a:rPr>
              <a:t>168 Milliarden an </a:t>
            </a:r>
            <a:r>
              <a:rPr lang="de-DE" b="1" dirty="0" smtClean="0">
                <a:solidFill>
                  <a:srgbClr val="FF0000"/>
                </a:solidFill>
              </a:rPr>
              <a:t>Garantien</a:t>
            </a:r>
            <a:r>
              <a:rPr lang="de-DE" dirty="0" smtClean="0"/>
              <a:t>. Für jeden Deutschen </a:t>
            </a:r>
            <a:r>
              <a:rPr lang="de-DE" dirty="0"/>
              <a:t>also </a:t>
            </a:r>
            <a:r>
              <a:rPr lang="de-DE" dirty="0" smtClean="0"/>
              <a:t>2.375 </a:t>
            </a:r>
            <a:r>
              <a:rPr lang="de-DE" dirty="0"/>
              <a:t>Euro</a:t>
            </a:r>
            <a:r>
              <a:rPr lang="de-DE" dirty="0" smtClean="0"/>
              <a:t>.</a:t>
            </a:r>
          </a:p>
          <a:p>
            <a:endParaRPr lang="de-DE" dirty="0"/>
          </a:p>
          <a:p>
            <a:r>
              <a:rPr lang="de-DE" b="1" dirty="0" smtClean="0"/>
              <a:t>Haftung für bereits ausgezahlte Rettungsmaßnahmen für die Euroländer</a:t>
            </a:r>
          </a:p>
          <a:p>
            <a:r>
              <a:rPr lang="de-DE" dirty="0" smtClean="0"/>
              <a:t>Bisher </a:t>
            </a:r>
            <a:r>
              <a:rPr lang="de-DE" b="1" dirty="0" smtClean="0">
                <a:solidFill>
                  <a:srgbClr val="FF0000"/>
                </a:solidFill>
              </a:rPr>
              <a:t>322 Mrd. Euro </a:t>
            </a:r>
            <a:r>
              <a:rPr lang="de-DE" dirty="0" smtClean="0"/>
              <a:t>mit sehr hohem Eskalationspotential.</a:t>
            </a:r>
          </a:p>
          <a:p>
            <a:endParaRPr lang="de-DE" dirty="0"/>
          </a:p>
          <a:p>
            <a:r>
              <a:rPr lang="de-DE" b="1" dirty="0" smtClean="0"/>
              <a:t>Haftung für noch nicht ausgezahlte, </a:t>
            </a:r>
            <a:r>
              <a:rPr lang="de-DE" b="1" dirty="0"/>
              <a:t>aber bereits in Aussicht gestellter „</a:t>
            </a:r>
            <a:r>
              <a:rPr lang="de-DE" b="1" dirty="0" err="1"/>
              <a:t>Rettungs</a:t>
            </a:r>
            <a:r>
              <a:rPr lang="de-DE" b="1" dirty="0"/>
              <a:t>”-</a:t>
            </a:r>
            <a:r>
              <a:rPr lang="de-DE" b="1" dirty="0" smtClean="0"/>
              <a:t>Gelder </a:t>
            </a:r>
          </a:p>
          <a:p>
            <a:r>
              <a:rPr lang="de-DE" dirty="0" smtClean="0"/>
              <a:t>derzeit </a:t>
            </a:r>
            <a:r>
              <a:rPr lang="de-DE" b="1" dirty="0">
                <a:solidFill>
                  <a:srgbClr val="FF0000"/>
                </a:solidFill>
              </a:rPr>
              <a:t>513 Mrd. </a:t>
            </a:r>
            <a:r>
              <a:rPr lang="de-DE" b="1" dirty="0" smtClean="0">
                <a:solidFill>
                  <a:srgbClr val="FF0000"/>
                </a:solidFill>
              </a:rPr>
              <a:t>Euro </a:t>
            </a:r>
            <a:r>
              <a:rPr lang="de-DE" dirty="0"/>
              <a:t>mit </a:t>
            </a:r>
            <a:r>
              <a:rPr lang="de-DE" dirty="0" smtClean="0"/>
              <a:t>hohem Eskalationspotential.</a:t>
            </a:r>
            <a:endParaRPr lang="de-DE" b="1" dirty="0" smtClean="0">
              <a:solidFill>
                <a:srgbClr val="FF0000"/>
              </a:solidFill>
            </a:endParaRPr>
          </a:p>
          <a:p>
            <a:endParaRPr lang="de-DE" dirty="0"/>
          </a:p>
          <a:p>
            <a:r>
              <a:rPr lang="de-DE" dirty="0" smtClean="0"/>
              <a:t>Deutschland </a:t>
            </a:r>
            <a:r>
              <a:rPr lang="de-DE" dirty="0"/>
              <a:t>selbst ist bereits jetzt extrem hoch verschuldet. Neben die </a:t>
            </a:r>
            <a:r>
              <a:rPr lang="de-DE" dirty="0">
                <a:solidFill>
                  <a:srgbClr val="FF0000"/>
                </a:solidFill>
              </a:rPr>
              <a:t>„offiziellen” Schulden</a:t>
            </a:r>
            <a:r>
              <a:rPr lang="de-DE" dirty="0"/>
              <a:t>, die </a:t>
            </a:r>
            <a:r>
              <a:rPr lang="de-DE" dirty="0">
                <a:solidFill>
                  <a:srgbClr val="FF0000"/>
                </a:solidFill>
              </a:rPr>
              <a:t>knapp 78 Prozent des BIP </a:t>
            </a:r>
            <a:r>
              <a:rPr lang="de-DE" dirty="0"/>
              <a:t>ausmachen, kommen noch die sogenannten versteckten Schulden, die aufgrund der Zahlungsverpflichtungen des Staates in den sozialen Sicherungssystemen entstehen. </a:t>
            </a:r>
          </a:p>
          <a:p>
            <a:endParaRPr lang="de-DE" dirty="0" smtClean="0"/>
          </a:p>
          <a:p>
            <a:r>
              <a:rPr lang="de-DE" dirty="0" smtClean="0"/>
              <a:t>Nimmt </a:t>
            </a:r>
            <a:r>
              <a:rPr lang="de-DE" dirty="0"/>
              <a:t>man beide zusammen, so </a:t>
            </a:r>
            <a:r>
              <a:rPr lang="de-DE" dirty="0" smtClean="0"/>
              <a:t>beträgt laut </a:t>
            </a:r>
            <a:r>
              <a:rPr lang="de-DE" dirty="0"/>
              <a:t>dem ifo-Chef </a:t>
            </a:r>
            <a:r>
              <a:rPr lang="de-DE" dirty="0" smtClean="0"/>
              <a:t>die Summe bereits </a:t>
            </a:r>
            <a:r>
              <a:rPr lang="de-DE" b="1" dirty="0" smtClean="0">
                <a:solidFill>
                  <a:srgbClr val="FF0000"/>
                </a:solidFill>
              </a:rPr>
              <a:t>283 </a:t>
            </a:r>
            <a:r>
              <a:rPr lang="de-DE" b="1" dirty="0">
                <a:solidFill>
                  <a:srgbClr val="FF0000"/>
                </a:solidFill>
              </a:rPr>
              <a:t>Prozent des </a:t>
            </a:r>
            <a:r>
              <a:rPr lang="de-DE" b="1" dirty="0" smtClean="0">
                <a:solidFill>
                  <a:srgbClr val="FF0000"/>
                </a:solidFill>
              </a:rPr>
              <a:t>BIP</a:t>
            </a:r>
          </a:p>
          <a:p>
            <a:r>
              <a:rPr lang="de-DE" dirty="0" smtClean="0"/>
              <a:t>In </a:t>
            </a:r>
            <a:r>
              <a:rPr lang="de-DE" dirty="0"/>
              <a:t>Zahlen ausgedrückt </a:t>
            </a:r>
            <a:r>
              <a:rPr lang="de-DE" dirty="0" smtClean="0"/>
              <a:t>sind das </a:t>
            </a:r>
            <a:r>
              <a:rPr lang="de-DE" b="1" dirty="0" smtClean="0">
                <a:solidFill>
                  <a:srgbClr val="FF0000"/>
                </a:solidFill>
              </a:rPr>
              <a:t>zirka </a:t>
            </a:r>
            <a:r>
              <a:rPr lang="de-DE" b="1" dirty="0">
                <a:solidFill>
                  <a:srgbClr val="FF0000"/>
                </a:solidFill>
              </a:rPr>
              <a:t>7,7 Billionen Euro</a:t>
            </a:r>
            <a:r>
              <a:rPr lang="de-DE" dirty="0"/>
              <a:t> </a:t>
            </a:r>
            <a:r>
              <a:rPr lang="de-DE" dirty="0" smtClean="0"/>
              <a:t>.</a:t>
            </a:r>
          </a:p>
          <a:p>
            <a:endParaRPr lang="de-DE" dirty="0" smtClean="0"/>
          </a:p>
          <a:p>
            <a:r>
              <a:rPr lang="de-DE" dirty="0" smtClean="0"/>
              <a:t>Ist Deutschland noch ein „reiches“ Land ?</a:t>
            </a:r>
          </a:p>
          <a:p>
            <a:endParaRPr lang="de-DE" dirty="0"/>
          </a:p>
          <a:p>
            <a:endParaRPr lang="de-DE" dirty="0"/>
          </a:p>
          <a:p>
            <a:r>
              <a:rPr lang="de-DE" sz="1200" dirty="0" smtClean="0"/>
              <a:t>Zahlen: ifo-Institut München (08/2014)</a:t>
            </a:r>
            <a:endParaRPr lang="de-DE" sz="1200" dirty="0"/>
          </a:p>
        </p:txBody>
      </p:sp>
    </p:spTree>
    <p:extLst>
      <p:ext uri="{BB962C8B-B14F-4D97-AF65-F5344CB8AC3E}">
        <p14:creationId xmlns:p14="http://schemas.microsoft.com/office/powerpoint/2010/main" val="2942147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43363" y="801143"/>
            <a:ext cx="8983578" cy="830997"/>
          </a:xfrm>
          <a:prstGeom prst="rect">
            <a:avLst/>
          </a:prstGeom>
          <a:noFill/>
        </p:spPr>
        <p:txBody>
          <a:bodyPr wrap="square" rtlCol="0">
            <a:spAutoFit/>
          </a:bodyPr>
          <a:lstStyle/>
          <a:p>
            <a:pPr algn="ctr"/>
            <a:r>
              <a:rPr lang="de-DE" sz="4800" dirty="0" smtClean="0">
                <a:solidFill>
                  <a:srgbClr val="FF0000"/>
                </a:solidFill>
              </a:rPr>
              <a:t>Die Entmündigung der Bürger</a:t>
            </a:r>
            <a:endParaRPr lang="de-DE" sz="4800" dirty="0">
              <a:solidFill>
                <a:srgbClr val="FF0000"/>
              </a:solidFill>
            </a:endParaRPr>
          </a:p>
        </p:txBody>
      </p:sp>
      <p:sp>
        <p:nvSpPr>
          <p:cNvPr id="2" name="Textfeld 1"/>
          <p:cNvSpPr txBox="1"/>
          <p:nvPr/>
        </p:nvSpPr>
        <p:spPr>
          <a:xfrm>
            <a:off x="1984848" y="2306782"/>
            <a:ext cx="8983578" cy="3139321"/>
          </a:xfrm>
          <a:prstGeom prst="rect">
            <a:avLst/>
          </a:prstGeom>
          <a:noFill/>
        </p:spPr>
        <p:txBody>
          <a:bodyPr wrap="square" rtlCol="0">
            <a:spAutoFit/>
          </a:bodyPr>
          <a:lstStyle/>
          <a:p>
            <a:r>
              <a:rPr lang="de-DE" sz="3600" dirty="0" smtClean="0"/>
              <a:t>Finanzen: </a:t>
            </a:r>
            <a:r>
              <a:rPr lang="de-DE" sz="2400" dirty="0" smtClean="0"/>
              <a:t>Geld, Vermögen, Steuern, Privatisierungen</a:t>
            </a:r>
            <a:endParaRPr lang="de-DE" sz="2400" dirty="0"/>
          </a:p>
          <a:p>
            <a:r>
              <a:rPr lang="de-DE" sz="3600" dirty="0" smtClean="0">
                <a:solidFill>
                  <a:srgbClr val="FF0000"/>
                </a:solidFill>
              </a:rPr>
              <a:t>Politik: </a:t>
            </a:r>
            <a:r>
              <a:rPr lang="de-DE" sz="2400" dirty="0" smtClean="0">
                <a:solidFill>
                  <a:srgbClr val="FF0000"/>
                </a:solidFill>
              </a:rPr>
              <a:t>Wahlen</a:t>
            </a:r>
            <a:r>
              <a:rPr lang="de-DE" sz="2400" dirty="0">
                <a:solidFill>
                  <a:srgbClr val="FF0000"/>
                </a:solidFill>
              </a:rPr>
              <a:t>, Politische </a:t>
            </a:r>
            <a:r>
              <a:rPr lang="de-DE" sz="2400" dirty="0" smtClean="0">
                <a:solidFill>
                  <a:srgbClr val="FF0000"/>
                </a:solidFill>
              </a:rPr>
              <a:t>Mitbestimmung, Europa</a:t>
            </a:r>
            <a:endParaRPr lang="de-DE" sz="2400" dirty="0">
              <a:solidFill>
                <a:srgbClr val="FF0000"/>
              </a:solidFill>
            </a:endParaRPr>
          </a:p>
          <a:p>
            <a:r>
              <a:rPr lang="de-DE" sz="3600" dirty="0" smtClean="0"/>
              <a:t>Medien: </a:t>
            </a:r>
            <a:r>
              <a:rPr lang="de-DE" sz="2400" dirty="0" smtClean="0"/>
              <a:t>Meinungs- </a:t>
            </a:r>
            <a:r>
              <a:rPr lang="de-DE" sz="2400" dirty="0"/>
              <a:t>und </a:t>
            </a:r>
            <a:r>
              <a:rPr lang="de-DE" sz="2400" dirty="0" smtClean="0"/>
              <a:t>Pressefreiheit, Manipulation</a:t>
            </a:r>
            <a:endParaRPr lang="de-DE" sz="2400" dirty="0"/>
          </a:p>
          <a:p>
            <a:r>
              <a:rPr lang="de-DE" sz="3600" dirty="0" smtClean="0"/>
              <a:t>Lebensweise: </a:t>
            </a:r>
            <a:r>
              <a:rPr lang="de-DE" sz="2400" dirty="0" smtClean="0"/>
              <a:t>Familienmodell, neue Lebenswirklichkeit</a:t>
            </a:r>
            <a:endParaRPr lang="de-DE" sz="2400" dirty="0"/>
          </a:p>
          <a:p>
            <a:r>
              <a:rPr lang="de-DE" sz="3600" dirty="0" smtClean="0"/>
              <a:t>Identität: </a:t>
            </a:r>
            <a:r>
              <a:rPr lang="de-DE" sz="2400" dirty="0" smtClean="0"/>
              <a:t>Gender, Sprache, Kultur, Zuwanderung</a:t>
            </a:r>
            <a:endParaRPr lang="de-DE" sz="2400" dirty="0"/>
          </a:p>
          <a:p>
            <a:endParaRPr lang="de-DE" dirty="0"/>
          </a:p>
        </p:txBody>
      </p:sp>
    </p:spTree>
    <p:extLst>
      <p:ext uri="{BB962C8B-B14F-4D97-AF65-F5344CB8AC3E}">
        <p14:creationId xmlns:p14="http://schemas.microsoft.com/office/powerpoint/2010/main" val="3549863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in der Politik</a:t>
            </a:r>
          </a:p>
          <a:p>
            <a:pPr algn="ctr"/>
            <a:r>
              <a:rPr lang="de-DE" sz="2000" dirty="0" smtClean="0">
                <a:solidFill>
                  <a:srgbClr val="FF0000"/>
                </a:solidFill>
              </a:rPr>
              <a:t>- Wahlen -</a:t>
            </a:r>
          </a:p>
        </p:txBody>
      </p:sp>
      <p:sp>
        <p:nvSpPr>
          <p:cNvPr id="9" name="Textfeld 8"/>
          <p:cNvSpPr txBox="1"/>
          <p:nvPr/>
        </p:nvSpPr>
        <p:spPr>
          <a:xfrm>
            <a:off x="890954" y="1506573"/>
            <a:ext cx="10398369" cy="4801314"/>
          </a:xfrm>
          <a:prstGeom prst="rect">
            <a:avLst/>
          </a:prstGeom>
          <a:noFill/>
        </p:spPr>
        <p:txBody>
          <a:bodyPr wrap="square" rtlCol="0">
            <a:spAutoFit/>
          </a:bodyPr>
          <a:lstStyle/>
          <a:p>
            <a:r>
              <a:rPr lang="de-DE" b="1" dirty="0" smtClean="0"/>
              <a:t>Wahlen nur alle 4-5 Jahre</a:t>
            </a:r>
            <a:endParaRPr lang="de-DE" b="1" dirty="0"/>
          </a:p>
          <a:p>
            <a:r>
              <a:rPr lang="de-DE" dirty="0" smtClean="0"/>
              <a:t>- Keine Korrekturmöglichkeit bei </a:t>
            </a:r>
            <a:r>
              <a:rPr lang="de-DE" dirty="0" err="1" smtClean="0"/>
              <a:t>Verstössen</a:t>
            </a:r>
            <a:r>
              <a:rPr lang="de-DE" dirty="0" smtClean="0"/>
              <a:t> gegen Wahlprogramm und Wahlversprechen</a:t>
            </a:r>
          </a:p>
          <a:p>
            <a:r>
              <a:rPr lang="de-DE" dirty="0" smtClean="0"/>
              <a:t>(A. Merkel: „Man kann sich nicht darauf verlassen, dass nach der Wahl das geschieht, was vor der Wahl versprochen wurde.“)</a:t>
            </a:r>
          </a:p>
          <a:p>
            <a:endParaRPr lang="de-DE" dirty="0"/>
          </a:p>
          <a:p>
            <a:r>
              <a:rPr lang="de-DE" b="1" dirty="0" smtClean="0"/>
              <a:t>Unzureichende Mitbestimmung bei Kandidatenauswahl</a:t>
            </a:r>
            <a:endParaRPr lang="de-DE" b="1" dirty="0"/>
          </a:p>
          <a:p>
            <a:r>
              <a:rPr lang="de-DE" dirty="0" smtClean="0"/>
              <a:t>- Offenes Listensystem nur kommunal: Präferenzen </a:t>
            </a:r>
            <a:r>
              <a:rPr lang="de-DE" dirty="0"/>
              <a:t>für einen Kandidaten auf der Liste </a:t>
            </a:r>
            <a:r>
              <a:rPr lang="de-DE" dirty="0" smtClean="0"/>
              <a:t>möglich</a:t>
            </a:r>
          </a:p>
          <a:p>
            <a:r>
              <a:rPr lang="de-DE" dirty="0" smtClean="0"/>
              <a:t>- Geschlossenes Listensystem national: Rangfolge </a:t>
            </a:r>
            <a:r>
              <a:rPr lang="de-DE" dirty="0"/>
              <a:t>der Kandidaten </a:t>
            </a:r>
            <a:r>
              <a:rPr lang="de-DE" dirty="0" smtClean="0"/>
              <a:t>legen Parteien selbst fest, Wähler können ihre </a:t>
            </a:r>
            <a:r>
              <a:rPr lang="de-DE" dirty="0"/>
              <a:t>Stimme nur der Partei </a:t>
            </a:r>
            <a:r>
              <a:rPr lang="de-DE" dirty="0" smtClean="0"/>
              <a:t>geben </a:t>
            </a:r>
            <a:r>
              <a:rPr lang="de-DE" dirty="0" smtClean="0">
                <a:sym typeface="Wingdings" panose="05000000000000000000" pitchFamily="2" charset="2"/>
              </a:rPr>
              <a:t> Parteisoldaten, Berufspolitiker, Abhängigkeiten, Netzwerke</a:t>
            </a:r>
            <a:endParaRPr lang="de-DE" dirty="0" smtClean="0"/>
          </a:p>
          <a:p>
            <a:endParaRPr lang="de-DE" b="1" dirty="0"/>
          </a:p>
          <a:p>
            <a:r>
              <a:rPr lang="de-DE" b="1" dirty="0" smtClean="0"/>
              <a:t>Sperrklausel 3%/5%</a:t>
            </a:r>
          </a:p>
          <a:p>
            <a:r>
              <a:rPr lang="de-DE" dirty="0"/>
              <a:t>- </a:t>
            </a:r>
            <a:r>
              <a:rPr lang="de-DE" dirty="0" smtClean="0"/>
              <a:t>Massive Behinderung neuer Parteien, Abgabe Unterstützungsunterschrift nur in Rathäusern möglich</a:t>
            </a:r>
          </a:p>
          <a:p>
            <a:r>
              <a:rPr lang="de-DE" dirty="0" smtClean="0"/>
              <a:t> </a:t>
            </a:r>
            <a:endParaRPr lang="de-DE" b="1" dirty="0"/>
          </a:p>
          <a:p>
            <a:r>
              <a:rPr lang="de-DE" b="1" dirty="0" smtClean="0"/>
              <a:t>Ungleiche Wahlen Europaparlament: 751 Sitze bei 507 </a:t>
            </a:r>
            <a:r>
              <a:rPr lang="de-DE" b="1" dirty="0" err="1" smtClean="0"/>
              <a:t>Mio</a:t>
            </a:r>
            <a:r>
              <a:rPr lang="de-DE" b="1" dirty="0" smtClean="0"/>
              <a:t> Einwohnern </a:t>
            </a:r>
            <a:r>
              <a:rPr lang="de-DE" dirty="0" smtClean="0"/>
              <a:t>(1.1.2015)</a:t>
            </a:r>
          </a:p>
          <a:p>
            <a:r>
              <a:rPr lang="de-DE" dirty="0" smtClean="0"/>
              <a:t>Deutschland (82 </a:t>
            </a:r>
            <a:r>
              <a:rPr lang="de-DE" dirty="0" err="1" smtClean="0"/>
              <a:t>Mio</a:t>
            </a:r>
            <a:r>
              <a:rPr lang="de-DE" dirty="0" smtClean="0"/>
              <a:t>): 96, Malta(0,43 </a:t>
            </a:r>
            <a:r>
              <a:rPr lang="de-DE" dirty="0" err="1" smtClean="0"/>
              <a:t>Mio</a:t>
            </a:r>
            <a:r>
              <a:rPr lang="de-DE" dirty="0" smtClean="0"/>
              <a:t>): 6, Zypern (0,77 </a:t>
            </a:r>
            <a:r>
              <a:rPr lang="de-DE" dirty="0" err="1" smtClean="0"/>
              <a:t>Mio</a:t>
            </a:r>
            <a:r>
              <a:rPr lang="de-DE" dirty="0" smtClean="0"/>
              <a:t>): 6</a:t>
            </a:r>
          </a:p>
          <a:p>
            <a:r>
              <a:rPr lang="de-DE" dirty="0" smtClean="0"/>
              <a:t>„Degressive Proportionalität“ um Parteienlandschaft von Kleinstaaten abzubilden.</a:t>
            </a:r>
          </a:p>
          <a:p>
            <a:r>
              <a:rPr lang="de-DE" dirty="0" smtClean="0"/>
              <a:t>(auch im Bundesrat: kleine </a:t>
            </a:r>
            <a:r>
              <a:rPr lang="de-DE" dirty="0"/>
              <a:t>Bundesländer </a:t>
            </a:r>
            <a:r>
              <a:rPr lang="de-DE" dirty="0" smtClean="0"/>
              <a:t>relativ besser repräsentiert)</a:t>
            </a:r>
            <a:endParaRPr lang="de-DE" dirty="0"/>
          </a:p>
        </p:txBody>
      </p:sp>
    </p:spTree>
    <p:extLst>
      <p:ext uri="{BB962C8B-B14F-4D97-AF65-F5344CB8AC3E}">
        <p14:creationId xmlns:p14="http://schemas.microsoft.com/office/powerpoint/2010/main" val="354274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in der Politik</a:t>
            </a:r>
          </a:p>
          <a:p>
            <a:pPr algn="ctr"/>
            <a:r>
              <a:rPr lang="de-DE" sz="2000" dirty="0" smtClean="0">
                <a:solidFill>
                  <a:srgbClr val="FF0000"/>
                </a:solidFill>
              </a:rPr>
              <a:t>- Politische Mitbestimmung -</a:t>
            </a:r>
          </a:p>
        </p:txBody>
      </p:sp>
      <p:sp>
        <p:nvSpPr>
          <p:cNvPr id="9" name="Textfeld 8"/>
          <p:cNvSpPr txBox="1"/>
          <p:nvPr/>
        </p:nvSpPr>
        <p:spPr>
          <a:xfrm>
            <a:off x="902677" y="1530019"/>
            <a:ext cx="10398369" cy="4893647"/>
          </a:xfrm>
          <a:prstGeom prst="rect">
            <a:avLst/>
          </a:prstGeom>
          <a:noFill/>
        </p:spPr>
        <p:txBody>
          <a:bodyPr wrap="square" rtlCol="0">
            <a:spAutoFit/>
          </a:bodyPr>
          <a:lstStyle/>
          <a:p>
            <a:pPr lvl="0" eaLnBrk="0" fontAlgn="base" hangingPunct="0">
              <a:spcBef>
                <a:spcPct val="0"/>
              </a:spcBef>
              <a:spcAft>
                <a:spcPct val="0"/>
              </a:spcAft>
            </a:pPr>
            <a:r>
              <a:rPr lang="de-DE" altLang="de-DE" dirty="0" smtClean="0"/>
              <a:t>Politische </a:t>
            </a:r>
            <a:r>
              <a:rPr lang="de-DE" altLang="de-DE" dirty="0"/>
              <a:t>Mitwirkung </a:t>
            </a:r>
            <a:r>
              <a:rPr lang="de-DE" altLang="de-DE" dirty="0" smtClean="0"/>
              <a:t>der Bürger zwischen den Wahlen in </a:t>
            </a:r>
            <a:r>
              <a:rPr lang="de-DE" altLang="de-DE" dirty="0"/>
              <a:t>folgenden Artikeln </a:t>
            </a:r>
            <a:r>
              <a:rPr lang="de-DE" altLang="de-DE" dirty="0" smtClean="0"/>
              <a:t>des GG vorgesehen:</a:t>
            </a:r>
            <a:endParaRPr lang="de-DE" altLang="de-DE" dirty="0"/>
          </a:p>
          <a:p>
            <a:pPr lvl="0" eaLnBrk="0" fontAlgn="base" hangingPunct="0">
              <a:spcBef>
                <a:spcPct val="0"/>
              </a:spcBef>
              <a:spcAft>
                <a:spcPct val="0"/>
              </a:spcAft>
            </a:pPr>
            <a:endParaRPr lang="de-DE" altLang="de-DE" sz="1000" dirty="0" smtClean="0"/>
          </a:p>
          <a:p>
            <a:pPr lvl="0" eaLnBrk="0" fontAlgn="base" hangingPunct="0">
              <a:spcBef>
                <a:spcPct val="0"/>
              </a:spcBef>
              <a:spcAft>
                <a:spcPct val="0"/>
              </a:spcAft>
            </a:pPr>
            <a:r>
              <a:rPr lang="de-DE" altLang="de-DE" b="1" dirty="0" smtClean="0"/>
              <a:t>Art</a:t>
            </a:r>
            <a:r>
              <a:rPr lang="de-DE" altLang="de-DE" b="1" dirty="0"/>
              <a:t>. 5: Freie </a:t>
            </a:r>
            <a:r>
              <a:rPr lang="de-DE" altLang="de-DE" b="1" dirty="0" smtClean="0"/>
              <a:t>Meinungsäußerung</a:t>
            </a:r>
            <a:endParaRPr lang="de-DE" altLang="de-DE" b="1" dirty="0"/>
          </a:p>
          <a:p>
            <a:pPr lvl="0" eaLnBrk="0" fontAlgn="base" hangingPunct="0">
              <a:spcBef>
                <a:spcPct val="0"/>
              </a:spcBef>
              <a:spcAft>
                <a:spcPct val="0"/>
              </a:spcAft>
            </a:pPr>
            <a:r>
              <a:rPr lang="de-DE" altLang="de-DE" dirty="0" smtClean="0"/>
              <a:t>- Stigmatisierung </a:t>
            </a:r>
            <a:r>
              <a:rPr lang="de-DE" altLang="de-DE" dirty="0" smtClean="0"/>
              <a:t>Andersdenkender (Nazikeule, „Rechts“)</a:t>
            </a:r>
          </a:p>
          <a:p>
            <a:pPr marL="285750" lvl="0" indent="-285750" eaLnBrk="0" fontAlgn="base" hangingPunct="0">
              <a:spcBef>
                <a:spcPct val="0"/>
              </a:spcBef>
              <a:spcAft>
                <a:spcPct val="0"/>
              </a:spcAft>
              <a:buFontTx/>
              <a:buChar char="-"/>
            </a:pPr>
            <a:endParaRPr lang="de-DE" altLang="de-DE" sz="1000" dirty="0" smtClean="0"/>
          </a:p>
          <a:p>
            <a:pPr lvl="0" eaLnBrk="0" fontAlgn="base" hangingPunct="0">
              <a:spcBef>
                <a:spcPct val="0"/>
              </a:spcBef>
              <a:spcAft>
                <a:spcPct val="0"/>
              </a:spcAft>
            </a:pPr>
            <a:r>
              <a:rPr lang="de-DE" altLang="de-DE" b="1" dirty="0" smtClean="0"/>
              <a:t>Art</a:t>
            </a:r>
            <a:r>
              <a:rPr lang="de-DE" altLang="de-DE" b="1" dirty="0"/>
              <a:t>. 8: Versammlungs- und </a:t>
            </a:r>
            <a:r>
              <a:rPr lang="de-DE" altLang="de-DE" b="1" dirty="0" smtClean="0"/>
              <a:t>Demonstrationsfreiheit</a:t>
            </a:r>
            <a:endParaRPr lang="de-DE" altLang="de-DE" b="1" dirty="0"/>
          </a:p>
          <a:p>
            <a:pPr lvl="0" eaLnBrk="0" fontAlgn="base" hangingPunct="0">
              <a:spcBef>
                <a:spcPct val="0"/>
              </a:spcBef>
              <a:spcAft>
                <a:spcPct val="0"/>
              </a:spcAft>
            </a:pPr>
            <a:r>
              <a:rPr lang="de-DE" altLang="de-DE" dirty="0" smtClean="0"/>
              <a:t>- Keine Unterbindung nichtgenehmigter Gegendemos (Antifa)</a:t>
            </a:r>
          </a:p>
          <a:p>
            <a:pPr marL="285750" lvl="0" indent="-285750" eaLnBrk="0" fontAlgn="base" hangingPunct="0">
              <a:spcBef>
                <a:spcPct val="0"/>
              </a:spcBef>
              <a:spcAft>
                <a:spcPct val="0"/>
              </a:spcAft>
              <a:buFontTx/>
              <a:buChar char="-"/>
            </a:pPr>
            <a:endParaRPr lang="de-DE" altLang="de-DE" sz="1000" dirty="0" smtClean="0"/>
          </a:p>
          <a:p>
            <a:pPr lvl="0" eaLnBrk="0" fontAlgn="base" hangingPunct="0">
              <a:spcBef>
                <a:spcPct val="0"/>
              </a:spcBef>
              <a:spcAft>
                <a:spcPct val="0"/>
              </a:spcAft>
            </a:pPr>
            <a:r>
              <a:rPr lang="de-DE" altLang="de-DE" b="1" dirty="0" smtClean="0"/>
              <a:t>Art</a:t>
            </a:r>
            <a:r>
              <a:rPr lang="de-DE" altLang="de-DE" b="1" dirty="0"/>
              <a:t>. 9: Vereinigungsfreiheit (betrifft Verbände und </a:t>
            </a:r>
            <a:r>
              <a:rPr lang="de-DE" altLang="de-DE" b="1" dirty="0" smtClean="0"/>
              <a:t>Bürgerinitiativen)</a:t>
            </a:r>
          </a:p>
          <a:p>
            <a:pPr lvl="0" eaLnBrk="0" fontAlgn="base" hangingPunct="0">
              <a:spcBef>
                <a:spcPct val="0"/>
              </a:spcBef>
              <a:spcAft>
                <a:spcPct val="0"/>
              </a:spcAft>
            </a:pPr>
            <a:r>
              <a:rPr lang="de-DE" altLang="de-DE" dirty="0" smtClean="0"/>
              <a:t>- Unterschriften müssen auf Straße oder im Internet gesammelt werden  </a:t>
            </a:r>
            <a:endParaRPr lang="de-DE" altLang="de-DE" dirty="0"/>
          </a:p>
          <a:p>
            <a:pPr lvl="0" eaLnBrk="0" fontAlgn="base" hangingPunct="0">
              <a:spcBef>
                <a:spcPct val="0"/>
              </a:spcBef>
              <a:spcAft>
                <a:spcPct val="0"/>
              </a:spcAft>
            </a:pPr>
            <a:endParaRPr lang="de-DE" altLang="de-DE" sz="1000" dirty="0" smtClean="0"/>
          </a:p>
          <a:p>
            <a:pPr lvl="0" eaLnBrk="0" fontAlgn="base" hangingPunct="0">
              <a:spcBef>
                <a:spcPct val="0"/>
              </a:spcBef>
              <a:spcAft>
                <a:spcPct val="0"/>
              </a:spcAft>
            </a:pPr>
            <a:r>
              <a:rPr lang="de-DE" altLang="de-DE" b="1" dirty="0" smtClean="0"/>
              <a:t>Art</a:t>
            </a:r>
            <a:r>
              <a:rPr lang="de-DE" altLang="de-DE" b="1" dirty="0"/>
              <a:t>. 17: </a:t>
            </a:r>
            <a:r>
              <a:rPr lang="de-DE" altLang="de-DE" b="1" dirty="0" smtClean="0"/>
              <a:t>Petitionsrecht</a:t>
            </a:r>
          </a:p>
          <a:p>
            <a:pPr lvl="0" eaLnBrk="0" fontAlgn="base" hangingPunct="0">
              <a:spcBef>
                <a:spcPct val="0"/>
              </a:spcBef>
              <a:spcAft>
                <a:spcPct val="0"/>
              </a:spcAft>
            </a:pPr>
            <a:r>
              <a:rPr lang="de-DE" altLang="de-DE" dirty="0" smtClean="0"/>
              <a:t>- ca. 20.000 p.a. </a:t>
            </a:r>
            <a:endParaRPr lang="de-DE" altLang="de-DE" dirty="0"/>
          </a:p>
          <a:p>
            <a:pPr lvl="0" eaLnBrk="0" fontAlgn="base" hangingPunct="0">
              <a:spcBef>
                <a:spcPct val="0"/>
              </a:spcBef>
              <a:spcAft>
                <a:spcPct val="0"/>
              </a:spcAft>
            </a:pPr>
            <a:endParaRPr lang="de-DE" altLang="de-DE" sz="1000" dirty="0" smtClean="0"/>
          </a:p>
          <a:p>
            <a:pPr lvl="0" eaLnBrk="0" fontAlgn="base" hangingPunct="0">
              <a:spcBef>
                <a:spcPct val="0"/>
              </a:spcBef>
              <a:spcAft>
                <a:spcPct val="0"/>
              </a:spcAft>
            </a:pPr>
            <a:r>
              <a:rPr lang="de-DE" altLang="de-DE" b="1" dirty="0" smtClean="0"/>
              <a:t>Art</a:t>
            </a:r>
            <a:r>
              <a:rPr lang="de-DE" altLang="de-DE" b="1" dirty="0"/>
              <a:t>. 21: </a:t>
            </a:r>
            <a:r>
              <a:rPr lang="de-DE" altLang="de-DE" b="1" dirty="0" smtClean="0"/>
              <a:t>Parteien </a:t>
            </a:r>
          </a:p>
          <a:p>
            <a:pPr lvl="0" eaLnBrk="0" fontAlgn="base" hangingPunct="0">
              <a:spcBef>
                <a:spcPct val="0"/>
              </a:spcBef>
              <a:spcAft>
                <a:spcPct val="0"/>
              </a:spcAft>
            </a:pPr>
            <a:r>
              <a:rPr lang="de-DE" altLang="de-DE" dirty="0" smtClean="0"/>
              <a:t>- Mitwirkung als Parteimitglied, Risiko Negativauswahl in Beruf und Karriere bei falschem Parteibuch</a:t>
            </a:r>
            <a:endParaRPr lang="de-DE" altLang="de-DE" dirty="0"/>
          </a:p>
          <a:p>
            <a:endParaRPr lang="de-DE" sz="1000" dirty="0"/>
          </a:p>
          <a:p>
            <a:r>
              <a:rPr lang="de-DE" b="1" dirty="0" smtClean="0"/>
              <a:t>Bisher keine Volksentscheide auf Bundesebene vorgesehen</a:t>
            </a:r>
          </a:p>
          <a:p>
            <a:r>
              <a:rPr lang="de-DE" dirty="0" smtClean="0"/>
              <a:t>bis 2014:  85 Volksbegehren und 22 Volksentscheide </a:t>
            </a:r>
            <a:r>
              <a:rPr lang="de-DE" dirty="0"/>
              <a:t>aufgrund eines </a:t>
            </a:r>
            <a:r>
              <a:rPr lang="de-DE" dirty="0" smtClean="0"/>
              <a:t>Volksbegehrens, Volksentscheide: </a:t>
            </a:r>
          </a:p>
          <a:p>
            <a:r>
              <a:rPr lang="de-DE" dirty="0" smtClean="0"/>
              <a:t>Bayern (6</a:t>
            </a:r>
            <a:r>
              <a:rPr lang="de-DE" dirty="0"/>
              <a:t>), Berlin </a:t>
            </a:r>
            <a:r>
              <a:rPr lang="de-DE" dirty="0" smtClean="0"/>
              <a:t>(5</a:t>
            </a:r>
            <a:r>
              <a:rPr lang="de-DE" dirty="0"/>
              <a:t>), Hamburg </a:t>
            </a:r>
            <a:r>
              <a:rPr lang="de-DE" dirty="0" smtClean="0"/>
              <a:t>(7</a:t>
            </a:r>
            <a:r>
              <a:rPr lang="de-DE" dirty="0"/>
              <a:t>), Sachsen </a:t>
            </a:r>
            <a:r>
              <a:rPr lang="de-DE" dirty="0" smtClean="0"/>
              <a:t>(1</a:t>
            </a:r>
            <a:r>
              <a:rPr lang="de-DE" dirty="0"/>
              <a:t>), Sachsen-Anhalt </a:t>
            </a:r>
            <a:r>
              <a:rPr lang="de-DE" dirty="0" smtClean="0"/>
              <a:t>(1</a:t>
            </a:r>
            <a:r>
              <a:rPr lang="de-DE" dirty="0"/>
              <a:t>) und Schleswig-Holstein </a:t>
            </a:r>
            <a:r>
              <a:rPr lang="de-DE" dirty="0" smtClean="0"/>
              <a:t>(2)</a:t>
            </a:r>
          </a:p>
        </p:txBody>
      </p:sp>
    </p:spTree>
    <p:extLst>
      <p:ext uri="{BB962C8B-B14F-4D97-AF65-F5344CB8AC3E}">
        <p14:creationId xmlns:p14="http://schemas.microsoft.com/office/powerpoint/2010/main" val="810650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in der Politik</a:t>
            </a:r>
          </a:p>
          <a:p>
            <a:pPr algn="ctr"/>
            <a:r>
              <a:rPr lang="de-DE" sz="2000" dirty="0" smtClean="0">
                <a:solidFill>
                  <a:srgbClr val="FF0000"/>
                </a:solidFill>
              </a:rPr>
              <a:t>- Europäische Union -</a:t>
            </a:r>
          </a:p>
        </p:txBody>
      </p:sp>
      <p:sp>
        <p:nvSpPr>
          <p:cNvPr id="9" name="Textfeld 8"/>
          <p:cNvSpPr txBox="1"/>
          <p:nvPr/>
        </p:nvSpPr>
        <p:spPr>
          <a:xfrm>
            <a:off x="890954" y="1506573"/>
            <a:ext cx="10398369" cy="5078313"/>
          </a:xfrm>
          <a:prstGeom prst="rect">
            <a:avLst/>
          </a:prstGeom>
          <a:noFill/>
        </p:spPr>
        <p:txBody>
          <a:bodyPr wrap="square" rtlCol="0">
            <a:spAutoFit/>
          </a:bodyPr>
          <a:lstStyle/>
          <a:p>
            <a:r>
              <a:rPr lang="de-DE" dirty="0" smtClean="0"/>
              <a:t>Schon bei Gründung war </a:t>
            </a:r>
            <a:r>
              <a:rPr lang="de-DE" dirty="0" smtClean="0">
                <a:solidFill>
                  <a:srgbClr val="FF0000"/>
                </a:solidFill>
              </a:rPr>
              <a:t>keine Mitsprache der Bevölkerung bei Beschlüssen</a:t>
            </a:r>
            <a:r>
              <a:rPr lang="de-DE" dirty="0" smtClean="0"/>
              <a:t> vorgesehen („demokratisches Defizit“). Gegenüber dem klassischen Rechtsstaat gibt es</a:t>
            </a:r>
            <a:r>
              <a:rPr lang="de-DE" dirty="0"/>
              <a:t> </a:t>
            </a:r>
            <a:r>
              <a:rPr lang="de-DE" dirty="0" smtClean="0"/>
              <a:t>im </a:t>
            </a:r>
            <a:r>
              <a:rPr lang="de-DE" dirty="0"/>
              <a:t>Regime der </a:t>
            </a:r>
            <a:r>
              <a:rPr lang="de-DE" dirty="0" smtClean="0"/>
              <a:t>EU </a:t>
            </a:r>
            <a:r>
              <a:rPr lang="de-DE" dirty="0" smtClean="0">
                <a:solidFill>
                  <a:srgbClr val="FF0000"/>
                </a:solidFill>
              </a:rPr>
              <a:t>keine richtige Gewaltenteilung</a:t>
            </a:r>
            <a:r>
              <a:rPr lang="de-DE" dirty="0" smtClean="0"/>
              <a:t>.</a:t>
            </a:r>
          </a:p>
          <a:p>
            <a:endParaRPr lang="de-DE" dirty="0" smtClean="0"/>
          </a:p>
          <a:p>
            <a:r>
              <a:rPr lang="de-DE" dirty="0" smtClean="0"/>
              <a:t>Die </a:t>
            </a:r>
            <a:r>
              <a:rPr lang="de-DE" dirty="0">
                <a:solidFill>
                  <a:srgbClr val="FF0000"/>
                </a:solidFill>
              </a:rPr>
              <a:t>Kommission </a:t>
            </a:r>
            <a:r>
              <a:rPr lang="de-DE" dirty="0" smtClean="0"/>
              <a:t>hat praktisch </a:t>
            </a:r>
            <a:r>
              <a:rPr lang="de-DE" dirty="0"/>
              <a:t>ein </a:t>
            </a:r>
            <a:r>
              <a:rPr lang="de-DE" dirty="0">
                <a:solidFill>
                  <a:srgbClr val="FF0000"/>
                </a:solidFill>
              </a:rPr>
              <a:t>Monopol für die Gesetzesinitiative</a:t>
            </a:r>
            <a:r>
              <a:rPr lang="de-DE" dirty="0"/>
              <a:t>. Sie verhandelt und entwirft ihre Richtlinien </a:t>
            </a:r>
            <a:r>
              <a:rPr lang="de-DE" dirty="0">
                <a:solidFill>
                  <a:srgbClr val="FF0000"/>
                </a:solidFill>
              </a:rPr>
              <a:t>hinter geschlossenen Türen</a:t>
            </a:r>
            <a:r>
              <a:rPr lang="de-DE" dirty="0"/>
              <a:t>. Dass die </a:t>
            </a:r>
            <a:r>
              <a:rPr lang="de-DE" dirty="0">
                <a:solidFill>
                  <a:srgbClr val="FF0000"/>
                </a:solidFill>
              </a:rPr>
              <a:t>Lobbyisten</a:t>
            </a:r>
            <a:r>
              <a:rPr lang="de-DE" dirty="0"/>
              <a:t>, die in Brüssel tätig sind, mehr </a:t>
            </a:r>
            <a:r>
              <a:rPr lang="de-DE" dirty="0">
                <a:solidFill>
                  <a:srgbClr val="FF0000"/>
                </a:solidFill>
              </a:rPr>
              <a:t>Einfluss auf die Entscheidungen der Kommission</a:t>
            </a:r>
            <a:r>
              <a:rPr lang="de-DE" dirty="0"/>
              <a:t> haben als alle Abgeordneten, kann man vermuten, aber nicht </a:t>
            </a:r>
            <a:r>
              <a:rPr lang="de-DE" dirty="0" smtClean="0"/>
              <a:t>beweisen.</a:t>
            </a:r>
            <a:endParaRPr lang="de-DE" dirty="0"/>
          </a:p>
          <a:p>
            <a:endParaRPr lang="de-DE" dirty="0" smtClean="0"/>
          </a:p>
          <a:p>
            <a:r>
              <a:rPr lang="de-DE" dirty="0"/>
              <a:t>Das Europaparlament kann nur mit Zustimmung des Rates über das Budget entscheiden. </a:t>
            </a:r>
            <a:endParaRPr lang="de-DE" dirty="0" smtClean="0"/>
          </a:p>
          <a:p>
            <a:endParaRPr lang="de-DE" dirty="0"/>
          </a:p>
          <a:p>
            <a:r>
              <a:rPr lang="de-DE" dirty="0" smtClean="0"/>
              <a:t>Über </a:t>
            </a:r>
            <a:r>
              <a:rPr lang="de-DE" dirty="0" smtClean="0">
                <a:solidFill>
                  <a:srgbClr val="FF0000"/>
                </a:solidFill>
              </a:rPr>
              <a:t>80 </a:t>
            </a:r>
            <a:r>
              <a:rPr lang="de-DE" dirty="0">
                <a:solidFill>
                  <a:srgbClr val="FF0000"/>
                </a:solidFill>
              </a:rPr>
              <a:t>Prozent aller Gesetze </a:t>
            </a:r>
            <a:r>
              <a:rPr lang="de-DE" dirty="0"/>
              <a:t>nicht mehr von den Parlamenten, sondern </a:t>
            </a:r>
            <a:r>
              <a:rPr lang="de-DE" dirty="0">
                <a:solidFill>
                  <a:srgbClr val="FF0000"/>
                </a:solidFill>
              </a:rPr>
              <a:t>von den Brüsseler Behörden </a:t>
            </a:r>
            <a:r>
              <a:rPr lang="de-DE" dirty="0" smtClean="0"/>
              <a:t>initiiert. Keine Gesetze wie </a:t>
            </a:r>
            <a:r>
              <a:rPr lang="de-DE" dirty="0"/>
              <a:t>im klassischen </a:t>
            </a:r>
            <a:r>
              <a:rPr lang="de-DE" dirty="0" smtClean="0"/>
              <a:t>Rechtsstaat, </a:t>
            </a:r>
            <a:r>
              <a:rPr lang="de-DE" dirty="0"/>
              <a:t>sondern um </a:t>
            </a:r>
            <a:r>
              <a:rPr lang="de-DE" dirty="0">
                <a:solidFill>
                  <a:srgbClr val="FF0000"/>
                </a:solidFill>
              </a:rPr>
              <a:t>Direktiven, Richtlinien und Vorschriften</a:t>
            </a:r>
            <a:r>
              <a:rPr lang="de-DE" dirty="0"/>
              <a:t>.</a:t>
            </a:r>
            <a:endParaRPr lang="de-DE" dirty="0" smtClean="0"/>
          </a:p>
          <a:p>
            <a:endParaRPr lang="de-DE" dirty="0" smtClean="0"/>
          </a:p>
          <a:p>
            <a:r>
              <a:rPr lang="de-DE" dirty="0"/>
              <a:t>Länder, die allen Beitrittskriterien hohnsprechen, wurden umstandslos und regelwidrig </a:t>
            </a:r>
            <a:r>
              <a:rPr lang="de-DE" dirty="0" smtClean="0"/>
              <a:t>eingemeindet.</a:t>
            </a:r>
          </a:p>
          <a:p>
            <a:endParaRPr lang="de-DE" b="1" dirty="0" smtClean="0"/>
          </a:p>
          <a:p>
            <a:r>
              <a:rPr lang="de-DE" dirty="0"/>
              <a:t>N</a:t>
            </a:r>
            <a:r>
              <a:rPr lang="de-DE" dirty="0" smtClean="0"/>
              <a:t>eun gescheiterte Volksbefragungen:  Norwegen, Dänemark, Schweden</a:t>
            </a:r>
            <a:r>
              <a:rPr lang="de-DE" dirty="0"/>
              <a:t>, die Niederländer, </a:t>
            </a:r>
            <a:r>
              <a:rPr lang="de-DE" dirty="0" smtClean="0"/>
              <a:t>Irland, Frankreich</a:t>
            </a:r>
            <a:endParaRPr lang="de-DE" b="1" dirty="0" smtClean="0"/>
          </a:p>
          <a:p>
            <a:pPr marL="285750" indent="-285750">
              <a:buFontTx/>
              <a:buChar char="-"/>
            </a:pPr>
            <a:endParaRPr lang="de-DE" dirty="0" smtClean="0"/>
          </a:p>
          <a:p>
            <a:endParaRPr lang="de-DE" dirty="0"/>
          </a:p>
          <a:p>
            <a:endParaRPr lang="de-DE" dirty="0" smtClean="0"/>
          </a:p>
        </p:txBody>
      </p:sp>
    </p:spTree>
    <p:extLst>
      <p:ext uri="{BB962C8B-B14F-4D97-AF65-F5344CB8AC3E}">
        <p14:creationId xmlns:p14="http://schemas.microsoft.com/office/powerpoint/2010/main" val="3253726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in der Politik</a:t>
            </a:r>
          </a:p>
          <a:p>
            <a:pPr algn="ctr"/>
            <a:r>
              <a:rPr lang="de-DE" sz="2000" dirty="0" smtClean="0">
                <a:solidFill>
                  <a:srgbClr val="FF0000"/>
                </a:solidFill>
              </a:rPr>
              <a:t>- Europäische Union -</a:t>
            </a:r>
          </a:p>
        </p:txBody>
      </p:sp>
      <p:sp>
        <p:nvSpPr>
          <p:cNvPr id="9" name="Textfeld 8"/>
          <p:cNvSpPr txBox="1"/>
          <p:nvPr/>
        </p:nvSpPr>
        <p:spPr>
          <a:xfrm>
            <a:off x="890954" y="1506573"/>
            <a:ext cx="10398369" cy="5078313"/>
          </a:xfrm>
          <a:prstGeom prst="rect">
            <a:avLst/>
          </a:prstGeom>
          <a:noFill/>
        </p:spPr>
        <p:txBody>
          <a:bodyPr wrap="square" rtlCol="0">
            <a:spAutoFit/>
          </a:bodyPr>
          <a:lstStyle/>
          <a:p>
            <a:r>
              <a:rPr lang="de-DE" dirty="0" smtClean="0"/>
              <a:t>Ziel: Harmonisierung, Umerziehung der Bürger (Gesundheit</a:t>
            </a:r>
            <a:r>
              <a:rPr lang="de-DE" dirty="0"/>
              <a:t>, </a:t>
            </a:r>
            <a:r>
              <a:rPr lang="de-DE" dirty="0" smtClean="0"/>
              <a:t>Umgangsformen, Moral) zum </a:t>
            </a:r>
            <a:r>
              <a:rPr lang="de-DE" dirty="0">
                <a:solidFill>
                  <a:srgbClr val="FF0000"/>
                </a:solidFill>
              </a:rPr>
              <a:t>„</a:t>
            </a:r>
            <a:r>
              <a:rPr lang="de-DE" dirty="0" smtClean="0">
                <a:solidFill>
                  <a:srgbClr val="FF0000"/>
                </a:solidFill>
              </a:rPr>
              <a:t>guten </a:t>
            </a:r>
            <a:r>
              <a:rPr lang="de-DE" dirty="0">
                <a:solidFill>
                  <a:srgbClr val="FF0000"/>
                </a:solidFill>
              </a:rPr>
              <a:t>Europäer</a:t>
            </a:r>
            <a:r>
              <a:rPr lang="de-DE" dirty="0" smtClean="0">
                <a:solidFill>
                  <a:srgbClr val="FF0000"/>
                </a:solidFill>
              </a:rPr>
              <a:t>“</a:t>
            </a:r>
            <a:endParaRPr lang="de-DE" dirty="0" smtClean="0"/>
          </a:p>
          <a:p>
            <a:endParaRPr lang="de-DE" dirty="0"/>
          </a:p>
          <a:p>
            <a:r>
              <a:rPr lang="de-DE" dirty="0" smtClean="0"/>
              <a:t>Beispiele: Glühbirnen, Staubsauger</a:t>
            </a:r>
            <a:r>
              <a:rPr lang="de-DE" dirty="0"/>
              <a:t>, </a:t>
            </a:r>
            <a:r>
              <a:rPr lang="de-DE" dirty="0" smtClean="0"/>
              <a:t>„europäischer“ </a:t>
            </a:r>
            <a:r>
              <a:rPr lang="de-DE" dirty="0"/>
              <a:t>Zahnersatz oder die </a:t>
            </a:r>
            <a:r>
              <a:rPr lang="de-DE" dirty="0" smtClean="0"/>
              <a:t>„europäische“ Kloschüssel</a:t>
            </a:r>
          </a:p>
          <a:p>
            <a:endParaRPr lang="de-DE" dirty="0"/>
          </a:p>
          <a:p>
            <a:r>
              <a:rPr lang="de-DE" b="1" dirty="0" smtClean="0"/>
              <a:t>ESM</a:t>
            </a:r>
            <a:r>
              <a:rPr lang="de-DE" b="1" dirty="0"/>
              <a:t>: </a:t>
            </a:r>
            <a:r>
              <a:rPr lang="de-DE" b="1" dirty="0" smtClean="0"/>
              <a:t>700 Mrd. Euro Kreditsumme, kann jederzeit unbegrenzt aufgestockt werden</a:t>
            </a:r>
          </a:p>
          <a:p>
            <a:r>
              <a:rPr lang="de-DE" dirty="0"/>
              <a:t>Gouverneursrat (</a:t>
            </a:r>
            <a:r>
              <a:rPr lang="de-DE" dirty="0" smtClean="0"/>
              <a:t>Finanzminister + Vertreter</a:t>
            </a:r>
            <a:r>
              <a:rPr lang="de-DE" dirty="0"/>
              <a:t>) wird von </a:t>
            </a:r>
            <a:r>
              <a:rPr lang="de-DE" dirty="0" smtClean="0"/>
              <a:t>Regierungen bestimmt: </a:t>
            </a:r>
            <a:r>
              <a:rPr lang="de-DE" dirty="0"/>
              <a:t>keine </a:t>
            </a:r>
            <a:r>
              <a:rPr lang="de-DE" dirty="0" smtClean="0"/>
              <a:t>Rechenschaftsberichte oder -pflichten, Keinerlei </a:t>
            </a:r>
            <a:r>
              <a:rPr lang="de-DE" dirty="0"/>
              <a:t>Haftung und lebenslange </a:t>
            </a:r>
            <a:r>
              <a:rPr lang="de-DE" dirty="0" smtClean="0"/>
              <a:t>Immunität, </a:t>
            </a:r>
            <a:r>
              <a:rPr lang="de-DE" dirty="0" smtClean="0">
                <a:sym typeface="Wingdings" panose="05000000000000000000" pitchFamily="2" charset="2"/>
              </a:rPr>
              <a:t>ohne </a:t>
            </a:r>
            <a:r>
              <a:rPr lang="de-DE" dirty="0" smtClean="0"/>
              <a:t>demokratische Legitimation</a:t>
            </a:r>
            <a:endParaRPr lang="de-DE" dirty="0"/>
          </a:p>
          <a:p>
            <a:r>
              <a:rPr lang="de-DE" dirty="0" smtClean="0"/>
              <a:t>Geldabruf ohne Begründung unbegrenzt möglich, bei Ausfall eines Landes Anteilserhöhung der Anderen</a:t>
            </a:r>
          </a:p>
          <a:p>
            <a:endParaRPr lang="de-DE" dirty="0"/>
          </a:p>
          <a:p>
            <a:r>
              <a:rPr lang="de-DE" b="1" dirty="0" smtClean="0"/>
              <a:t>EZB:</a:t>
            </a:r>
            <a:r>
              <a:rPr lang="de-DE" dirty="0" smtClean="0"/>
              <a:t> 27% deutscher Anteil, Stimmrecht wie Malta, Stimmenrotation </a:t>
            </a:r>
            <a:r>
              <a:rPr lang="de-DE" dirty="0" smtClean="0">
                <a:sym typeface="Wingdings" panose="05000000000000000000" pitchFamily="2" charset="2"/>
              </a:rPr>
              <a:t> </a:t>
            </a:r>
            <a:r>
              <a:rPr lang="de-DE" dirty="0" smtClean="0"/>
              <a:t>Deutschland zeitweise keine Stimme</a:t>
            </a:r>
            <a:endParaRPr lang="de-DE" dirty="0"/>
          </a:p>
          <a:p>
            <a:endParaRPr lang="de-DE" dirty="0" smtClean="0"/>
          </a:p>
          <a:p>
            <a:r>
              <a:rPr lang="de-DE" b="1" dirty="0" smtClean="0"/>
              <a:t>TTIP/CETA/</a:t>
            </a:r>
            <a:r>
              <a:rPr lang="de-DE" b="1" dirty="0" err="1" smtClean="0"/>
              <a:t>TiSA</a:t>
            </a:r>
            <a:r>
              <a:rPr lang="de-DE" b="1" dirty="0" smtClean="0"/>
              <a:t>: </a:t>
            </a:r>
            <a:r>
              <a:rPr lang="de-DE" dirty="0" smtClean="0"/>
              <a:t>geplante Abkommen für </a:t>
            </a:r>
            <a:r>
              <a:rPr lang="de-DE" dirty="0"/>
              <a:t>K</a:t>
            </a:r>
            <a:r>
              <a:rPr lang="de-DE" dirty="0" smtClean="0"/>
              <a:t>onzerne mit gravierenden Auswirkungen auf alle Lebensbereiche und Einschränkungen von Demokratie und Staatgewalt; bisher ohne demokratische </a:t>
            </a:r>
            <a:r>
              <a:rPr lang="de-DE" dirty="0"/>
              <a:t>Legitimation </a:t>
            </a:r>
            <a:endParaRPr lang="de-DE" dirty="0" smtClean="0"/>
          </a:p>
          <a:p>
            <a:endParaRPr lang="de-DE" dirty="0"/>
          </a:p>
          <a:p>
            <a:r>
              <a:rPr lang="de-DE" b="1" dirty="0" smtClean="0"/>
              <a:t>„Moralgesetz“ !  </a:t>
            </a:r>
            <a:r>
              <a:rPr lang="de-DE" dirty="0" smtClean="0"/>
              <a:t>in Vorbereitung: „moralische Verfehlungen“ sollen „schwere Straftaten“ werden</a:t>
            </a:r>
          </a:p>
          <a:p>
            <a:endParaRPr lang="de-DE" dirty="0"/>
          </a:p>
          <a:p>
            <a:pPr lvl="0" eaLnBrk="0" fontAlgn="base" hangingPunct="0">
              <a:spcBef>
                <a:spcPct val="0"/>
              </a:spcBef>
              <a:spcAft>
                <a:spcPct val="0"/>
              </a:spcAft>
            </a:pPr>
            <a:r>
              <a:rPr lang="de-DE" altLang="de-DE" dirty="0"/>
              <a:t>Nur noch </a:t>
            </a:r>
            <a:r>
              <a:rPr lang="de-DE" altLang="de-DE" dirty="0">
                <a:solidFill>
                  <a:srgbClr val="FF0000"/>
                </a:solidFill>
              </a:rPr>
              <a:t>49 Prozent </a:t>
            </a:r>
            <a:r>
              <a:rPr lang="de-DE" altLang="de-DE" dirty="0"/>
              <a:t>der Europäer sehen die </a:t>
            </a:r>
            <a:r>
              <a:rPr lang="de-DE" altLang="de-DE" dirty="0">
                <a:solidFill>
                  <a:srgbClr val="FF0000"/>
                </a:solidFill>
              </a:rPr>
              <a:t>Mitgliedschaft </a:t>
            </a:r>
            <a:r>
              <a:rPr lang="de-DE" altLang="de-DE" dirty="0"/>
              <a:t>ihres Landes </a:t>
            </a:r>
            <a:r>
              <a:rPr lang="de-DE" altLang="de-DE" dirty="0" smtClean="0">
                <a:solidFill>
                  <a:srgbClr val="FF0000"/>
                </a:solidFill>
              </a:rPr>
              <a:t>positiv</a:t>
            </a:r>
            <a:r>
              <a:rPr lang="de-DE" altLang="de-DE" dirty="0"/>
              <a:t>.</a:t>
            </a:r>
          </a:p>
          <a:p>
            <a:pPr lvl="0" eaLnBrk="0" fontAlgn="base" hangingPunct="0">
              <a:spcBef>
                <a:spcPct val="0"/>
              </a:spcBef>
              <a:spcAft>
                <a:spcPct val="0"/>
              </a:spcAft>
            </a:pPr>
            <a:r>
              <a:rPr lang="de-DE" altLang="de-DE" dirty="0"/>
              <a:t>Nur noch </a:t>
            </a:r>
            <a:r>
              <a:rPr lang="de-DE" altLang="de-DE" dirty="0">
                <a:solidFill>
                  <a:srgbClr val="FF0000"/>
                </a:solidFill>
              </a:rPr>
              <a:t>42 Prozent </a:t>
            </a:r>
            <a:r>
              <a:rPr lang="de-DE" altLang="de-DE" dirty="0"/>
              <a:t>der Bürger schenken den EU-Institutionen ihr </a:t>
            </a:r>
            <a:r>
              <a:rPr lang="de-DE" altLang="de-DE" dirty="0">
                <a:solidFill>
                  <a:srgbClr val="FF0000"/>
                </a:solidFill>
              </a:rPr>
              <a:t>Vertrauen</a:t>
            </a:r>
            <a:r>
              <a:rPr lang="de-DE" altLang="de-DE" dirty="0" smtClean="0"/>
              <a:t>.</a:t>
            </a:r>
            <a:endParaRPr lang="de-DE" altLang="de-DE" dirty="0"/>
          </a:p>
        </p:txBody>
      </p:sp>
    </p:spTree>
    <p:extLst>
      <p:ext uri="{BB962C8B-B14F-4D97-AF65-F5344CB8AC3E}">
        <p14:creationId xmlns:p14="http://schemas.microsoft.com/office/powerpoint/2010/main" val="275286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43363" y="801143"/>
            <a:ext cx="8983578" cy="830997"/>
          </a:xfrm>
          <a:prstGeom prst="rect">
            <a:avLst/>
          </a:prstGeom>
          <a:noFill/>
        </p:spPr>
        <p:txBody>
          <a:bodyPr wrap="square" rtlCol="0">
            <a:spAutoFit/>
          </a:bodyPr>
          <a:lstStyle/>
          <a:p>
            <a:pPr algn="ctr"/>
            <a:r>
              <a:rPr lang="de-DE" sz="4800" dirty="0" smtClean="0">
                <a:solidFill>
                  <a:srgbClr val="FF0000"/>
                </a:solidFill>
              </a:rPr>
              <a:t>Die Entmündigung der Bürger</a:t>
            </a:r>
            <a:endParaRPr lang="de-DE" sz="4800" dirty="0">
              <a:solidFill>
                <a:srgbClr val="FF0000"/>
              </a:solidFill>
            </a:endParaRPr>
          </a:p>
        </p:txBody>
      </p:sp>
      <p:sp>
        <p:nvSpPr>
          <p:cNvPr id="2" name="Textfeld 1"/>
          <p:cNvSpPr txBox="1"/>
          <p:nvPr/>
        </p:nvSpPr>
        <p:spPr>
          <a:xfrm>
            <a:off x="1984848" y="2306782"/>
            <a:ext cx="8983578" cy="3139321"/>
          </a:xfrm>
          <a:prstGeom prst="rect">
            <a:avLst/>
          </a:prstGeom>
          <a:noFill/>
        </p:spPr>
        <p:txBody>
          <a:bodyPr wrap="square" rtlCol="0">
            <a:spAutoFit/>
          </a:bodyPr>
          <a:lstStyle/>
          <a:p>
            <a:r>
              <a:rPr lang="de-DE" sz="3600" dirty="0" smtClean="0"/>
              <a:t>Finanzen: </a:t>
            </a:r>
            <a:r>
              <a:rPr lang="de-DE" sz="2400" dirty="0" smtClean="0"/>
              <a:t>Geld, Vermögen, Steuern, Privatisierungen</a:t>
            </a:r>
            <a:endParaRPr lang="de-DE" sz="2400" dirty="0"/>
          </a:p>
          <a:p>
            <a:r>
              <a:rPr lang="de-DE" sz="3600" dirty="0" smtClean="0"/>
              <a:t>Politik: </a:t>
            </a:r>
            <a:r>
              <a:rPr lang="de-DE" sz="2400" dirty="0" smtClean="0"/>
              <a:t>Wahlen</a:t>
            </a:r>
            <a:r>
              <a:rPr lang="de-DE" sz="2400" dirty="0"/>
              <a:t>, Politische </a:t>
            </a:r>
            <a:r>
              <a:rPr lang="de-DE" sz="2400" dirty="0" smtClean="0"/>
              <a:t>Mitbestimmung, Europa</a:t>
            </a:r>
            <a:endParaRPr lang="de-DE" sz="2400" dirty="0"/>
          </a:p>
          <a:p>
            <a:r>
              <a:rPr lang="de-DE" sz="3600" dirty="0" smtClean="0">
                <a:solidFill>
                  <a:srgbClr val="FF0000"/>
                </a:solidFill>
              </a:rPr>
              <a:t>Medien: </a:t>
            </a:r>
            <a:r>
              <a:rPr lang="de-DE" sz="2400" dirty="0" smtClean="0">
                <a:solidFill>
                  <a:srgbClr val="FF0000"/>
                </a:solidFill>
              </a:rPr>
              <a:t>Meinungs- </a:t>
            </a:r>
            <a:r>
              <a:rPr lang="de-DE" sz="2400" dirty="0">
                <a:solidFill>
                  <a:srgbClr val="FF0000"/>
                </a:solidFill>
              </a:rPr>
              <a:t>und </a:t>
            </a:r>
            <a:r>
              <a:rPr lang="de-DE" sz="2400" dirty="0" smtClean="0">
                <a:solidFill>
                  <a:srgbClr val="FF0000"/>
                </a:solidFill>
              </a:rPr>
              <a:t>Pressefreiheit, Manipulation</a:t>
            </a:r>
            <a:endParaRPr lang="de-DE" sz="2400" dirty="0">
              <a:solidFill>
                <a:srgbClr val="FF0000"/>
              </a:solidFill>
            </a:endParaRPr>
          </a:p>
          <a:p>
            <a:r>
              <a:rPr lang="de-DE" sz="3600" dirty="0" smtClean="0"/>
              <a:t>Lebensweise: </a:t>
            </a:r>
            <a:r>
              <a:rPr lang="de-DE" sz="2400" dirty="0" smtClean="0"/>
              <a:t>Familienmodell, neue Lebenswirklichkeit</a:t>
            </a:r>
            <a:endParaRPr lang="de-DE" sz="2400" dirty="0"/>
          </a:p>
          <a:p>
            <a:r>
              <a:rPr lang="de-DE" sz="3600" dirty="0" smtClean="0"/>
              <a:t>Identität: </a:t>
            </a:r>
            <a:r>
              <a:rPr lang="de-DE" sz="2400" dirty="0" smtClean="0"/>
              <a:t>Gender, Sprache, Kultur, Zuwanderung</a:t>
            </a:r>
            <a:endParaRPr lang="de-DE" sz="2400" dirty="0"/>
          </a:p>
          <a:p>
            <a:endParaRPr lang="de-DE" dirty="0"/>
          </a:p>
        </p:txBody>
      </p:sp>
    </p:spTree>
    <p:extLst>
      <p:ext uri="{BB962C8B-B14F-4D97-AF65-F5344CB8AC3E}">
        <p14:creationId xmlns:p14="http://schemas.microsoft.com/office/powerpoint/2010/main" val="2768419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durch die Medien</a:t>
            </a:r>
          </a:p>
          <a:p>
            <a:pPr algn="ctr"/>
            <a:r>
              <a:rPr lang="de-DE" sz="2000" dirty="0" smtClean="0">
                <a:solidFill>
                  <a:srgbClr val="FF0000"/>
                </a:solidFill>
                <a:latin typeface="Calibri" panose="020F0502020204030204" pitchFamily="34" charset="0"/>
                <a:cs typeface="Calibri" panose="020F0502020204030204" pitchFamily="34" charset="0"/>
              </a:rPr>
              <a:t>- Zitate -</a:t>
            </a:r>
            <a:endParaRPr lang="de-DE" sz="2000" dirty="0">
              <a:solidFill>
                <a:srgbClr val="FF0000"/>
              </a:solidFill>
              <a:latin typeface="Calibri" panose="020F0502020204030204" pitchFamily="34" charset="0"/>
              <a:cs typeface="Calibri" panose="020F0502020204030204" pitchFamily="34" charset="0"/>
            </a:endParaRPr>
          </a:p>
        </p:txBody>
      </p:sp>
      <p:sp>
        <p:nvSpPr>
          <p:cNvPr id="9" name="Textfeld 8"/>
          <p:cNvSpPr txBox="1"/>
          <p:nvPr/>
        </p:nvSpPr>
        <p:spPr>
          <a:xfrm>
            <a:off x="850231" y="1987945"/>
            <a:ext cx="10587790" cy="3970318"/>
          </a:xfrm>
          <a:prstGeom prst="rect">
            <a:avLst/>
          </a:prstGeom>
          <a:noFill/>
        </p:spPr>
        <p:txBody>
          <a:bodyPr wrap="square" rtlCol="0">
            <a:spAutoFit/>
          </a:bodyPr>
          <a:lstStyle/>
          <a:p>
            <a:r>
              <a:rPr lang="de-DE" dirty="0"/>
              <a:t>„Flächendeckende Volksverdummung“ (Roman Herzog</a:t>
            </a:r>
            <a:r>
              <a:rPr lang="de-DE" dirty="0" smtClean="0"/>
              <a:t>)</a:t>
            </a:r>
          </a:p>
          <a:p>
            <a:endParaRPr lang="de-DE" dirty="0" smtClean="0"/>
          </a:p>
          <a:p>
            <a:r>
              <a:rPr lang="de-DE" dirty="0"/>
              <a:t>„Medienfragen waren und sind natürlich immer auch </a:t>
            </a:r>
            <a:r>
              <a:rPr lang="de-DE" dirty="0" smtClean="0"/>
              <a:t>Machtfragen“</a:t>
            </a:r>
          </a:p>
          <a:p>
            <a:endParaRPr lang="de-DE" dirty="0"/>
          </a:p>
          <a:p>
            <a:r>
              <a:rPr lang="de-DE" dirty="0" smtClean="0"/>
              <a:t>„Die </a:t>
            </a:r>
            <a:r>
              <a:rPr lang="de-DE" dirty="0"/>
              <a:t>Realitäten des gesellschaftlichen Lebens verschwinden hinter dem Schleier von Bilder-, Musik- und </a:t>
            </a:r>
            <a:r>
              <a:rPr lang="de-DE" dirty="0" smtClean="0"/>
              <a:t>Werbeclipteppichen</a:t>
            </a:r>
            <a:r>
              <a:rPr lang="de-DE" dirty="0"/>
              <a:t>, die Verpackung fesselt die Kreativität der Produzenten, nicht der Inhalt. </a:t>
            </a:r>
            <a:endParaRPr lang="de-DE" dirty="0" smtClean="0"/>
          </a:p>
          <a:p>
            <a:endParaRPr lang="de-DE" dirty="0"/>
          </a:p>
          <a:p>
            <a:r>
              <a:rPr lang="de-DE" dirty="0" smtClean="0"/>
              <a:t>Der </a:t>
            </a:r>
            <a:r>
              <a:rPr lang="de-DE" dirty="0"/>
              <a:t>unübersehbare Verfall der Medien wird zum Qualitätssprung der Demokratie</a:t>
            </a:r>
            <a:r>
              <a:rPr lang="de-DE" dirty="0" smtClean="0"/>
              <a:t>.“ (Wilhelm </a:t>
            </a:r>
            <a:r>
              <a:rPr lang="de-DE" dirty="0"/>
              <a:t>von </a:t>
            </a:r>
            <a:r>
              <a:rPr lang="de-DE" dirty="0" smtClean="0"/>
              <a:t>Sternburg) </a:t>
            </a:r>
          </a:p>
          <a:p>
            <a:endParaRPr lang="de-DE" dirty="0"/>
          </a:p>
          <a:p>
            <a:r>
              <a:rPr lang="de-DE" dirty="0" smtClean="0"/>
              <a:t>„Wir </a:t>
            </a:r>
            <a:r>
              <a:rPr lang="de-DE" dirty="0"/>
              <a:t>amüsieren uns vielleicht nicht gerade zu </a:t>
            </a:r>
            <a:r>
              <a:rPr lang="de-DE" dirty="0" smtClean="0"/>
              <a:t>Tode, </a:t>
            </a:r>
            <a:r>
              <a:rPr lang="de-DE" dirty="0"/>
              <a:t>aber wir bringen uns um den Verstand</a:t>
            </a:r>
            <a:r>
              <a:rPr lang="de-DE" dirty="0" smtClean="0"/>
              <a:t>.“ (Neil Postman)</a:t>
            </a:r>
          </a:p>
          <a:p>
            <a:endParaRPr lang="de-DE" dirty="0"/>
          </a:p>
          <a:p>
            <a:r>
              <a:rPr lang="de-DE" dirty="0" smtClean="0"/>
              <a:t>Eine kaum </a:t>
            </a:r>
            <a:r>
              <a:rPr lang="de-DE" dirty="0"/>
              <a:t>kontrollierte Herrschaft der Media-Multis beim </a:t>
            </a:r>
            <a:r>
              <a:rPr lang="de-DE" dirty="0" smtClean="0"/>
              <a:t>„</a:t>
            </a:r>
            <a:r>
              <a:rPr lang="de-DE" dirty="0"/>
              <a:t>Ausverkauf der deutschen Öffentlichkeit. (...) Die Drahtzieher sitzen in den Konzernzentralen, und frei gewählte Abgeordnete in Bund und Ländern, Minister und Regierungschefs sind ihre Marionetten</a:t>
            </a:r>
            <a:r>
              <a:rPr lang="de-DE" dirty="0" smtClean="0"/>
              <a:t>.“</a:t>
            </a:r>
          </a:p>
        </p:txBody>
      </p:sp>
    </p:spTree>
    <p:extLst>
      <p:ext uri="{BB962C8B-B14F-4D97-AF65-F5344CB8AC3E}">
        <p14:creationId xmlns:p14="http://schemas.microsoft.com/office/powerpoint/2010/main" val="1223506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584775"/>
          </a:xfrm>
          <a:prstGeom prst="rect">
            <a:avLst/>
          </a:prstGeom>
          <a:noFill/>
        </p:spPr>
        <p:txBody>
          <a:bodyPr wrap="square" rtlCol="0">
            <a:spAutoFit/>
          </a:bodyPr>
          <a:lstStyle/>
          <a:p>
            <a:pPr algn="ctr"/>
            <a:r>
              <a:rPr lang="de-DE" sz="3200" dirty="0" smtClean="0">
                <a:solidFill>
                  <a:srgbClr val="FF0000"/>
                </a:solidFill>
              </a:rPr>
              <a:t>Entmündigung durch die Medien</a:t>
            </a:r>
          </a:p>
        </p:txBody>
      </p:sp>
      <p:sp>
        <p:nvSpPr>
          <p:cNvPr id="9" name="Textfeld 8"/>
          <p:cNvSpPr txBox="1"/>
          <p:nvPr/>
        </p:nvSpPr>
        <p:spPr>
          <a:xfrm>
            <a:off x="1233433" y="1295557"/>
            <a:ext cx="9715500" cy="4893647"/>
          </a:xfrm>
          <a:prstGeom prst="rect">
            <a:avLst/>
          </a:prstGeom>
          <a:noFill/>
        </p:spPr>
        <p:txBody>
          <a:bodyPr wrap="square" rtlCol="0">
            <a:spAutoFit/>
          </a:bodyPr>
          <a:lstStyle/>
          <a:p>
            <a:r>
              <a:rPr lang="de-DE" dirty="0" smtClean="0"/>
              <a:t>Die </a:t>
            </a:r>
            <a:r>
              <a:rPr lang="de-DE" dirty="0"/>
              <a:t>Rolle von Massenmedien als </a:t>
            </a:r>
            <a:r>
              <a:rPr lang="de-DE" dirty="0" smtClean="0"/>
              <a:t>„Vierte Gewalt“ </a:t>
            </a:r>
            <a:r>
              <a:rPr lang="de-DE" dirty="0"/>
              <a:t>wurde im Grundgesetz nicht vorgesehen.  </a:t>
            </a:r>
            <a:r>
              <a:rPr lang="de-DE" dirty="0" smtClean="0"/>
              <a:t>De </a:t>
            </a:r>
            <a:r>
              <a:rPr lang="de-DE" dirty="0"/>
              <a:t>facto kann sich aber kaum noch ein Politiker dem Einfluss der Presse auf die öffentliche Meinung </a:t>
            </a:r>
            <a:r>
              <a:rPr lang="de-DE" dirty="0" smtClean="0"/>
              <a:t>entziehen.</a:t>
            </a:r>
          </a:p>
          <a:p>
            <a:endParaRPr lang="de-DE" sz="800" dirty="0" smtClean="0"/>
          </a:p>
          <a:p>
            <a:r>
              <a:rPr lang="de-DE" dirty="0" smtClean="0"/>
              <a:t>Problematisch ist das vor allem dann, wenn die Medien</a:t>
            </a:r>
            <a:r>
              <a:rPr lang="de-DE" dirty="0"/>
              <a:t>, die dem Wortsinne nach eigentlich nur „Vermittler“ des Geschehens sein sollen, </a:t>
            </a:r>
            <a:r>
              <a:rPr lang="de-DE" dirty="0" smtClean="0"/>
              <a:t>eigene </a:t>
            </a:r>
            <a:r>
              <a:rPr lang="de-DE" dirty="0"/>
              <a:t>Interessen </a:t>
            </a:r>
            <a:r>
              <a:rPr lang="de-DE" dirty="0" smtClean="0"/>
              <a:t>wahrnehmen:</a:t>
            </a:r>
          </a:p>
          <a:p>
            <a:pPr marL="285750" indent="-285750">
              <a:buFontTx/>
              <a:buChar char="-"/>
            </a:pPr>
            <a:r>
              <a:rPr lang="de-DE" dirty="0" smtClean="0"/>
              <a:t>die </a:t>
            </a:r>
            <a:r>
              <a:rPr lang="de-DE" dirty="0"/>
              <a:t>politische Weltsicht von Redakteuren oder Eigentümern </a:t>
            </a:r>
            <a:r>
              <a:rPr lang="de-DE" dirty="0" smtClean="0"/>
              <a:t>unterstützen</a:t>
            </a:r>
          </a:p>
          <a:p>
            <a:pPr marL="285750" indent="-285750">
              <a:buFontTx/>
              <a:buChar char="-"/>
            </a:pPr>
            <a:r>
              <a:rPr lang="de-DE" dirty="0" smtClean="0"/>
              <a:t>durch </a:t>
            </a:r>
            <a:r>
              <a:rPr lang="de-DE" dirty="0"/>
              <a:t>ökonomische Eigeninteressen verzerrt Bericht erstatten</a:t>
            </a:r>
            <a:r>
              <a:rPr lang="de-DE" dirty="0" smtClean="0"/>
              <a:t>.</a:t>
            </a:r>
          </a:p>
          <a:p>
            <a:endParaRPr lang="de-DE" dirty="0"/>
          </a:p>
          <a:p>
            <a:pPr eaLnBrk="0" fontAlgn="base" hangingPunct="0">
              <a:spcBef>
                <a:spcPct val="0"/>
              </a:spcBef>
              <a:spcAft>
                <a:spcPct val="0"/>
              </a:spcAft>
            </a:pPr>
            <a:r>
              <a:rPr lang="de-DE" altLang="de-DE" b="1" dirty="0">
                <a:latin typeface="Calibri" panose="020F0502020204030204" pitchFamily="34" charset="0"/>
                <a:cs typeface="Calibri" panose="020F0502020204030204" pitchFamily="34" charset="0"/>
              </a:rPr>
              <a:t>Deutschen Medien, nach 1945 gegründet, mit amerikanischen </a:t>
            </a:r>
            <a:r>
              <a:rPr lang="de-DE" altLang="de-DE" b="1" dirty="0" smtClean="0">
                <a:latin typeface="Calibri" panose="020F0502020204030204" pitchFamily="34" charset="0"/>
                <a:cs typeface="Calibri" panose="020F0502020204030204" pitchFamily="34" charset="0"/>
              </a:rPr>
              <a:t>Presse-Lizenzen:</a:t>
            </a:r>
            <a:endParaRPr lang="de-DE" altLang="de-DE" b="1"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de-DE" altLang="de-DE" dirty="0" smtClean="0">
                <a:latin typeface="Calibri" panose="020F0502020204030204" pitchFamily="34" charset="0"/>
                <a:cs typeface="Calibri" panose="020F0502020204030204" pitchFamily="34" charset="0"/>
              </a:rPr>
              <a:t>Axel Springer-Verlag</a:t>
            </a:r>
            <a:r>
              <a:rPr lang="de-DE" altLang="de-DE" dirty="0" smtClean="0">
                <a:latin typeface="Calibri" panose="020F0502020204030204" pitchFamily="34" charset="0"/>
                <a:cs typeface="Calibri" panose="020F0502020204030204" pitchFamily="34" charset="0"/>
              </a:rPr>
              <a:t>: “BILD“-Zeitung wurde </a:t>
            </a:r>
            <a:r>
              <a:rPr lang="de-DE" altLang="de-DE" dirty="0">
                <a:latin typeface="Calibri" panose="020F0502020204030204" pitchFamily="34" charset="0"/>
                <a:cs typeface="Calibri" panose="020F0502020204030204" pitchFamily="34" charset="0"/>
              </a:rPr>
              <a:t>für 7 Mio. von der CIA </a:t>
            </a:r>
            <a:r>
              <a:rPr lang="de-DE" altLang="de-DE" dirty="0" smtClean="0">
                <a:latin typeface="Calibri" panose="020F0502020204030204" pitchFamily="34" charset="0"/>
                <a:cs typeface="Calibri" panose="020F0502020204030204" pitchFamily="34" charset="0"/>
              </a:rPr>
              <a:t>gegründet</a:t>
            </a:r>
            <a:endParaRPr lang="de-DE" altLang="de-DE"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de-DE" altLang="de-DE" dirty="0" smtClean="0">
                <a:latin typeface="Calibri" panose="020F0502020204030204" pitchFamily="34" charset="0"/>
                <a:cs typeface="Calibri" panose="020F0502020204030204" pitchFamily="34" charset="0"/>
              </a:rPr>
              <a:t>Axel Springer-Verlag: Verträge </a:t>
            </a:r>
            <a:r>
              <a:rPr lang="de-DE" altLang="de-DE" dirty="0">
                <a:latin typeface="Calibri" panose="020F0502020204030204" pitchFamily="34" charset="0"/>
                <a:cs typeface="Calibri" panose="020F0502020204030204" pitchFamily="34" charset="0"/>
              </a:rPr>
              <a:t>über nur positive Berichterstattung über USA und Israel </a:t>
            </a:r>
            <a:r>
              <a:rPr lang="de-DE" altLang="de-DE" dirty="0" smtClean="0">
                <a:latin typeface="Calibri" panose="020F0502020204030204" pitchFamily="34" charset="0"/>
                <a:cs typeface="Calibri" panose="020F0502020204030204" pitchFamily="34" charset="0"/>
              </a:rPr>
              <a:t>unterschrieben</a:t>
            </a:r>
          </a:p>
          <a:p>
            <a:pPr lvl="0" eaLnBrk="0" fontAlgn="base" hangingPunct="0">
              <a:spcBef>
                <a:spcPct val="0"/>
              </a:spcBef>
              <a:spcAft>
                <a:spcPct val="0"/>
              </a:spcAft>
            </a:pPr>
            <a:endParaRPr lang="de-DE" altLang="de-DE" sz="800" dirty="0">
              <a:latin typeface="Calibri" panose="020F0502020204030204" pitchFamily="34" charset="0"/>
              <a:cs typeface="Calibri" panose="020F0502020204030204" pitchFamily="34" charset="0"/>
            </a:endParaRPr>
          </a:p>
          <a:p>
            <a:r>
              <a:rPr lang="de-DE" b="1" dirty="0" smtClean="0"/>
              <a:t>SPD</a:t>
            </a:r>
            <a:r>
              <a:rPr lang="de-DE" dirty="0" smtClean="0"/>
              <a:t>: 100% Eigentümer an Deutscher </a:t>
            </a:r>
            <a:r>
              <a:rPr lang="de-DE" dirty="0"/>
              <a:t>Druck- und Verlagsgesellschaft mbH (</a:t>
            </a:r>
            <a:r>
              <a:rPr lang="de-DE" dirty="0" smtClean="0"/>
              <a:t>DDVG): </a:t>
            </a:r>
          </a:p>
          <a:p>
            <a:r>
              <a:rPr lang="de-DE" dirty="0" smtClean="0"/>
              <a:t>11,4 </a:t>
            </a:r>
            <a:r>
              <a:rPr lang="de-DE" dirty="0" err="1" smtClean="0"/>
              <a:t>Mio</a:t>
            </a:r>
            <a:r>
              <a:rPr lang="de-DE" dirty="0" smtClean="0"/>
              <a:t> an SPD (2008), anteilige Gesamtauflage: rund 435.000 Exemplare, Marktanteil: 1,9</a:t>
            </a:r>
            <a:r>
              <a:rPr lang="de-DE" dirty="0"/>
              <a:t> </a:t>
            </a:r>
            <a:r>
              <a:rPr lang="de-DE" dirty="0" smtClean="0"/>
              <a:t>%</a:t>
            </a:r>
          </a:p>
          <a:p>
            <a:endParaRPr lang="de-DE" sz="800" dirty="0"/>
          </a:p>
          <a:p>
            <a:r>
              <a:rPr lang="de-DE" b="1" dirty="0"/>
              <a:t>Haim Saban </a:t>
            </a:r>
            <a:r>
              <a:rPr lang="de-DE" b="1" dirty="0" smtClean="0"/>
              <a:t>und </a:t>
            </a:r>
            <a:r>
              <a:rPr lang="de-DE" b="1" dirty="0" err="1" smtClean="0"/>
              <a:t>Hedgefond</a:t>
            </a:r>
            <a:r>
              <a:rPr lang="de-DE" b="1" dirty="0" smtClean="0"/>
              <a:t> KKR: </a:t>
            </a:r>
            <a:r>
              <a:rPr lang="de-DE" dirty="0" smtClean="0"/>
              <a:t>Sat1</a:t>
            </a:r>
            <a:r>
              <a:rPr lang="de-DE" dirty="0"/>
              <a:t>, </a:t>
            </a:r>
            <a:r>
              <a:rPr lang="de-DE" dirty="0" smtClean="0"/>
              <a:t>Pro7, </a:t>
            </a:r>
            <a:r>
              <a:rPr lang="de-DE" dirty="0"/>
              <a:t>Kabel1 und </a:t>
            </a:r>
            <a:r>
              <a:rPr lang="de-DE" dirty="0" smtClean="0"/>
              <a:t>N24</a:t>
            </a:r>
          </a:p>
          <a:p>
            <a:r>
              <a:rPr lang="de-DE" b="1" dirty="0" smtClean="0"/>
              <a:t>Bertelsmann Gruppe </a:t>
            </a:r>
            <a:r>
              <a:rPr lang="de-DE" dirty="0" smtClean="0"/>
              <a:t>(Reinhard und Liz Mohn): RTL, RTL2</a:t>
            </a:r>
            <a:r>
              <a:rPr lang="de-DE" dirty="0"/>
              <a:t>, N-TV und </a:t>
            </a:r>
            <a:r>
              <a:rPr lang="de-DE" dirty="0" smtClean="0"/>
              <a:t>Super-RTL</a:t>
            </a:r>
          </a:p>
          <a:p>
            <a:endParaRPr lang="de-DE" dirty="0"/>
          </a:p>
          <a:p>
            <a:r>
              <a:rPr lang="de-DE" b="1" dirty="0" smtClean="0">
                <a:solidFill>
                  <a:srgbClr val="FF0000"/>
                </a:solidFill>
              </a:rPr>
              <a:t>72%</a:t>
            </a:r>
            <a:r>
              <a:rPr lang="de-DE" dirty="0" smtClean="0">
                <a:solidFill>
                  <a:srgbClr val="FF0000"/>
                </a:solidFill>
              </a:rPr>
              <a:t> aller Journalisten nach Selbsteinschätzung „links-grün“ eingestellt </a:t>
            </a:r>
            <a:r>
              <a:rPr lang="de-DE" dirty="0" smtClean="0"/>
              <a:t>(Umfrage ID </a:t>
            </a:r>
            <a:r>
              <a:rPr lang="de-DE" dirty="0" err="1" smtClean="0"/>
              <a:t>Allensbach</a:t>
            </a:r>
            <a:r>
              <a:rPr lang="de-DE" dirty="0" smtClean="0"/>
              <a:t> 2009).</a:t>
            </a:r>
            <a:endParaRPr lang="de-DE" dirty="0"/>
          </a:p>
        </p:txBody>
      </p:sp>
    </p:spTree>
    <p:extLst>
      <p:ext uri="{BB962C8B-B14F-4D97-AF65-F5344CB8AC3E}">
        <p14:creationId xmlns:p14="http://schemas.microsoft.com/office/powerpoint/2010/main" val="3199169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584775"/>
          </a:xfrm>
          <a:prstGeom prst="rect">
            <a:avLst/>
          </a:prstGeom>
          <a:noFill/>
        </p:spPr>
        <p:txBody>
          <a:bodyPr wrap="square" rtlCol="0">
            <a:spAutoFit/>
          </a:bodyPr>
          <a:lstStyle/>
          <a:p>
            <a:pPr algn="ctr"/>
            <a:r>
              <a:rPr lang="de-DE" sz="3200" dirty="0" smtClean="0">
                <a:solidFill>
                  <a:srgbClr val="FF0000"/>
                </a:solidFill>
              </a:rPr>
              <a:t>Entmündigung durch die Medien</a:t>
            </a:r>
          </a:p>
        </p:txBody>
      </p:sp>
      <p:sp>
        <p:nvSpPr>
          <p:cNvPr id="9" name="Textfeld 8"/>
          <p:cNvSpPr txBox="1"/>
          <p:nvPr/>
        </p:nvSpPr>
        <p:spPr>
          <a:xfrm>
            <a:off x="1261619" y="1218486"/>
            <a:ext cx="9715500" cy="5078313"/>
          </a:xfrm>
          <a:prstGeom prst="rect">
            <a:avLst/>
          </a:prstGeom>
          <a:noFill/>
        </p:spPr>
        <p:txBody>
          <a:bodyPr wrap="square" rtlCol="0">
            <a:spAutoFit/>
          </a:bodyPr>
          <a:lstStyle/>
          <a:p>
            <a:r>
              <a:rPr lang="de-DE" dirty="0"/>
              <a:t>Entmündigung findet statt durch</a:t>
            </a:r>
            <a:r>
              <a:rPr lang="de-DE" dirty="0" smtClean="0"/>
              <a:t>:</a:t>
            </a:r>
          </a:p>
          <a:p>
            <a:endParaRPr lang="de-DE" dirty="0"/>
          </a:p>
          <a:p>
            <a:r>
              <a:rPr lang="de-DE" dirty="0"/>
              <a:t>gezielte Desinformation, Verschweigen der Wahrheit, Halbwahrheiten, Manipulation und verzerrende Darstellung, Propaganda, bewusste Fehlinformation - Dementi später, Kommentar als Faktum</a:t>
            </a:r>
          </a:p>
          <a:p>
            <a:endParaRPr lang="de-DE" dirty="0"/>
          </a:p>
          <a:p>
            <a:r>
              <a:rPr lang="de-DE" dirty="0" smtClean="0"/>
              <a:t>Durch </a:t>
            </a:r>
            <a:r>
              <a:rPr lang="de-DE" dirty="0">
                <a:solidFill>
                  <a:srgbClr val="FF0000"/>
                </a:solidFill>
              </a:rPr>
              <a:t>Schlagzeilen und Leitartikel </a:t>
            </a:r>
            <a:r>
              <a:rPr lang="de-DE" dirty="0" smtClean="0"/>
              <a:t>fördert </a:t>
            </a:r>
            <a:r>
              <a:rPr lang="de-DE" dirty="0"/>
              <a:t>die Presse eine Politik, die sich den Strömungen der Wirtschaft annähert.</a:t>
            </a:r>
            <a:r>
              <a:rPr lang="de-DE" baseline="30000" dirty="0"/>
              <a:t>  </a:t>
            </a:r>
            <a:r>
              <a:rPr lang="de-DE" dirty="0" smtClean="0"/>
              <a:t>Als </a:t>
            </a:r>
            <a:r>
              <a:rPr lang="de-DE" dirty="0"/>
              <a:t>Rechtfertigung würden häufig Effizienzargumente angeführt: </a:t>
            </a:r>
          </a:p>
          <a:p>
            <a:r>
              <a:rPr lang="de-DE" i="1" dirty="0" smtClean="0"/>
              <a:t>„</a:t>
            </a:r>
            <a:r>
              <a:rPr lang="de-DE" i="1" dirty="0"/>
              <a:t>So wie die (Politiker) versuchen, den Staat zu lenken, könnte nicht ein Unternehmen zum Erfolg kommen.“</a:t>
            </a:r>
          </a:p>
          <a:p>
            <a:endParaRPr lang="de-DE" dirty="0" smtClean="0"/>
          </a:p>
          <a:p>
            <a:r>
              <a:rPr lang="de-DE" dirty="0" smtClean="0"/>
              <a:t>Eine allein </a:t>
            </a:r>
            <a:r>
              <a:rPr lang="de-DE" dirty="0"/>
              <a:t>an der Geschwindigkeit und Effizienz orientierte Kritik an parlamentarischen Abläufen und die Rufe nach schnellen Expertenrunden </a:t>
            </a:r>
            <a:r>
              <a:rPr lang="de-DE" dirty="0" smtClean="0"/>
              <a:t>ist zutiefst undemokratisch – Demokratie braucht Zeit. </a:t>
            </a:r>
            <a:endParaRPr lang="de-DE" dirty="0"/>
          </a:p>
          <a:p>
            <a:endParaRPr lang="de-DE" dirty="0"/>
          </a:p>
          <a:p>
            <a:r>
              <a:rPr lang="de-DE" dirty="0"/>
              <a:t>Der Parteienforscher Franz Walter fasst die vorherrschende Haltung der Medien so </a:t>
            </a:r>
            <a:r>
              <a:rPr lang="de-DE" dirty="0" smtClean="0"/>
              <a:t>zusammen:</a:t>
            </a:r>
            <a:endParaRPr lang="de-DE" dirty="0"/>
          </a:p>
          <a:p>
            <a:r>
              <a:rPr lang="de-DE" i="1" dirty="0" smtClean="0"/>
              <a:t>„Der </a:t>
            </a:r>
            <a:r>
              <a:rPr lang="de-DE" i="1" dirty="0"/>
              <a:t>Siegeszug der Mediendemokratie </a:t>
            </a:r>
            <a:r>
              <a:rPr lang="de-DE" i="1" dirty="0" smtClean="0"/>
              <a:t>hat </a:t>
            </a:r>
            <a:r>
              <a:rPr lang="de-DE" i="1" dirty="0"/>
              <a:t>„einen neoautoritären, planierenden Zug in die Politik gebracht“.</a:t>
            </a:r>
          </a:p>
          <a:p>
            <a:pPr lvl="0" eaLnBrk="0" fontAlgn="base" hangingPunct="0">
              <a:spcBef>
                <a:spcPct val="0"/>
              </a:spcBef>
              <a:spcAft>
                <a:spcPct val="0"/>
              </a:spcAft>
            </a:pPr>
            <a:endParaRPr lang="de-DE"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de-DE" sz="2000" dirty="0" smtClean="0">
                <a:solidFill>
                  <a:srgbClr val="FF0000"/>
                </a:solidFill>
                <a:latin typeface="Calibri" panose="020F0502020204030204" pitchFamily="34" charset="0"/>
                <a:cs typeface="Calibri" panose="020F0502020204030204" pitchFamily="34" charset="0"/>
              </a:rPr>
              <a:t>Das Volk wird durch die Medien gelenkt !</a:t>
            </a:r>
          </a:p>
        </p:txBody>
      </p:sp>
    </p:spTree>
    <p:extLst>
      <p:ext uri="{BB962C8B-B14F-4D97-AF65-F5344CB8AC3E}">
        <p14:creationId xmlns:p14="http://schemas.microsoft.com/office/powerpoint/2010/main" val="336187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52338" y="1658260"/>
            <a:ext cx="8983578" cy="2554545"/>
          </a:xfrm>
          <a:prstGeom prst="rect">
            <a:avLst/>
          </a:prstGeom>
          <a:noFill/>
        </p:spPr>
        <p:txBody>
          <a:bodyPr wrap="square" rtlCol="0">
            <a:spAutoFit/>
          </a:bodyPr>
          <a:lstStyle/>
          <a:p>
            <a:pPr algn="ctr"/>
            <a:r>
              <a:rPr lang="de-DE" sz="6000" dirty="0" smtClean="0">
                <a:solidFill>
                  <a:srgbClr val="FF0000"/>
                </a:solidFill>
              </a:rPr>
              <a:t>Demokratie</a:t>
            </a:r>
          </a:p>
          <a:p>
            <a:pPr algn="ctr"/>
            <a:r>
              <a:rPr lang="de-DE" sz="4000" dirty="0">
                <a:solidFill>
                  <a:srgbClr val="FF0000"/>
                </a:solidFill>
              </a:rPr>
              <a:t>u</a:t>
            </a:r>
            <a:r>
              <a:rPr lang="de-DE" sz="4000" dirty="0" smtClean="0">
                <a:solidFill>
                  <a:srgbClr val="FF0000"/>
                </a:solidFill>
              </a:rPr>
              <a:t>nd </a:t>
            </a:r>
          </a:p>
          <a:p>
            <a:pPr algn="ctr"/>
            <a:r>
              <a:rPr lang="de-DE" sz="6000" dirty="0" smtClean="0">
                <a:solidFill>
                  <a:srgbClr val="FF0000"/>
                </a:solidFill>
              </a:rPr>
              <a:t>Rechtsstaatlichkeit</a:t>
            </a:r>
            <a:endParaRPr lang="de-DE" sz="6000" dirty="0">
              <a:solidFill>
                <a:srgbClr val="FF0000"/>
              </a:solidFill>
            </a:endParaRPr>
          </a:p>
        </p:txBody>
      </p:sp>
    </p:spTree>
    <p:extLst>
      <p:ext uri="{BB962C8B-B14F-4D97-AF65-F5344CB8AC3E}">
        <p14:creationId xmlns:p14="http://schemas.microsoft.com/office/powerpoint/2010/main" val="2217771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584775"/>
          </a:xfrm>
          <a:prstGeom prst="rect">
            <a:avLst/>
          </a:prstGeom>
          <a:noFill/>
        </p:spPr>
        <p:txBody>
          <a:bodyPr wrap="square" rtlCol="0">
            <a:spAutoFit/>
          </a:bodyPr>
          <a:lstStyle/>
          <a:p>
            <a:pPr algn="ctr"/>
            <a:r>
              <a:rPr lang="de-DE" sz="3200" dirty="0" smtClean="0">
                <a:solidFill>
                  <a:srgbClr val="FF0000"/>
                </a:solidFill>
              </a:rPr>
              <a:t>Entmündigung durch die Medien</a:t>
            </a:r>
          </a:p>
        </p:txBody>
      </p:sp>
      <p:sp>
        <p:nvSpPr>
          <p:cNvPr id="9" name="Textfeld 8"/>
          <p:cNvSpPr txBox="1"/>
          <p:nvPr/>
        </p:nvSpPr>
        <p:spPr>
          <a:xfrm>
            <a:off x="820615" y="1218486"/>
            <a:ext cx="10468708" cy="4247317"/>
          </a:xfrm>
          <a:prstGeom prst="rect">
            <a:avLst/>
          </a:prstGeom>
          <a:noFill/>
        </p:spPr>
        <p:txBody>
          <a:bodyPr wrap="square" rtlCol="0">
            <a:spAutoFit/>
          </a:bodyPr>
          <a:lstStyle/>
          <a:p>
            <a:r>
              <a:rPr lang="de-DE" dirty="0" smtClean="0"/>
              <a:t>Beispiele:</a:t>
            </a:r>
          </a:p>
          <a:p>
            <a:endParaRPr lang="de-DE" dirty="0"/>
          </a:p>
          <a:p>
            <a:r>
              <a:rPr lang="de-DE" b="1" dirty="0" smtClean="0"/>
              <a:t>Politikerbeteiligung </a:t>
            </a:r>
            <a:r>
              <a:rPr lang="de-DE" b="1" dirty="0"/>
              <a:t>an Massendemo in Paris </a:t>
            </a:r>
            <a:r>
              <a:rPr lang="de-DE" b="1" dirty="0" smtClean="0"/>
              <a:t>11.01.2015</a:t>
            </a:r>
          </a:p>
          <a:p>
            <a:r>
              <a:rPr lang="de-DE" u="sng" dirty="0"/>
              <a:t>ARD </a:t>
            </a:r>
            <a:r>
              <a:rPr lang="de-DE" u="sng" dirty="0" smtClean="0"/>
              <a:t>Tagesschau (Jan Hofer):  </a:t>
            </a:r>
            <a:r>
              <a:rPr lang="de-DE" i="1" dirty="0" smtClean="0"/>
              <a:t>“</a:t>
            </a:r>
            <a:r>
              <a:rPr lang="de-DE" i="1" dirty="0"/>
              <a:t>An dem republikanischen Marsch nahmen auch die Angehörigen der 17 Anschlagsopfer und führende Politiker aus aller Welt teil. Unter ihnen Kanzlerin Merkel</a:t>
            </a:r>
            <a:r>
              <a:rPr lang="de-DE" i="1" dirty="0" smtClean="0"/>
              <a:t>.”</a:t>
            </a:r>
          </a:p>
          <a:p>
            <a:r>
              <a:rPr lang="de-DE" u="sng" dirty="0"/>
              <a:t>ZDF heute </a:t>
            </a:r>
            <a:r>
              <a:rPr lang="de-DE" u="sng" dirty="0" smtClean="0"/>
              <a:t>(Susanne Freitag) </a:t>
            </a:r>
            <a:r>
              <a:rPr lang="de-DE" u="sng" dirty="0"/>
              <a:t>(ZDF-Studio Paris):</a:t>
            </a:r>
            <a:r>
              <a:rPr lang="de-DE" b="1" dirty="0"/>
              <a:t> </a:t>
            </a:r>
            <a:r>
              <a:rPr lang="de-DE" i="1" dirty="0"/>
              <a:t>“Die politische Weltelite auf der Straße – Seite an Seite mit dem Volk</a:t>
            </a:r>
            <a:r>
              <a:rPr lang="de-DE" i="1" dirty="0" smtClean="0"/>
              <a:t>.”</a:t>
            </a:r>
          </a:p>
          <a:p>
            <a:endParaRPr lang="de-DE" i="1" dirty="0" smtClean="0"/>
          </a:p>
          <a:p>
            <a:r>
              <a:rPr lang="de-DE" b="1" dirty="0" smtClean="0"/>
              <a:t>Unglücksflug MH17:  </a:t>
            </a:r>
            <a:r>
              <a:rPr lang="de-DE" dirty="0" smtClean="0"/>
              <a:t>Sofortige Schuldzuweisung und Propaganda gegen Russland</a:t>
            </a:r>
          </a:p>
          <a:p>
            <a:endParaRPr lang="de-DE" dirty="0"/>
          </a:p>
          <a:p>
            <a:r>
              <a:rPr lang="de-DE" b="1" dirty="0" smtClean="0"/>
              <a:t>ZDF-Sendung „Deutschlands Beste“: </a:t>
            </a:r>
            <a:r>
              <a:rPr lang="de-DE" dirty="0" smtClean="0"/>
              <a:t>Angela Merkel auf Platz 1 manipuliert</a:t>
            </a:r>
          </a:p>
          <a:p>
            <a:endParaRPr lang="de-DE" dirty="0" smtClean="0"/>
          </a:p>
          <a:p>
            <a:r>
              <a:rPr lang="de-DE" b="1" dirty="0" smtClean="0"/>
              <a:t>usw. </a:t>
            </a:r>
          </a:p>
          <a:p>
            <a:endParaRPr lang="de-DE" dirty="0" smtClean="0"/>
          </a:p>
          <a:p>
            <a:endParaRPr lang="de-DE" dirty="0"/>
          </a:p>
        </p:txBody>
      </p:sp>
    </p:spTree>
    <p:extLst>
      <p:ext uri="{BB962C8B-B14F-4D97-AF65-F5344CB8AC3E}">
        <p14:creationId xmlns:p14="http://schemas.microsoft.com/office/powerpoint/2010/main" val="2779719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44236" y="1301563"/>
            <a:ext cx="1087928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2000" b="1" dirty="0" smtClean="0"/>
              <a:t>«</a:t>
            </a:r>
            <a:r>
              <a:rPr lang="de-DE" altLang="de-DE" sz="2000" b="1" dirty="0"/>
              <a:t>Eine freie Presse gibt es im gegenwärtigen Zeitpunkt der Weltgeschichte nicht</a:t>
            </a:r>
            <a:r>
              <a:rPr lang="de-DE" altLang="de-DE" sz="2000" b="1" dirty="0" smtClean="0"/>
              <a:t>.» </a:t>
            </a:r>
            <a:r>
              <a:rPr lang="de-DE" altLang="de-DE" dirty="0" smtClean="0"/>
              <a:t>(John </a:t>
            </a:r>
            <a:r>
              <a:rPr lang="de-DE" altLang="de-DE" dirty="0" err="1"/>
              <a:t>Swinton</a:t>
            </a:r>
            <a:r>
              <a:rPr lang="de-DE" altLang="de-DE" dirty="0" smtClean="0"/>
              <a:t>, 1880) Rede des Journalisten und Altmeisters </a:t>
            </a:r>
            <a:r>
              <a:rPr lang="de-DE" altLang="de-DE" dirty="0"/>
              <a:t>des New Yorker </a:t>
            </a:r>
            <a:r>
              <a:rPr lang="de-DE" altLang="de-DE" dirty="0" smtClean="0"/>
              <a:t>Pressecorps anlässlich </a:t>
            </a:r>
            <a:r>
              <a:rPr lang="de-DE" altLang="de-DE" dirty="0"/>
              <a:t>seiner </a:t>
            </a:r>
            <a:r>
              <a:rPr lang="de-DE" altLang="de-DE" dirty="0" smtClean="0"/>
              <a:t>Pensionierung:</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a:p>
            <a:pPr eaLnBrk="0" fontAlgn="base" hangingPunct="0">
              <a:spcBef>
                <a:spcPct val="0"/>
              </a:spcBef>
              <a:spcAft>
                <a:spcPct val="0"/>
              </a:spcAft>
            </a:pPr>
            <a:r>
              <a:rPr lang="de-DE" dirty="0"/>
              <a:t>„So etwas gibt es bis zum heutigen Tage nicht in der Weltgeschichte, auch nicht in Amerika: eine unabhängige Presse. Sie wissen das, und ich weiß das. </a:t>
            </a:r>
            <a:r>
              <a:rPr lang="de-DE" dirty="0">
                <a:solidFill>
                  <a:srgbClr val="FF0000"/>
                </a:solidFill>
              </a:rPr>
              <a:t>Es gibt hier nicht einen unter Ihnen, der es wagt, seine ehrliche Meinung zu schreiben.</a:t>
            </a:r>
            <a:r>
              <a:rPr lang="de-DE" dirty="0"/>
              <a:t> Und wenn er es täte, wüsste er vorher bereits, dass sie niemals im Druck erschiene. Ich werde wöchentlich </a:t>
            </a:r>
            <a:r>
              <a:rPr lang="de-DE" dirty="0">
                <a:solidFill>
                  <a:srgbClr val="FF0000"/>
                </a:solidFill>
              </a:rPr>
              <a:t>dafür bezahlt, dass ich meine ehrliche Meinung</a:t>
            </a:r>
            <a:r>
              <a:rPr lang="de-DE" dirty="0"/>
              <a:t> aus dem Blatt, mit dem ich verbunden bin, </a:t>
            </a:r>
            <a:r>
              <a:rPr lang="de-DE" dirty="0">
                <a:solidFill>
                  <a:srgbClr val="FF0000"/>
                </a:solidFill>
              </a:rPr>
              <a:t>heraushalte</a:t>
            </a:r>
            <a:r>
              <a:rPr lang="de-DE" dirty="0"/>
              <a:t>. Andere von Ihnen erhalten ähnliche Bezahlung für ähnliche Dinge, und wenn Sie so verrückt wären, Ihre ehrliche Meinung zu schreiben, würden Sie umgehend auf der Straße landen, um sich einen neuen Job zu suchen. Wenn ich mir erlaubte, meine ehrliche Meinung in einer der Papierausgaben erscheinen zu lassen, dann würde ich binnen 24 Stunden meine Beschäftigung verlieren. </a:t>
            </a:r>
            <a:r>
              <a:rPr lang="de-DE" dirty="0">
                <a:solidFill>
                  <a:srgbClr val="FF0000"/>
                </a:solidFill>
              </a:rPr>
              <a:t>Das Geschäft der Journalisten ist, die Wahrheit zu zerstören, schlankweg zu lügen, die Wahrheit zu pervertieren, sie zu morden, zu Füßen des Mammons zu legen </a:t>
            </a:r>
            <a:r>
              <a:rPr lang="de-DE" dirty="0"/>
              <a:t>und sein Land und die menschliche Rasse zu verkaufen zum Zweck des täglichen Broterwerbs. Sie wissen das, und ich weiß das, also was soll das verrückte Lobreden auf eine freie Presse? </a:t>
            </a:r>
            <a:r>
              <a:rPr lang="de-DE" dirty="0">
                <a:solidFill>
                  <a:srgbClr val="FF0000"/>
                </a:solidFill>
              </a:rPr>
              <a:t>Wir sind Werkzeuge und Vasallen von reichen Männern hinter der Szene.</a:t>
            </a:r>
            <a:r>
              <a:rPr lang="de-DE" dirty="0"/>
              <a:t> Wir sind Marionetten. Sie ziehen die Strippen, und wir tanzen an den Strippen. Unsere Talente, unsere Möglichkeiten und unsere Leben stehen allesamt im Eigentum anderer Männer. </a:t>
            </a:r>
            <a:r>
              <a:rPr lang="de-DE" dirty="0">
                <a:solidFill>
                  <a:srgbClr val="FF0000"/>
                </a:solidFill>
              </a:rPr>
              <a:t>Wir sind intellektuelle Prostituierte.</a:t>
            </a:r>
            <a:r>
              <a:rPr lang="de-DE" dirty="0"/>
              <a:t>“ </a:t>
            </a:r>
            <a:endParaRPr kumimoji="0" lang="de-DE" altLang="de-DE" sz="1800" i="0" u="none" strike="noStrike" cap="none" normalizeH="0" baseline="0" dirty="0" smtClean="0">
              <a:ln>
                <a:noFill/>
              </a:ln>
              <a:effectLst/>
            </a:endParaRPr>
          </a:p>
        </p:txBody>
      </p:sp>
      <p:sp>
        <p:nvSpPr>
          <p:cNvPr id="9" name="Textfeld 8"/>
          <p:cNvSpPr txBox="1"/>
          <p:nvPr/>
        </p:nvSpPr>
        <p:spPr>
          <a:xfrm>
            <a:off x="1704109" y="446810"/>
            <a:ext cx="8156863" cy="584775"/>
          </a:xfrm>
          <a:prstGeom prst="rect">
            <a:avLst/>
          </a:prstGeom>
          <a:noFill/>
        </p:spPr>
        <p:txBody>
          <a:bodyPr wrap="square" rtlCol="0">
            <a:spAutoFit/>
          </a:bodyPr>
          <a:lstStyle/>
          <a:p>
            <a:pPr algn="ctr"/>
            <a:r>
              <a:rPr lang="de-DE" sz="3200" dirty="0" smtClean="0">
                <a:solidFill>
                  <a:srgbClr val="FF0000"/>
                </a:solidFill>
              </a:rPr>
              <a:t>Entmündigung durch die Medien</a:t>
            </a:r>
          </a:p>
        </p:txBody>
      </p:sp>
    </p:spTree>
    <p:extLst>
      <p:ext uri="{BB962C8B-B14F-4D97-AF65-F5344CB8AC3E}">
        <p14:creationId xmlns:p14="http://schemas.microsoft.com/office/powerpoint/2010/main" val="2181801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0487" y="567303"/>
            <a:ext cx="11191009" cy="5693866"/>
          </a:xfrm>
          <a:prstGeom prst="rect">
            <a:avLst/>
          </a:prstGeom>
          <a:noFill/>
        </p:spPr>
        <p:txBody>
          <a:bodyPr wrap="square" rtlCol="0">
            <a:spAutoFit/>
          </a:bodyPr>
          <a:lstStyle/>
          <a:p>
            <a:pPr lvl="0"/>
            <a:r>
              <a:rPr lang="de-DE" altLang="de-DE" sz="2000" dirty="0" smtClean="0">
                <a:solidFill>
                  <a:srgbClr val="FF0000"/>
                </a:solidFill>
                <a:latin typeface="Calibri" panose="020F0502020204030204" pitchFamily="34" charset="0"/>
                <a:cs typeface="Calibri" panose="020F0502020204030204" pitchFamily="34" charset="0"/>
              </a:rPr>
              <a:t>Stellen Sie sich vor, es gibt ein Land:</a:t>
            </a:r>
          </a:p>
          <a:p>
            <a:pPr lvl="0"/>
            <a:endParaRPr lang="de-DE" altLang="de-DE" sz="2000" dirty="0" smtClean="0">
              <a:solidFill>
                <a:srgbClr val="FF0000"/>
              </a:solidFill>
              <a:latin typeface="Calibri" panose="020F0502020204030204" pitchFamily="34" charset="0"/>
              <a:cs typeface="Calibri" panose="020F0502020204030204" pitchFamily="34" charset="0"/>
            </a:endParaRPr>
          </a:p>
          <a:p>
            <a:pPr marL="285750" lvl="0" indent="-285750">
              <a:buFontTx/>
              <a:buChar char="-"/>
            </a:pPr>
            <a:r>
              <a:rPr lang="de-DE" altLang="de-DE" dirty="0" smtClean="0">
                <a:latin typeface="Calibri" panose="020F0502020204030204" pitchFamily="34" charset="0"/>
                <a:cs typeface="Calibri" panose="020F0502020204030204" pitchFamily="34" charset="0"/>
              </a:rPr>
              <a:t>Elektrizität </a:t>
            </a:r>
            <a:r>
              <a:rPr lang="de-DE" altLang="de-DE" dirty="0">
                <a:latin typeface="Calibri" panose="020F0502020204030204" pitchFamily="34" charset="0"/>
                <a:cs typeface="Calibri" panose="020F0502020204030204" pitchFamily="34" charset="0"/>
              </a:rPr>
              <a:t>ist für alle seine Bürger </a:t>
            </a:r>
            <a:r>
              <a:rPr lang="de-DE" altLang="de-DE" dirty="0" smtClean="0">
                <a:latin typeface="Calibri" panose="020F0502020204030204" pitchFamily="34" charset="0"/>
                <a:cs typeface="Calibri" panose="020F0502020204030204" pitchFamily="34" charset="0"/>
              </a:rPr>
              <a:t>kostenlos.</a:t>
            </a:r>
          </a:p>
          <a:p>
            <a:pPr marL="285750" lvl="0" indent="-285750">
              <a:buFontTx/>
              <a:buChar char="-"/>
            </a:pPr>
            <a:r>
              <a:rPr lang="de-DE" altLang="de-DE" dirty="0" smtClean="0">
                <a:latin typeface="Calibri" panose="020F0502020204030204" pitchFamily="34" charset="0"/>
                <a:cs typeface="Calibri" panose="020F0502020204030204" pitchFamily="34" charset="0"/>
              </a:rPr>
              <a:t>Banken </a:t>
            </a:r>
            <a:r>
              <a:rPr lang="de-DE" altLang="de-DE" dirty="0">
                <a:latin typeface="Calibri" panose="020F0502020204030204" pitchFamily="34" charset="0"/>
                <a:cs typeface="Calibri" panose="020F0502020204030204" pitchFamily="34" charset="0"/>
              </a:rPr>
              <a:t>sind in Staatsbesitz und Darlehen werden von Gesetzes wegen zu null Prozent Zins </a:t>
            </a:r>
            <a:r>
              <a:rPr lang="de-DE" altLang="de-DE" dirty="0" smtClean="0">
                <a:latin typeface="Calibri" panose="020F0502020204030204" pitchFamily="34" charset="0"/>
                <a:cs typeface="Calibri" panose="020F0502020204030204" pitchFamily="34" charset="0"/>
              </a:rPr>
              <a:t>gewährt.</a:t>
            </a:r>
          </a:p>
          <a:p>
            <a:pPr marL="285750" lvl="0" indent="-285750">
              <a:buFontTx/>
              <a:buChar char="-"/>
            </a:pPr>
            <a:r>
              <a:rPr lang="de-DE" altLang="de-DE" dirty="0" smtClean="0">
                <a:latin typeface="Calibri" panose="020F0502020204030204" pitchFamily="34" charset="0"/>
                <a:cs typeface="Calibri" panose="020F0502020204030204" pitchFamily="34" charset="0"/>
              </a:rPr>
              <a:t>Ein </a:t>
            </a:r>
            <a:r>
              <a:rPr lang="de-DE" altLang="de-DE" dirty="0">
                <a:latin typeface="Calibri" panose="020F0502020204030204" pitchFamily="34" charset="0"/>
                <a:cs typeface="Calibri" panose="020F0502020204030204" pitchFamily="34" charset="0"/>
              </a:rPr>
              <a:t>Zuhause zu haben wurde als Menschenrecht </a:t>
            </a:r>
            <a:r>
              <a:rPr lang="de-DE" altLang="de-DE" dirty="0" smtClean="0">
                <a:latin typeface="Calibri" panose="020F0502020204030204" pitchFamily="34" charset="0"/>
                <a:cs typeface="Calibri" panose="020F0502020204030204" pitchFamily="34" charset="0"/>
              </a:rPr>
              <a:t>betrachtet</a:t>
            </a:r>
          </a:p>
          <a:p>
            <a:pPr marL="285750" lvl="0" indent="-285750">
              <a:buFontTx/>
              <a:buChar char="-"/>
            </a:pPr>
            <a:r>
              <a:rPr lang="de-DE" altLang="de-DE" dirty="0" smtClean="0">
                <a:latin typeface="Calibri" panose="020F0502020204030204" pitchFamily="34" charset="0"/>
                <a:cs typeface="Calibri" panose="020F0502020204030204" pitchFamily="34" charset="0"/>
              </a:rPr>
              <a:t>Alle </a:t>
            </a:r>
            <a:r>
              <a:rPr lang="de-DE" altLang="de-DE" dirty="0">
                <a:latin typeface="Calibri" panose="020F0502020204030204" pitchFamily="34" charset="0"/>
                <a:cs typeface="Calibri" panose="020F0502020204030204" pitchFamily="34" charset="0"/>
              </a:rPr>
              <a:t>Frischvermählten erhielten von der Regierung 50  000 </a:t>
            </a:r>
            <a:r>
              <a:rPr lang="de-DE" altLang="de-DE" dirty="0" smtClean="0">
                <a:latin typeface="Calibri" panose="020F0502020204030204" pitchFamily="34" charset="0"/>
                <a:cs typeface="Calibri" panose="020F0502020204030204" pitchFamily="34" charset="0"/>
              </a:rPr>
              <a:t>US-Dollar</a:t>
            </a:r>
          </a:p>
          <a:p>
            <a:pPr marL="285750" lvl="0" indent="-285750">
              <a:buFontTx/>
              <a:buChar char="-"/>
            </a:pPr>
            <a:r>
              <a:rPr lang="de-DE" altLang="de-DE" dirty="0" smtClean="0">
                <a:latin typeface="Calibri" panose="020F0502020204030204" pitchFamily="34" charset="0"/>
                <a:cs typeface="Calibri" panose="020F0502020204030204" pitchFamily="34" charset="0"/>
              </a:rPr>
              <a:t>Bildung </a:t>
            </a:r>
            <a:r>
              <a:rPr lang="de-DE" altLang="de-DE" dirty="0">
                <a:latin typeface="Calibri" panose="020F0502020204030204" pitchFamily="34" charset="0"/>
                <a:cs typeface="Calibri" panose="020F0502020204030204" pitchFamily="34" charset="0"/>
              </a:rPr>
              <a:t>und medizinische Versorgung waren </a:t>
            </a:r>
            <a:r>
              <a:rPr lang="de-DE" altLang="de-DE" dirty="0" smtClean="0">
                <a:latin typeface="Calibri" panose="020F0502020204030204" pitchFamily="34" charset="0"/>
                <a:cs typeface="Calibri" panose="020F0502020204030204" pitchFamily="34" charset="0"/>
              </a:rPr>
              <a:t>kostenlos.</a:t>
            </a:r>
          </a:p>
          <a:p>
            <a:pPr marL="285750" lvl="0" indent="-285750">
              <a:buFontTx/>
              <a:buChar char="-"/>
            </a:pPr>
            <a:r>
              <a:rPr lang="de-DE" altLang="de-DE" dirty="0" smtClean="0">
                <a:latin typeface="Calibri" panose="020F0502020204030204" pitchFamily="34" charset="0"/>
                <a:cs typeface="Calibri" panose="020F0502020204030204" pitchFamily="34" charset="0"/>
              </a:rPr>
              <a:t>Wer </a:t>
            </a:r>
            <a:r>
              <a:rPr lang="de-DE" altLang="de-DE" dirty="0">
                <a:latin typeface="Calibri" panose="020F0502020204030204" pitchFamily="34" charset="0"/>
                <a:cs typeface="Calibri" panose="020F0502020204030204" pitchFamily="34" charset="0"/>
              </a:rPr>
              <a:t>Landwirtschaft beginnen </a:t>
            </a:r>
            <a:r>
              <a:rPr lang="de-DE" altLang="de-DE" dirty="0" smtClean="0">
                <a:latin typeface="Calibri" panose="020F0502020204030204" pitchFamily="34" charset="0"/>
                <a:cs typeface="Calibri" panose="020F0502020204030204" pitchFamily="34" charset="0"/>
              </a:rPr>
              <a:t>will, erhält </a:t>
            </a:r>
            <a:r>
              <a:rPr lang="de-DE" altLang="de-DE" dirty="0">
                <a:latin typeface="Calibri" panose="020F0502020204030204" pitchFamily="34" charset="0"/>
                <a:cs typeface="Calibri" panose="020F0502020204030204" pitchFamily="34" charset="0"/>
              </a:rPr>
              <a:t>Land, ein Bauernhaus, Geräte, Saatgut und </a:t>
            </a:r>
            <a:r>
              <a:rPr lang="de-DE" altLang="de-DE" dirty="0" smtClean="0">
                <a:latin typeface="Calibri" panose="020F0502020204030204" pitchFamily="34" charset="0"/>
                <a:cs typeface="Calibri" panose="020F0502020204030204" pitchFamily="34" charset="0"/>
              </a:rPr>
              <a:t>Viehbestand unentgeltlich.</a:t>
            </a:r>
          </a:p>
          <a:p>
            <a:pPr marL="285750" lvl="0" indent="-285750">
              <a:buFontTx/>
              <a:buChar char="-"/>
            </a:pPr>
            <a:r>
              <a:rPr lang="de-DE" altLang="de-DE" dirty="0" smtClean="0">
                <a:latin typeface="Calibri" panose="020F0502020204030204" pitchFamily="34" charset="0"/>
                <a:cs typeface="Calibri" panose="020F0502020204030204" pitchFamily="34" charset="0"/>
              </a:rPr>
              <a:t>Wenn </a:t>
            </a:r>
            <a:r>
              <a:rPr lang="de-DE" altLang="de-DE" dirty="0">
                <a:latin typeface="Calibri" panose="020F0502020204030204" pitchFamily="34" charset="0"/>
                <a:cs typeface="Calibri" panose="020F0502020204030204" pitchFamily="34" charset="0"/>
              </a:rPr>
              <a:t>Bürger die Bildungs- oder medizinischen Einrichtungen nicht finden konnten, die sie brauchten, wurde ihnen von der Regierung finanziert, ins Ausland zu gehen, unentgeltlich, und sie erhielten etwa 2300 US-Dollar pro Monat für Unterkunft und </a:t>
            </a:r>
            <a:r>
              <a:rPr lang="de-DE" altLang="de-DE" dirty="0" smtClean="0">
                <a:latin typeface="Calibri" panose="020F0502020204030204" pitchFamily="34" charset="0"/>
                <a:cs typeface="Calibri" panose="020F0502020204030204" pitchFamily="34" charset="0"/>
              </a:rPr>
              <a:t>Fahrzeugpauschale.</a:t>
            </a:r>
          </a:p>
          <a:p>
            <a:pPr marL="285750" lvl="0" indent="-285750">
              <a:buFontTx/>
              <a:buChar char="-"/>
            </a:pPr>
            <a:r>
              <a:rPr lang="de-DE" altLang="de-DE" dirty="0" smtClean="0">
                <a:latin typeface="Calibri" panose="020F0502020204030204" pitchFamily="34" charset="0"/>
                <a:cs typeface="Calibri" panose="020F0502020204030204" pitchFamily="34" charset="0"/>
              </a:rPr>
              <a:t>Autos </a:t>
            </a:r>
            <a:r>
              <a:rPr lang="de-DE" altLang="de-DE" dirty="0">
                <a:latin typeface="Calibri" panose="020F0502020204030204" pitchFamily="34" charset="0"/>
                <a:cs typeface="Calibri" panose="020F0502020204030204" pitchFamily="34" charset="0"/>
              </a:rPr>
              <a:t>waren von der Regierung bis </a:t>
            </a:r>
            <a:r>
              <a:rPr lang="de-DE" altLang="de-DE" dirty="0" smtClean="0">
                <a:latin typeface="Calibri" panose="020F0502020204030204" pitchFamily="34" charset="0"/>
                <a:cs typeface="Calibri" panose="020F0502020204030204" pitchFamily="34" charset="0"/>
              </a:rPr>
              <a:t>zu 50 </a:t>
            </a:r>
            <a:r>
              <a:rPr lang="de-DE" altLang="de-DE" dirty="0">
                <a:latin typeface="Calibri" panose="020F0502020204030204" pitchFamily="34" charset="0"/>
                <a:cs typeface="Calibri" panose="020F0502020204030204" pitchFamily="34" charset="0"/>
              </a:rPr>
              <a:t>Prozent subventioniert. Der Benzinpreis betrug 0,14 Dollar pro </a:t>
            </a:r>
            <a:r>
              <a:rPr lang="de-DE" altLang="de-DE" dirty="0" smtClean="0">
                <a:latin typeface="Calibri" panose="020F0502020204030204" pitchFamily="34" charset="0"/>
                <a:cs typeface="Calibri" panose="020F0502020204030204" pitchFamily="34" charset="0"/>
              </a:rPr>
              <a:t>Liter.</a:t>
            </a:r>
          </a:p>
          <a:p>
            <a:pPr marL="285750" lvl="0" indent="-285750">
              <a:buFontTx/>
              <a:buChar char="-"/>
            </a:pPr>
            <a:r>
              <a:rPr lang="de-DE" altLang="de-DE" dirty="0" smtClean="0">
                <a:latin typeface="Calibri" panose="020F0502020204030204" pitchFamily="34" charset="0"/>
                <a:cs typeface="Calibri" panose="020F0502020204030204" pitchFamily="34" charset="0"/>
              </a:rPr>
              <a:t>Jeder</a:t>
            </a:r>
            <a:r>
              <a:rPr lang="de-DE" altLang="de-DE" dirty="0">
                <a:latin typeface="Calibri" panose="020F0502020204030204" pitchFamily="34" charset="0"/>
                <a:cs typeface="Calibri" panose="020F0502020204030204" pitchFamily="34" charset="0"/>
              </a:rPr>
              <a:t>, der einen Abschluss hatte, aber keine Arbeit finden konnte, erhielt  das Durchschnittssalär für den Beruf  als wäre er oder sie angestellt, bis sich ein Arbeitsplatz </a:t>
            </a:r>
            <a:r>
              <a:rPr lang="de-DE" altLang="de-DE" dirty="0" smtClean="0">
                <a:latin typeface="Calibri" panose="020F0502020204030204" pitchFamily="34" charset="0"/>
                <a:cs typeface="Calibri" panose="020F0502020204030204" pitchFamily="34" charset="0"/>
              </a:rPr>
              <a:t>fand.</a:t>
            </a:r>
          </a:p>
          <a:p>
            <a:pPr marL="285750" lvl="0" indent="-285750">
              <a:buFontTx/>
              <a:buChar char="-"/>
            </a:pPr>
            <a:r>
              <a:rPr lang="de-DE" altLang="de-DE" dirty="0" smtClean="0">
                <a:latin typeface="Calibri" panose="020F0502020204030204" pitchFamily="34" charset="0"/>
                <a:cs typeface="Calibri" panose="020F0502020204030204" pitchFamily="34" charset="0"/>
              </a:rPr>
              <a:t>Ein </a:t>
            </a:r>
            <a:r>
              <a:rPr lang="de-DE" altLang="de-DE" dirty="0">
                <a:latin typeface="Calibri" panose="020F0502020204030204" pitchFamily="34" charset="0"/>
                <a:cs typeface="Calibri" panose="020F0502020204030204" pitchFamily="34" charset="0"/>
              </a:rPr>
              <a:t>Teil der Ölverkäufe wurde einmal im Jahr auf das Bankkonto jedes Bürgers gutgeschrieben. Eine Mutter, die ein Kind geboren hatte, erhielt sofort etwa 5000 Dollar. Vierzig Laibe Brot kosteten 0,15 Dollar. 25 Prozent der Bürger besitzen einen Hochschulabschluss. Wasser war ebenso </a:t>
            </a:r>
            <a:r>
              <a:rPr lang="de-DE" altLang="de-DE" dirty="0" smtClean="0">
                <a:latin typeface="Calibri" panose="020F0502020204030204" pitchFamily="34" charset="0"/>
                <a:cs typeface="Calibri" panose="020F0502020204030204" pitchFamily="34" charset="0"/>
              </a:rPr>
              <a:t>kostenlos.</a:t>
            </a:r>
          </a:p>
          <a:p>
            <a:pPr marL="285750" lvl="0" indent="-285750">
              <a:buFontTx/>
              <a:buChar char="-"/>
            </a:pPr>
            <a:r>
              <a:rPr lang="de-DE" altLang="de-DE" dirty="0">
                <a:latin typeface="Calibri" panose="020F0502020204030204" pitchFamily="34" charset="0"/>
                <a:cs typeface="Calibri" panose="020F0502020204030204" pitchFamily="34" charset="0"/>
              </a:rPr>
              <a:t>Vor Gaddafi konnten 25 Prozent der Bevölkerung lesen und schreiben. Heute liegt die Zahl bei 83 Prozent</a:t>
            </a:r>
            <a:r>
              <a:rPr lang="de-DE" altLang="de-DE" dirty="0" smtClean="0">
                <a:latin typeface="Calibri" panose="020F0502020204030204" pitchFamily="34" charset="0"/>
                <a:cs typeface="Calibri" panose="020F0502020204030204" pitchFamily="34" charset="0"/>
              </a:rPr>
              <a:t>.</a:t>
            </a:r>
            <a:r>
              <a:rPr lang="de-DE" altLang="de-DE" dirty="0">
                <a:latin typeface="Calibri" panose="020F0502020204030204" pitchFamily="34" charset="0"/>
                <a:cs typeface="Calibri" panose="020F0502020204030204" pitchFamily="34" charset="0"/>
              </a:rPr>
              <a:t> </a:t>
            </a:r>
            <a:endParaRPr lang="de-DE" altLang="de-DE" dirty="0" smtClean="0">
              <a:latin typeface="Calibri" panose="020F0502020204030204" pitchFamily="34" charset="0"/>
              <a:cs typeface="Calibri" panose="020F0502020204030204" pitchFamily="34" charset="0"/>
            </a:endParaRPr>
          </a:p>
          <a:p>
            <a:pPr marL="285750" lvl="0" indent="-285750">
              <a:buFontTx/>
              <a:buChar char="-"/>
            </a:pPr>
            <a:r>
              <a:rPr lang="de-DE" altLang="de-DE" dirty="0" smtClean="0">
                <a:latin typeface="Calibri" panose="020F0502020204030204" pitchFamily="34" charset="0"/>
                <a:cs typeface="Calibri" panose="020F0502020204030204" pitchFamily="34" charset="0"/>
              </a:rPr>
              <a:t>Libyen </a:t>
            </a:r>
            <a:r>
              <a:rPr lang="de-DE" altLang="de-DE" dirty="0">
                <a:latin typeface="Calibri" panose="020F0502020204030204" pitchFamily="34" charset="0"/>
                <a:cs typeface="Calibri" panose="020F0502020204030204" pitchFamily="34" charset="0"/>
              </a:rPr>
              <a:t>hatte keine Auslandsschulden und </a:t>
            </a:r>
            <a:r>
              <a:rPr lang="de-DE" altLang="de-DE" dirty="0" smtClean="0">
                <a:latin typeface="Calibri" panose="020F0502020204030204" pitchFamily="34" charset="0"/>
                <a:cs typeface="Calibri" panose="020F0502020204030204" pitchFamily="34" charset="0"/>
              </a:rPr>
              <a:t>Devisenreserven </a:t>
            </a:r>
            <a:r>
              <a:rPr lang="de-DE" altLang="de-DE" dirty="0">
                <a:latin typeface="Calibri" panose="020F0502020204030204" pitchFamily="34" charset="0"/>
                <a:cs typeface="Calibri" panose="020F0502020204030204" pitchFamily="34" charset="0"/>
              </a:rPr>
              <a:t>von 170 Milliarden Dollar, </a:t>
            </a:r>
            <a:r>
              <a:rPr lang="de-DE" altLang="de-DE" dirty="0" smtClean="0">
                <a:latin typeface="Calibri" panose="020F0502020204030204" pitchFamily="34" charset="0"/>
                <a:cs typeface="Calibri" panose="020F0502020204030204" pitchFamily="34" charset="0"/>
              </a:rPr>
              <a:t>die nun </a:t>
            </a:r>
            <a:r>
              <a:rPr lang="de-DE" altLang="de-DE" dirty="0">
                <a:latin typeface="Calibri" panose="020F0502020204030204" pitchFamily="34" charset="0"/>
                <a:cs typeface="Calibri" panose="020F0502020204030204" pitchFamily="34" charset="0"/>
              </a:rPr>
              <a:t>weltweit </a:t>
            </a:r>
            <a:r>
              <a:rPr lang="de-DE" altLang="de-DE" dirty="0" smtClean="0">
                <a:latin typeface="Calibri" panose="020F0502020204030204" pitchFamily="34" charset="0"/>
                <a:cs typeface="Calibri" panose="020F0502020204030204" pitchFamily="34" charset="0"/>
              </a:rPr>
              <a:t>eingefroren sind, </a:t>
            </a:r>
            <a:r>
              <a:rPr lang="de-DE" altLang="de-DE" dirty="0">
                <a:latin typeface="Calibri" panose="020F0502020204030204" pitchFamily="34" charset="0"/>
                <a:cs typeface="Calibri" panose="020F0502020204030204" pitchFamily="34" charset="0"/>
              </a:rPr>
              <a:t>etwa 27 Tonnen Gold fand das neue Regime sicher aufbewahrt in der Nationalbank</a:t>
            </a:r>
            <a:r>
              <a:rPr lang="de-DE" altLang="de-DE" dirty="0" smtClean="0">
                <a:latin typeface="Calibri" panose="020F0502020204030204" pitchFamily="34" charset="0"/>
                <a:cs typeface="Calibri" panose="020F0502020204030204" pitchFamily="34" charset="0"/>
              </a:rPr>
              <a:t>.</a:t>
            </a:r>
            <a:endParaRPr lang="de-DE" alt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103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98764" y="672810"/>
            <a:ext cx="11191009" cy="5693866"/>
          </a:xfrm>
          <a:prstGeom prst="rect">
            <a:avLst/>
          </a:prstGeom>
          <a:noFill/>
        </p:spPr>
        <p:txBody>
          <a:bodyPr wrap="square" rtlCol="0">
            <a:spAutoFit/>
          </a:bodyPr>
          <a:lstStyle/>
          <a:p>
            <a:pPr lvl="0"/>
            <a:r>
              <a:rPr lang="de-DE" altLang="de-DE" sz="2000" dirty="0" smtClean="0">
                <a:solidFill>
                  <a:srgbClr val="FF0000"/>
                </a:solidFill>
                <a:latin typeface="Calibri" panose="020F0502020204030204" pitchFamily="34" charset="0"/>
                <a:cs typeface="Calibri" panose="020F0502020204030204" pitchFamily="34" charset="0"/>
              </a:rPr>
              <a:t>Stellen Sie sich vor, es gibt ein Land:</a:t>
            </a:r>
          </a:p>
          <a:p>
            <a:pPr lvl="0"/>
            <a:endParaRPr lang="de-DE" altLang="de-DE" sz="2000" dirty="0" smtClean="0">
              <a:solidFill>
                <a:srgbClr val="FF0000"/>
              </a:solidFill>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Für die Förderung libyschen Öls kostet der Aufwand </a:t>
            </a:r>
            <a:r>
              <a:rPr lang="de-DE" dirty="0" smtClean="0">
                <a:latin typeface="Calibri" panose="020F0502020204030204" pitchFamily="34" charset="0"/>
                <a:cs typeface="Calibri" panose="020F0502020204030204" pitchFamily="34" charset="0"/>
              </a:rPr>
              <a:t>nur einen </a:t>
            </a:r>
            <a:r>
              <a:rPr lang="de-DE" dirty="0">
                <a:latin typeface="Calibri" panose="020F0502020204030204" pitchFamily="34" charset="0"/>
                <a:cs typeface="Calibri" panose="020F0502020204030204" pitchFamily="34" charset="0"/>
              </a:rPr>
              <a:t>Dollar pro </a:t>
            </a:r>
            <a:r>
              <a:rPr lang="de-DE" dirty="0" smtClean="0">
                <a:latin typeface="Calibri" panose="020F0502020204030204" pitchFamily="34" charset="0"/>
                <a:cs typeface="Calibri" panose="020F0502020204030204" pitchFamily="34" charset="0"/>
              </a:rPr>
              <a:t>Barrel.</a:t>
            </a:r>
          </a:p>
          <a:p>
            <a:r>
              <a:rPr lang="de-DE" dirty="0">
                <a:latin typeface="Calibri" panose="020F0502020204030204" pitchFamily="34" charset="0"/>
                <a:cs typeface="Calibri" panose="020F0502020204030204" pitchFamily="34" charset="0"/>
              </a:rPr>
              <a:t>D</a:t>
            </a:r>
            <a:r>
              <a:rPr lang="de-DE" dirty="0" smtClean="0">
                <a:latin typeface="Calibri" panose="020F0502020204030204" pitchFamily="34" charset="0"/>
                <a:cs typeface="Calibri" panose="020F0502020204030204" pitchFamily="34" charset="0"/>
              </a:rPr>
              <a:t>er </a:t>
            </a:r>
            <a:r>
              <a:rPr lang="de-DE" dirty="0">
                <a:latin typeface="Calibri" panose="020F0502020204030204" pitchFamily="34" charset="0"/>
                <a:cs typeface="Calibri" panose="020F0502020204030204" pitchFamily="34" charset="0"/>
              </a:rPr>
              <a:t>heutige Verkaufspreis liegt bei über </a:t>
            </a:r>
            <a:r>
              <a:rPr lang="de-DE" dirty="0" smtClean="0">
                <a:latin typeface="Calibri" panose="020F0502020204030204" pitchFamily="34" charset="0"/>
                <a:cs typeface="Calibri" panose="020F0502020204030204" pitchFamily="34" charset="0"/>
              </a:rPr>
              <a:t>50 (100 </a:t>
            </a:r>
            <a:r>
              <a:rPr lang="de-DE" dirty="0">
                <a:latin typeface="Calibri" panose="020F0502020204030204" pitchFamily="34" charset="0"/>
                <a:cs typeface="Calibri" panose="020F0502020204030204" pitchFamily="34" charset="0"/>
              </a:rPr>
              <a:t>Dollar. </a:t>
            </a:r>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Das </a:t>
            </a:r>
            <a:r>
              <a:rPr lang="de-DE" dirty="0">
                <a:latin typeface="Calibri" panose="020F0502020204030204" pitchFamily="34" charset="0"/>
                <a:cs typeface="Calibri" panose="020F0502020204030204" pitchFamily="34" charset="0"/>
              </a:rPr>
              <a:t>französische Unternehmen Total hat bereits 30 Prozent der staatlichen libyschen Ölgesellschaft an sich gerissen. BP beginnt mit der </a:t>
            </a:r>
            <a:r>
              <a:rPr lang="de-DE" dirty="0" err="1">
                <a:latin typeface="Calibri" panose="020F0502020204030204" pitchFamily="34" charset="0"/>
                <a:cs typeface="Calibri" panose="020F0502020204030204" pitchFamily="34" charset="0"/>
              </a:rPr>
              <a:t>Erschliessung</a:t>
            </a:r>
            <a:r>
              <a:rPr lang="de-DE" dirty="0">
                <a:latin typeface="Calibri" panose="020F0502020204030204" pitchFamily="34" charset="0"/>
                <a:cs typeface="Calibri" panose="020F0502020204030204" pitchFamily="34" charset="0"/>
              </a:rPr>
              <a:t>. Und natürlich werden gewaltige Verträge für den Wiederaufbau Libyens an europäische und US-Firmen </a:t>
            </a:r>
            <a:r>
              <a:rPr lang="de-DE" dirty="0" smtClean="0">
                <a:latin typeface="Calibri" panose="020F0502020204030204" pitchFamily="34" charset="0"/>
                <a:cs typeface="Calibri" panose="020F0502020204030204" pitchFamily="34" charset="0"/>
              </a:rPr>
              <a:t>vergeben. </a:t>
            </a:r>
          </a:p>
          <a:p>
            <a:endParaRPr lang="de-DE" dirty="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Vom </a:t>
            </a:r>
            <a:r>
              <a:rPr lang="de-DE" dirty="0">
                <a:latin typeface="Calibri" panose="020F0502020204030204" pitchFamily="34" charset="0"/>
                <a:cs typeface="Calibri" panose="020F0502020204030204" pitchFamily="34" charset="0"/>
              </a:rPr>
              <a:t>Staatsvermögen von 170 Milliarden sind nur etwa 1,2 Milliarden herausgegeben </a:t>
            </a:r>
            <a:r>
              <a:rPr lang="de-DE" dirty="0" smtClean="0">
                <a:latin typeface="Calibri" panose="020F0502020204030204" pitchFamily="34" charset="0"/>
                <a:cs typeface="Calibri" panose="020F0502020204030204" pitchFamily="34" charset="0"/>
              </a:rPr>
              <a:t>worden.</a:t>
            </a:r>
          </a:p>
          <a:p>
            <a:r>
              <a:rPr lang="de-DE" dirty="0" smtClean="0">
                <a:latin typeface="Calibri" panose="020F0502020204030204" pitchFamily="34" charset="0"/>
                <a:cs typeface="Calibri" panose="020F0502020204030204" pitchFamily="34" charset="0"/>
              </a:rPr>
              <a:t>Angesichts </a:t>
            </a:r>
            <a:r>
              <a:rPr lang="de-DE" dirty="0">
                <a:latin typeface="Calibri" panose="020F0502020204030204" pitchFamily="34" charset="0"/>
                <a:cs typeface="Calibri" panose="020F0502020204030204" pitchFamily="34" charset="0"/>
              </a:rPr>
              <a:t>des Zustandes der europäischen Wirtschaft </a:t>
            </a:r>
            <a:r>
              <a:rPr lang="de-DE" dirty="0" smtClean="0">
                <a:latin typeface="Calibri" panose="020F0502020204030204" pitchFamily="34" charset="0"/>
                <a:cs typeface="Calibri" panose="020F0502020204030204" pitchFamily="34" charset="0"/>
              </a:rPr>
              <a:t>darf bezweifelt werden, </a:t>
            </a:r>
            <a:r>
              <a:rPr lang="de-DE" dirty="0">
                <a:latin typeface="Calibri" panose="020F0502020204030204" pitchFamily="34" charset="0"/>
                <a:cs typeface="Calibri" panose="020F0502020204030204" pitchFamily="34" charset="0"/>
              </a:rPr>
              <a:t>dass Libyen den Rest in absehbarer Zukunft erhalten </a:t>
            </a:r>
            <a:r>
              <a:rPr lang="de-DE" dirty="0" smtClean="0">
                <a:latin typeface="Calibri" panose="020F0502020204030204" pitchFamily="34" charset="0"/>
                <a:cs typeface="Calibri" panose="020F0502020204030204" pitchFamily="34" charset="0"/>
              </a:rPr>
              <a:t>wird.</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L</a:t>
            </a:r>
            <a:r>
              <a:rPr lang="de-DE" dirty="0" smtClean="0">
                <a:latin typeface="Calibri" panose="020F0502020204030204" pitchFamily="34" charset="0"/>
                <a:cs typeface="Calibri" panose="020F0502020204030204" pitchFamily="34" charset="0"/>
              </a:rPr>
              <a:t>ibyen ist „frei“, </a:t>
            </a:r>
            <a:r>
              <a:rPr lang="de-DE" dirty="0">
                <a:latin typeface="Calibri" panose="020F0502020204030204" pitchFamily="34" charset="0"/>
                <a:cs typeface="Calibri" panose="020F0502020204030204" pitchFamily="34" charset="0"/>
              </a:rPr>
              <a:t>aber wie Janis Joplin zu sagen pflegte … </a:t>
            </a:r>
            <a:r>
              <a:rPr lang="de-DE" dirty="0" smtClean="0">
                <a:latin typeface="Calibri" panose="020F0502020204030204" pitchFamily="34" charset="0"/>
                <a:cs typeface="Calibri" panose="020F0502020204030204" pitchFamily="34" charset="0"/>
              </a:rPr>
              <a:t>„ist </a:t>
            </a:r>
            <a:r>
              <a:rPr lang="de-DE" dirty="0">
                <a:latin typeface="Calibri" panose="020F0502020204030204" pitchFamily="34" charset="0"/>
                <a:cs typeface="Calibri" panose="020F0502020204030204" pitchFamily="34" charset="0"/>
              </a:rPr>
              <a:t>Freiheit einfach ein anderes Wort dafür, dass man nichts weiter zu verlieren </a:t>
            </a:r>
            <a:r>
              <a:rPr lang="de-DE" dirty="0" smtClean="0">
                <a:latin typeface="Calibri" panose="020F0502020204030204" pitchFamily="34" charset="0"/>
                <a:cs typeface="Calibri" panose="020F0502020204030204" pitchFamily="34" charset="0"/>
              </a:rPr>
              <a:t>hat“ </a:t>
            </a:r>
            <a:r>
              <a:rPr lang="de-DE" dirty="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freedom’s</a:t>
            </a:r>
            <a:r>
              <a:rPr lang="de-DE" dirty="0">
                <a:latin typeface="Calibri" panose="020F0502020204030204" pitchFamily="34" charset="0"/>
                <a:cs typeface="Calibri" panose="020F0502020204030204" pitchFamily="34" charset="0"/>
              </a:rPr>
              <a:t> just </a:t>
            </a:r>
            <a:r>
              <a:rPr lang="de-DE" dirty="0" err="1">
                <a:latin typeface="Calibri" panose="020F0502020204030204" pitchFamily="34" charset="0"/>
                <a:cs typeface="Calibri" panose="020F0502020204030204" pitchFamily="34" charset="0"/>
              </a:rPr>
              <a:t>another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word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nothing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left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loose</a:t>
            </a:r>
            <a:r>
              <a:rPr lang="de-DE" dirty="0" smtClean="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W</a:t>
            </a:r>
            <a:r>
              <a:rPr lang="de-DE" dirty="0" smtClean="0">
                <a:latin typeface="Calibri" panose="020F0502020204030204" pitchFamily="34" charset="0"/>
                <a:cs typeface="Calibri" panose="020F0502020204030204" pitchFamily="34" charset="0"/>
              </a:rPr>
              <a:t>ie </a:t>
            </a:r>
            <a:r>
              <a:rPr lang="de-DE" dirty="0">
                <a:latin typeface="Calibri" panose="020F0502020204030204" pitchFamily="34" charset="0"/>
                <a:cs typeface="Calibri" panose="020F0502020204030204" pitchFamily="34" charset="0"/>
              </a:rPr>
              <a:t>Libyer </a:t>
            </a:r>
            <a:r>
              <a:rPr lang="de-DE" dirty="0" smtClean="0">
                <a:latin typeface="Calibri" panose="020F0502020204030204" pitchFamily="34" charset="0"/>
                <a:cs typeface="Calibri" panose="020F0502020204030204" pitchFamily="34" charset="0"/>
              </a:rPr>
              <a:t>jetzt feststellen</a:t>
            </a:r>
            <a:r>
              <a:rPr lang="de-DE" dirty="0">
                <a:latin typeface="Calibri" panose="020F0502020204030204" pitchFamily="34" charset="0"/>
                <a:cs typeface="Calibri" panose="020F0502020204030204" pitchFamily="34" charset="0"/>
              </a:rPr>
              <a:t>, die vor den Türen ihrer Banken Schlange stehen, um Geldmittel zu bekommen. </a:t>
            </a:r>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Gaddafi </a:t>
            </a:r>
            <a:r>
              <a:rPr lang="de-DE" dirty="0">
                <a:latin typeface="Calibri" panose="020F0502020204030204" pitchFamily="34" charset="0"/>
                <a:cs typeface="Calibri" panose="020F0502020204030204" pitchFamily="34" charset="0"/>
              </a:rPr>
              <a:t>ist weg und die Vergünstigungen ebenfalls. Was bleiben wird, ist ein grausamer Bürgerkrieg. </a:t>
            </a:r>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Der </a:t>
            </a:r>
            <a:r>
              <a:rPr lang="de-DE" dirty="0">
                <a:latin typeface="Calibri" panose="020F0502020204030204" pitchFamily="34" charset="0"/>
                <a:cs typeface="Calibri" panose="020F0502020204030204" pitchFamily="34" charset="0"/>
              </a:rPr>
              <a:t>Preis der Demokratie</a:t>
            </a:r>
            <a:r>
              <a:rPr lang="de-DE" dirty="0" smtClean="0">
                <a:latin typeface="Calibri" panose="020F0502020204030204" pitchFamily="34" charset="0"/>
                <a:cs typeface="Calibri" panose="020F0502020204030204" pitchFamily="34" charset="0"/>
              </a:rPr>
              <a:t>!         „ … “ !!!!</a:t>
            </a:r>
          </a:p>
        </p:txBody>
      </p:sp>
    </p:spTree>
    <p:extLst>
      <p:ext uri="{BB962C8B-B14F-4D97-AF65-F5344CB8AC3E}">
        <p14:creationId xmlns:p14="http://schemas.microsoft.com/office/powerpoint/2010/main" val="1026619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43363" y="801143"/>
            <a:ext cx="8983578" cy="830997"/>
          </a:xfrm>
          <a:prstGeom prst="rect">
            <a:avLst/>
          </a:prstGeom>
          <a:noFill/>
        </p:spPr>
        <p:txBody>
          <a:bodyPr wrap="square" rtlCol="0">
            <a:spAutoFit/>
          </a:bodyPr>
          <a:lstStyle/>
          <a:p>
            <a:pPr algn="ctr"/>
            <a:r>
              <a:rPr lang="de-DE" sz="4800" dirty="0" smtClean="0">
                <a:solidFill>
                  <a:srgbClr val="FF0000"/>
                </a:solidFill>
              </a:rPr>
              <a:t>Die Entmündigung der Bürger</a:t>
            </a:r>
            <a:endParaRPr lang="de-DE" sz="4800" dirty="0">
              <a:solidFill>
                <a:srgbClr val="FF0000"/>
              </a:solidFill>
            </a:endParaRPr>
          </a:p>
        </p:txBody>
      </p:sp>
      <p:sp>
        <p:nvSpPr>
          <p:cNvPr id="2" name="Textfeld 1"/>
          <p:cNvSpPr txBox="1"/>
          <p:nvPr/>
        </p:nvSpPr>
        <p:spPr>
          <a:xfrm>
            <a:off x="1984848" y="2306782"/>
            <a:ext cx="8983578" cy="3139321"/>
          </a:xfrm>
          <a:prstGeom prst="rect">
            <a:avLst/>
          </a:prstGeom>
          <a:noFill/>
        </p:spPr>
        <p:txBody>
          <a:bodyPr wrap="square" rtlCol="0">
            <a:spAutoFit/>
          </a:bodyPr>
          <a:lstStyle/>
          <a:p>
            <a:r>
              <a:rPr lang="de-DE" sz="3600" dirty="0" smtClean="0"/>
              <a:t>Finanzen: </a:t>
            </a:r>
            <a:r>
              <a:rPr lang="de-DE" sz="2400" dirty="0" smtClean="0"/>
              <a:t>Geld, Vermögen, Steuern, Privatisierungen</a:t>
            </a:r>
            <a:endParaRPr lang="de-DE" sz="2400" dirty="0"/>
          </a:p>
          <a:p>
            <a:r>
              <a:rPr lang="de-DE" sz="3600" dirty="0" smtClean="0"/>
              <a:t>Politik: </a:t>
            </a:r>
            <a:r>
              <a:rPr lang="de-DE" sz="2400" dirty="0" smtClean="0"/>
              <a:t>Wahlen</a:t>
            </a:r>
            <a:r>
              <a:rPr lang="de-DE" sz="2400" dirty="0"/>
              <a:t>, Politische </a:t>
            </a:r>
            <a:r>
              <a:rPr lang="de-DE" sz="2400" dirty="0" smtClean="0"/>
              <a:t>Mitbestimmung, Europa</a:t>
            </a:r>
            <a:endParaRPr lang="de-DE" sz="2400" dirty="0"/>
          </a:p>
          <a:p>
            <a:r>
              <a:rPr lang="de-DE" sz="3600" dirty="0" smtClean="0"/>
              <a:t>Medien: </a:t>
            </a:r>
            <a:r>
              <a:rPr lang="de-DE" sz="2400" dirty="0" smtClean="0"/>
              <a:t>Meinungs- </a:t>
            </a:r>
            <a:r>
              <a:rPr lang="de-DE" sz="2400" dirty="0"/>
              <a:t>und </a:t>
            </a:r>
            <a:r>
              <a:rPr lang="de-DE" sz="2400" dirty="0" smtClean="0"/>
              <a:t>Pressefreiheit, Manipulation</a:t>
            </a:r>
            <a:endParaRPr lang="de-DE" sz="2400" dirty="0"/>
          </a:p>
          <a:p>
            <a:r>
              <a:rPr lang="de-DE" sz="3600" dirty="0" smtClean="0">
                <a:solidFill>
                  <a:srgbClr val="FF0000"/>
                </a:solidFill>
              </a:rPr>
              <a:t>Lebensweise: </a:t>
            </a:r>
            <a:r>
              <a:rPr lang="de-DE" sz="2400" dirty="0" smtClean="0">
                <a:solidFill>
                  <a:srgbClr val="FF0000"/>
                </a:solidFill>
              </a:rPr>
              <a:t>Familienmodell, neue Lebenswirklichkeit</a:t>
            </a:r>
            <a:endParaRPr lang="de-DE" sz="2400" dirty="0">
              <a:solidFill>
                <a:srgbClr val="FF0000"/>
              </a:solidFill>
            </a:endParaRPr>
          </a:p>
          <a:p>
            <a:r>
              <a:rPr lang="de-DE" sz="3600" dirty="0" smtClean="0"/>
              <a:t>Identität: </a:t>
            </a:r>
            <a:r>
              <a:rPr lang="de-DE" sz="2400" dirty="0" smtClean="0"/>
              <a:t>Gender, Sprache, Kultur, Zuwanderung</a:t>
            </a:r>
            <a:endParaRPr lang="de-DE" sz="2400" dirty="0"/>
          </a:p>
          <a:p>
            <a:endParaRPr lang="de-DE" dirty="0"/>
          </a:p>
        </p:txBody>
      </p:sp>
    </p:spTree>
    <p:extLst>
      <p:ext uri="{BB962C8B-B14F-4D97-AF65-F5344CB8AC3E}">
        <p14:creationId xmlns:p14="http://schemas.microsoft.com/office/powerpoint/2010/main" val="1893327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Lebensweise</a:t>
            </a:r>
          </a:p>
          <a:p>
            <a:pPr algn="ctr"/>
            <a:r>
              <a:rPr lang="de-DE" sz="2000" dirty="0" smtClean="0">
                <a:solidFill>
                  <a:srgbClr val="FF0000"/>
                </a:solidFill>
              </a:rPr>
              <a:t>- Neues Familienmodell -</a:t>
            </a:r>
          </a:p>
        </p:txBody>
      </p:sp>
      <p:sp>
        <p:nvSpPr>
          <p:cNvPr id="9" name="Textfeld 8"/>
          <p:cNvSpPr txBox="1"/>
          <p:nvPr/>
        </p:nvSpPr>
        <p:spPr>
          <a:xfrm>
            <a:off x="1141303" y="1482656"/>
            <a:ext cx="10175451" cy="5078313"/>
          </a:xfrm>
          <a:prstGeom prst="rect">
            <a:avLst/>
          </a:prstGeom>
          <a:noFill/>
        </p:spPr>
        <p:txBody>
          <a:bodyPr wrap="square" rtlCol="0">
            <a:spAutoFit/>
          </a:bodyPr>
          <a:lstStyle/>
          <a:p>
            <a:r>
              <a:rPr lang="de-DE" b="1" dirty="0" smtClean="0"/>
              <a:t>Zurückdrängung </a:t>
            </a:r>
            <a:r>
              <a:rPr lang="de-DE" b="1" dirty="0"/>
              <a:t>der traditionellen Familie </a:t>
            </a:r>
            <a:r>
              <a:rPr lang="de-DE" b="1" dirty="0" smtClean="0"/>
              <a:t>(Vater-Mutter-Kind) als Grundpfeiler </a:t>
            </a:r>
            <a:r>
              <a:rPr lang="de-DE" b="1" dirty="0"/>
              <a:t>unserer Gesellschaft</a:t>
            </a:r>
          </a:p>
          <a:p>
            <a:r>
              <a:rPr lang="de-DE" b="1" dirty="0" smtClean="0"/>
              <a:t>Frühsexuelle Erziehung der Kinder: Indoktrination moderner Lebensformen und Gender</a:t>
            </a:r>
          </a:p>
          <a:p>
            <a:r>
              <a:rPr lang="de-DE" b="1" dirty="0" smtClean="0"/>
              <a:t>Neuer gesellschaftlicher Mittelpunkt sind </a:t>
            </a:r>
            <a:r>
              <a:rPr lang="de-DE" b="1" dirty="0"/>
              <a:t>„alternative“ </a:t>
            </a:r>
            <a:r>
              <a:rPr lang="de-DE" b="1" dirty="0" smtClean="0"/>
              <a:t>Lebensweisen </a:t>
            </a:r>
            <a:r>
              <a:rPr lang="de-DE" b="1" dirty="0"/>
              <a:t>und </a:t>
            </a:r>
            <a:r>
              <a:rPr lang="de-DE" b="1" dirty="0" smtClean="0"/>
              <a:t>Familienmodelle</a:t>
            </a:r>
          </a:p>
          <a:p>
            <a:endParaRPr lang="de-DE" dirty="0" smtClean="0"/>
          </a:p>
          <a:p>
            <a:pPr lvl="0" eaLnBrk="0" fontAlgn="base" hangingPunct="0">
              <a:spcBef>
                <a:spcPct val="0"/>
              </a:spcBef>
              <a:spcAft>
                <a:spcPct val="0"/>
              </a:spcAft>
            </a:pPr>
            <a:r>
              <a:rPr lang="de-DE" altLang="de-DE" b="1" u="sng" dirty="0" smtClean="0"/>
              <a:t>Ziel: </a:t>
            </a:r>
            <a:r>
              <a:rPr lang="de-DE" altLang="de-DE" dirty="0" smtClean="0">
                <a:solidFill>
                  <a:srgbClr val="FF0000"/>
                </a:solidFill>
              </a:rPr>
              <a:t>Alternativen </a:t>
            </a:r>
            <a:r>
              <a:rPr lang="de-DE" altLang="de-DE" dirty="0" smtClean="0">
                <a:solidFill>
                  <a:srgbClr val="FF0000"/>
                </a:solidFill>
              </a:rPr>
              <a:t>zum „Mainstream“ </a:t>
            </a:r>
            <a:r>
              <a:rPr lang="de-DE" altLang="de-DE" dirty="0" smtClean="0"/>
              <a:t>- Möglichkeit und Hoffnung auf Veränderung der Gesellschaft - Nachdenken </a:t>
            </a:r>
            <a:r>
              <a:rPr lang="de-DE" altLang="de-DE" dirty="0"/>
              <a:t>über </a:t>
            </a:r>
            <a:r>
              <a:rPr lang="de-DE" altLang="de-DE" dirty="0">
                <a:solidFill>
                  <a:srgbClr val="FF0000"/>
                </a:solidFill>
              </a:rPr>
              <a:t>ökologisch und ökonomisch vernünftiges </a:t>
            </a:r>
            <a:r>
              <a:rPr lang="de-DE" altLang="de-DE" dirty="0" smtClean="0">
                <a:solidFill>
                  <a:srgbClr val="FF0000"/>
                </a:solidFill>
              </a:rPr>
              <a:t>Handeln</a:t>
            </a:r>
            <a:r>
              <a:rPr lang="de-DE" altLang="de-DE" dirty="0">
                <a:solidFill>
                  <a:srgbClr val="FF0000"/>
                </a:solidFill>
              </a:rPr>
              <a:t> </a:t>
            </a:r>
            <a:r>
              <a:rPr lang="de-DE" altLang="de-DE" dirty="0" smtClean="0"/>
              <a:t>- Individuelle Lebenskonzepte mit gemeinschaftlich orientiertem Handeln zu verbinden und die Welt mit dem </a:t>
            </a:r>
            <a:r>
              <a:rPr lang="de-DE" altLang="de-DE" dirty="0" smtClean="0">
                <a:solidFill>
                  <a:srgbClr val="FF0000"/>
                </a:solidFill>
              </a:rPr>
              <a:t>eigenen "guten Beispiel" </a:t>
            </a:r>
            <a:r>
              <a:rPr lang="de-DE" altLang="de-DE" dirty="0" smtClean="0"/>
              <a:t>zu verbessern: Wohn-Kommunen, Arbeits-Kooperativen, </a:t>
            </a:r>
            <a:r>
              <a:rPr lang="de-DE" dirty="0" smtClean="0"/>
              <a:t>Künstlerkolonien und Ökodörfer</a:t>
            </a:r>
            <a:endParaRPr lang="de-DE" altLang="de-DE" dirty="0" smtClean="0"/>
          </a:p>
          <a:p>
            <a:endParaRPr lang="de-DE" dirty="0"/>
          </a:p>
          <a:p>
            <a:r>
              <a:rPr lang="de-DE" b="1" dirty="0" smtClean="0"/>
              <a:t>„Regenbogenfamilien“</a:t>
            </a:r>
          </a:p>
          <a:p>
            <a:r>
              <a:rPr lang="de-DE" dirty="0" smtClean="0"/>
              <a:t>Studie der Universität </a:t>
            </a:r>
            <a:r>
              <a:rPr lang="de-DE" dirty="0"/>
              <a:t>Bamberg </a:t>
            </a:r>
            <a:r>
              <a:rPr lang="de-DE" dirty="0" smtClean="0"/>
              <a:t>im </a:t>
            </a:r>
            <a:r>
              <a:rPr lang="de-DE" dirty="0"/>
              <a:t>Auftrag des Bundesjustizministeriums (</a:t>
            </a:r>
            <a:r>
              <a:rPr lang="de-DE" dirty="0" smtClean="0"/>
              <a:t>356 Seiten):</a:t>
            </a:r>
          </a:p>
          <a:p>
            <a:r>
              <a:rPr lang="de-DE" dirty="0" smtClean="0"/>
              <a:t>- </a:t>
            </a:r>
            <a:r>
              <a:rPr lang="de-DE" dirty="0" smtClean="0">
                <a:solidFill>
                  <a:srgbClr val="FF0000"/>
                </a:solidFill>
              </a:rPr>
              <a:t>Gleichgeschlechtliche </a:t>
            </a:r>
            <a:r>
              <a:rPr lang="de-DE" dirty="0">
                <a:solidFill>
                  <a:srgbClr val="FF0000"/>
                </a:solidFill>
              </a:rPr>
              <a:t>Eltern genau so gute Eltern</a:t>
            </a:r>
            <a:r>
              <a:rPr lang="de-DE" dirty="0"/>
              <a:t> wie </a:t>
            </a:r>
            <a:r>
              <a:rPr lang="de-DE" dirty="0" smtClean="0"/>
              <a:t>andere</a:t>
            </a:r>
          </a:p>
          <a:p>
            <a:r>
              <a:rPr lang="de-DE" dirty="0" smtClean="0"/>
              <a:t>-</a:t>
            </a:r>
            <a:r>
              <a:rPr lang="de-DE" dirty="0" smtClean="0">
                <a:solidFill>
                  <a:srgbClr val="FF0000"/>
                </a:solidFill>
              </a:rPr>
              <a:t> Kinder </a:t>
            </a:r>
            <a:r>
              <a:rPr lang="de-DE" dirty="0">
                <a:solidFill>
                  <a:srgbClr val="FF0000"/>
                </a:solidFill>
              </a:rPr>
              <a:t>entwickeln sich ohne </a:t>
            </a:r>
            <a:r>
              <a:rPr lang="de-DE" dirty="0" smtClean="0">
                <a:solidFill>
                  <a:srgbClr val="FF0000"/>
                </a:solidFill>
              </a:rPr>
              <a:t>Besonderheiten</a:t>
            </a:r>
            <a:r>
              <a:rPr lang="de-DE" dirty="0" smtClean="0"/>
              <a:t>. </a:t>
            </a:r>
          </a:p>
          <a:p>
            <a:r>
              <a:rPr lang="de-DE" dirty="0" smtClean="0"/>
              <a:t>- Hänseleien </a:t>
            </a:r>
            <a:r>
              <a:rPr lang="de-DE" dirty="0"/>
              <a:t>von anderen Kindern ("Du hast ja gar keinen Papa") stecken sie weg. </a:t>
            </a:r>
          </a:p>
          <a:p>
            <a:r>
              <a:rPr lang="de-DE" dirty="0" smtClean="0"/>
              <a:t>- Mädchen </a:t>
            </a:r>
            <a:r>
              <a:rPr lang="de-DE" dirty="0"/>
              <a:t>aus "Regenbogenfamilien" </a:t>
            </a:r>
            <a:r>
              <a:rPr lang="de-DE" dirty="0" smtClean="0"/>
              <a:t>werden mädchenhafter </a:t>
            </a:r>
            <a:r>
              <a:rPr lang="de-DE" dirty="0"/>
              <a:t>erzogen werden und Jungs jungenhafter - weil die </a:t>
            </a:r>
            <a:r>
              <a:rPr lang="de-DE" dirty="0">
                <a:solidFill>
                  <a:srgbClr val="FF0000"/>
                </a:solidFill>
              </a:rPr>
              <a:t>Eltern stärker auf Geschlechterrollen achten</a:t>
            </a:r>
            <a:r>
              <a:rPr lang="de-DE" dirty="0" smtClean="0"/>
              <a:t>.</a:t>
            </a:r>
          </a:p>
          <a:p>
            <a:pPr marL="285750" indent="-285750">
              <a:buFontTx/>
              <a:buChar char="-"/>
            </a:pPr>
            <a:endParaRPr lang="de-DE" dirty="0" smtClean="0"/>
          </a:p>
          <a:p>
            <a:r>
              <a:rPr lang="de-DE" dirty="0" smtClean="0">
                <a:sym typeface="Wingdings" panose="05000000000000000000" pitchFamily="2" charset="2"/>
              </a:rPr>
              <a:t> F</a:t>
            </a:r>
            <a:r>
              <a:rPr lang="de-DE" dirty="0" smtClean="0"/>
              <a:t>orderung aus der Politik nach vollem Adoptionsrecht für Paare gleichen Geschlechts. (Brigitte </a:t>
            </a:r>
            <a:r>
              <a:rPr lang="de-DE" dirty="0" err="1" smtClean="0"/>
              <a:t>Zypris</a:t>
            </a:r>
            <a:r>
              <a:rPr lang="de-DE" dirty="0" smtClean="0"/>
              <a:t>)</a:t>
            </a:r>
            <a:endParaRPr lang="de-DE" dirty="0"/>
          </a:p>
        </p:txBody>
      </p:sp>
    </p:spTree>
    <p:extLst>
      <p:ext uri="{BB962C8B-B14F-4D97-AF65-F5344CB8AC3E}">
        <p14:creationId xmlns:p14="http://schemas.microsoft.com/office/powerpoint/2010/main" val="2097409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Lebensweise</a:t>
            </a:r>
          </a:p>
          <a:p>
            <a:pPr algn="ctr"/>
            <a:r>
              <a:rPr lang="de-DE" sz="2000" dirty="0" smtClean="0">
                <a:solidFill>
                  <a:srgbClr val="FF0000"/>
                </a:solidFill>
              </a:rPr>
              <a:t>- Die neue Lebenswirklichkeit -</a:t>
            </a:r>
          </a:p>
        </p:txBody>
      </p:sp>
      <p:pic>
        <p:nvPicPr>
          <p:cNvPr id="14338" name="Picture 2" descr="http://www.abiturerfolg.de/images/soziologie/dieneuenlebensfor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77" y="1502688"/>
            <a:ext cx="7221413" cy="479442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924799" y="1502688"/>
            <a:ext cx="4021015" cy="4801314"/>
          </a:xfrm>
          <a:prstGeom prst="rect">
            <a:avLst/>
          </a:prstGeom>
          <a:noFill/>
        </p:spPr>
        <p:txBody>
          <a:bodyPr wrap="square" rtlCol="0">
            <a:spAutoFit/>
          </a:bodyPr>
          <a:lstStyle/>
          <a:p>
            <a:r>
              <a:rPr lang="de-DE" b="1" dirty="0" smtClean="0"/>
              <a:t>Definition einer Lebensform (Beispiel):</a:t>
            </a:r>
          </a:p>
          <a:p>
            <a:endParaRPr lang="de-DE" dirty="0" smtClean="0"/>
          </a:p>
          <a:p>
            <a:r>
              <a:rPr lang="de-DE" dirty="0" smtClean="0"/>
              <a:t>Lebensform</a:t>
            </a:r>
            <a:r>
              <a:rPr lang="de-DE" dirty="0"/>
              <a:t>, die durch die modernen Möglichkeiten künstlicher Befruchtung </a:t>
            </a:r>
            <a:r>
              <a:rPr lang="de-DE" dirty="0" smtClean="0"/>
              <a:t>entsteht.</a:t>
            </a:r>
          </a:p>
          <a:p>
            <a:r>
              <a:rPr lang="de-DE" dirty="0" smtClean="0"/>
              <a:t>Bei </a:t>
            </a:r>
            <a:r>
              <a:rPr lang="de-DE" dirty="0"/>
              <a:t>ihr ist die Einheit von sozialer und biologischer Elternschaft teilweise aufgehoben. </a:t>
            </a:r>
            <a:endParaRPr lang="de-DE" dirty="0" smtClean="0"/>
          </a:p>
          <a:p>
            <a:r>
              <a:rPr lang="de-DE" dirty="0" smtClean="0"/>
              <a:t>Es </a:t>
            </a:r>
            <a:r>
              <a:rPr lang="de-DE" dirty="0"/>
              <a:t>gibt zwei Varianten von </a:t>
            </a:r>
            <a:r>
              <a:rPr lang="de-DE" dirty="0" err="1"/>
              <a:t>heterologer</a:t>
            </a:r>
            <a:r>
              <a:rPr lang="de-DE" dirty="0"/>
              <a:t> Insemination:</a:t>
            </a:r>
            <a:br>
              <a:rPr lang="de-DE" dirty="0"/>
            </a:br>
            <a:r>
              <a:rPr lang="de-DE" dirty="0"/>
              <a:t>» Die Eizelle einer verheirateten Frau wird mit dem Samen eines Mannes befruchtet, der nicht der Ehemann ist.</a:t>
            </a:r>
            <a:br>
              <a:rPr lang="de-DE" dirty="0"/>
            </a:br>
            <a:r>
              <a:rPr lang="de-DE" dirty="0"/>
              <a:t>» Die soziale Mutter trägt die implantierte Eizelle einer fremden Frau aus, die mit dem Samen des Ehemanns der sozialen Mutter befruchtet wurde. </a:t>
            </a:r>
          </a:p>
        </p:txBody>
      </p:sp>
      <p:sp>
        <p:nvSpPr>
          <p:cNvPr id="6" name="AutoShape 5" descr="Bildergebnis für neue lebensformen"/>
          <p:cNvSpPr>
            <a:spLocks noChangeAspect="1" noChangeArrowheads="1"/>
          </p:cNvSpPr>
          <p:nvPr/>
        </p:nvSpPr>
        <p:spPr bwMode="auto">
          <a:xfrm>
            <a:off x="155575" y="-457200"/>
            <a:ext cx="1190625" cy="96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7" descr="Bildergebnis für neue lebensformen"/>
          <p:cNvSpPr>
            <a:spLocks noChangeAspect="1" noChangeArrowheads="1"/>
          </p:cNvSpPr>
          <p:nvPr/>
        </p:nvSpPr>
        <p:spPr bwMode="auto">
          <a:xfrm>
            <a:off x="307975" y="-304800"/>
            <a:ext cx="1190625" cy="96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266122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43363" y="801143"/>
            <a:ext cx="8983578" cy="830997"/>
          </a:xfrm>
          <a:prstGeom prst="rect">
            <a:avLst/>
          </a:prstGeom>
          <a:noFill/>
        </p:spPr>
        <p:txBody>
          <a:bodyPr wrap="square" rtlCol="0">
            <a:spAutoFit/>
          </a:bodyPr>
          <a:lstStyle/>
          <a:p>
            <a:pPr algn="ctr"/>
            <a:r>
              <a:rPr lang="de-DE" sz="4800" dirty="0" smtClean="0">
                <a:solidFill>
                  <a:srgbClr val="FF0000"/>
                </a:solidFill>
              </a:rPr>
              <a:t>Die Entmündigung der Bürger</a:t>
            </a:r>
            <a:endParaRPr lang="de-DE" sz="4800" dirty="0">
              <a:solidFill>
                <a:srgbClr val="FF0000"/>
              </a:solidFill>
            </a:endParaRPr>
          </a:p>
        </p:txBody>
      </p:sp>
      <p:sp>
        <p:nvSpPr>
          <p:cNvPr id="2" name="Textfeld 1"/>
          <p:cNvSpPr txBox="1"/>
          <p:nvPr/>
        </p:nvSpPr>
        <p:spPr>
          <a:xfrm>
            <a:off x="1984848" y="2306782"/>
            <a:ext cx="8983578" cy="3139321"/>
          </a:xfrm>
          <a:prstGeom prst="rect">
            <a:avLst/>
          </a:prstGeom>
          <a:noFill/>
        </p:spPr>
        <p:txBody>
          <a:bodyPr wrap="square" rtlCol="0">
            <a:spAutoFit/>
          </a:bodyPr>
          <a:lstStyle/>
          <a:p>
            <a:r>
              <a:rPr lang="de-DE" sz="3600" dirty="0" smtClean="0"/>
              <a:t>Finanzen: </a:t>
            </a:r>
            <a:r>
              <a:rPr lang="de-DE" sz="2400" dirty="0" smtClean="0"/>
              <a:t>Geld, Vermögen, Steuern, Privatisierungen</a:t>
            </a:r>
            <a:endParaRPr lang="de-DE" sz="2400" dirty="0"/>
          </a:p>
          <a:p>
            <a:r>
              <a:rPr lang="de-DE" sz="3600" dirty="0" smtClean="0"/>
              <a:t>Politik: </a:t>
            </a:r>
            <a:r>
              <a:rPr lang="de-DE" sz="2400" dirty="0" smtClean="0"/>
              <a:t>Wahlen</a:t>
            </a:r>
            <a:r>
              <a:rPr lang="de-DE" sz="2400" dirty="0"/>
              <a:t>, Politische </a:t>
            </a:r>
            <a:r>
              <a:rPr lang="de-DE" sz="2400" dirty="0" smtClean="0"/>
              <a:t>Mitbestimmung, Europa</a:t>
            </a:r>
            <a:endParaRPr lang="de-DE" sz="2400" dirty="0"/>
          </a:p>
          <a:p>
            <a:r>
              <a:rPr lang="de-DE" sz="3600" dirty="0" smtClean="0"/>
              <a:t>Medien: </a:t>
            </a:r>
            <a:r>
              <a:rPr lang="de-DE" sz="2400" dirty="0" smtClean="0"/>
              <a:t>Meinungs- </a:t>
            </a:r>
            <a:r>
              <a:rPr lang="de-DE" sz="2400" dirty="0"/>
              <a:t>und </a:t>
            </a:r>
            <a:r>
              <a:rPr lang="de-DE" sz="2400" dirty="0" smtClean="0"/>
              <a:t>Pressefreiheit, Manipulation</a:t>
            </a:r>
            <a:endParaRPr lang="de-DE" sz="2400" dirty="0"/>
          </a:p>
          <a:p>
            <a:r>
              <a:rPr lang="de-DE" sz="3600" dirty="0" smtClean="0"/>
              <a:t>Lebensweise: </a:t>
            </a:r>
            <a:r>
              <a:rPr lang="de-DE" sz="2400" dirty="0" smtClean="0"/>
              <a:t>Familienmodell, neue Lebenswirklichkeit</a:t>
            </a:r>
            <a:endParaRPr lang="de-DE" sz="2400" dirty="0"/>
          </a:p>
          <a:p>
            <a:r>
              <a:rPr lang="de-DE" sz="3600" dirty="0" smtClean="0">
                <a:solidFill>
                  <a:srgbClr val="FF0000"/>
                </a:solidFill>
              </a:rPr>
              <a:t>Identität: </a:t>
            </a:r>
            <a:r>
              <a:rPr lang="de-DE" sz="2400" dirty="0" smtClean="0">
                <a:solidFill>
                  <a:srgbClr val="FF0000"/>
                </a:solidFill>
              </a:rPr>
              <a:t>Gender, Sprache, Zuwanderung, </a:t>
            </a:r>
            <a:r>
              <a:rPr lang="de-DE" sz="2400" dirty="0">
                <a:solidFill>
                  <a:srgbClr val="FF0000"/>
                </a:solidFill>
              </a:rPr>
              <a:t>Kultur</a:t>
            </a:r>
          </a:p>
          <a:p>
            <a:endParaRPr lang="de-DE" dirty="0"/>
          </a:p>
        </p:txBody>
      </p:sp>
    </p:spTree>
    <p:extLst>
      <p:ext uri="{BB962C8B-B14F-4D97-AF65-F5344CB8AC3E}">
        <p14:creationId xmlns:p14="http://schemas.microsoft.com/office/powerpoint/2010/main" val="1338887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Identität</a:t>
            </a:r>
          </a:p>
          <a:p>
            <a:pPr algn="ctr"/>
            <a:r>
              <a:rPr lang="de-DE" sz="2000" dirty="0" smtClean="0">
                <a:solidFill>
                  <a:srgbClr val="FF0000"/>
                </a:solidFill>
              </a:rPr>
              <a:t>- Gender -</a:t>
            </a:r>
          </a:p>
        </p:txBody>
      </p:sp>
      <p:sp>
        <p:nvSpPr>
          <p:cNvPr id="9" name="Textfeld 8"/>
          <p:cNvSpPr txBox="1"/>
          <p:nvPr/>
        </p:nvSpPr>
        <p:spPr>
          <a:xfrm>
            <a:off x="832337" y="1647249"/>
            <a:ext cx="10456985" cy="4524315"/>
          </a:xfrm>
          <a:prstGeom prst="rect">
            <a:avLst/>
          </a:prstGeom>
          <a:noFill/>
        </p:spPr>
        <p:txBody>
          <a:bodyPr wrap="square" rtlCol="0">
            <a:spAutoFit/>
          </a:bodyPr>
          <a:lstStyle/>
          <a:p>
            <a:r>
              <a:rPr lang="de-DE" b="1" dirty="0" smtClean="0"/>
              <a:t>Gender-Mainstream</a:t>
            </a:r>
          </a:p>
          <a:p>
            <a:r>
              <a:rPr lang="de-DE" dirty="0" smtClean="0"/>
              <a:t>1. Die Vorstellung, </a:t>
            </a:r>
            <a:r>
              <a:rPr lang="de-DE" dirty="0"/>
              <a:t>es gebe nur zwei Geschlechter, ist aus Sicht der Gendertheorie ein </a:t>
            </a:r>
            <a:r>
              <a:rPr lang="de-DE" dirty="0" smtClean="0"/>
              <a:t>Irrglaube.</a:t>
            </a:r>
            <a:r>
              <a:rPr lang="de-DE" dirty="0" smtClean="0">
                <a:solidFill>
                  <a:srgbClr val="FF0000"/>
                </a:solidFill>
              </a:rPr>
              <a:t> In </a:t>
            </a:r>
            <a:r>
              <a:rPr lang="de-DE" dirty="0">
                <a:solidFill>
                  <a:srgbClr val="FF0000"/>
                </a:solidFill>
              </a:rPr>
              <a:t>Wahrheit seien Geschlechter nämlich frei </a:t>
            </a:r>
            <a:r>
              <a:rPr lang="de-DE" dirty="0" smtClean="0">
                <a:solidFill>
                  <a:srgbClr val="FF0000"/>
                </a:solidFill>
              </a:rPr>
              <a:t>wählbar. </a:t>
            </a:r>
            <a:r>
              <a:rPr lang="de-DE" dirty="0"/>
              <a:t>D</a:t>
            </a:r>
            <a:r>
              <a:rPr lang="de-DE" dirty="0" smtClean="0"/>
              <a:t>erzeit 60 Geschlechter „bekannt“ (</a:t>
            </a:r>
            <a:r>
              <a:rPr lang="de-DE" dirty="0" err="1" smtClean="0"/>
              <a:t>facebook</a:t>
            </a:r>
            <a:r>
              <a:rPr lang="de-DE" dirty="0" smtClean="0"/>
              <a:t>)</a:t>
            </a:r>
          </a:p>
          <a:p>
            <a:r>
              <a:rPr lang="de-DE" dirty="0" smtClean="0"/>
              <a:t>2. Wer </a:t>
            </a:r>
            <a:r>
              <a:rPr lang="de-DE" dirty="0"/>
              <a:t>also glaubt, es gibt nur Mann oder Frau, der wird beherrscht von der Ideologie der weißen, </a:t>
            </a:r>
            <a:r>
              <a:rPr lang="de-DE" dirty="0" smtClean="0"/>
              <a:t>hetero-sexuellen </a:t>
            </a:r>
            <a:r>
              <a:rPr lang="de-DE" dirty="0"/>
              <a:t>Männer, die uns zwingen diese Mär zu glauben, nur damit sie ihre Macht weiter ausbauen können.</a:t>
            </a:r>
          </a:p>
          <a:p>
            <a:endParaRPr lang="de-DE" dirty="0"/>
          </a:p>
          <a:p>
            <a:r>
              <a:rPr lang="de-DE" dirty="0" smtClean="0"/>
              <a:t>- Genderinhalte bereits in </a:t>
            </a:r>
            <a:r>
              <a:rPr lang="de-DE" dirty="0"/>
              <a:t>Bildungs- und Lehrplänen in unseren </a:t>
            </a:r>
            <a:r>
              <a:rPr lang="de-DE" dirty="0" smtClean="0"/>
              <a:t>Schulen (Baden-</a:t>
            </a:r>
            <a:r>
              <a:rPr lang="de-DE" dirty="0" err="1" smtClean="0"/>
              <a:t>Würtemberg</a:t>
            </a:r>
            <a:r>
              <a:rPr lang="de-DE" dirty="0" smtClean="0"/>
              <a:t>, Thüringen)</a:t>
            </a:r>
            <a:endParaRPr lang="de-DE" dirty="0"/>
          </a:p>
          <a:p>
            <a:r>
              <a:rPr lang="de-DE" dirty="0" smtClean="0"/>
              <a:t>- </a:t>
            </a:r>
            <a:r>
              <a:rPr lang="de-DE" dirty="0" smtClean="0">
                <a:solidFill>
                  <a:srgbClr val="FF0000"/>
                </a:solidFill>
              </a:rPr>
              <a:t>„Gender Studies“ (Geschlechterforschung): </a:t>
            </a:r>
            <a:r>
              <a:rPr lang="de-DE" dirty="0"/>
              <a:t>e</a:t>
            </a:r>
            <a:r>
              <a:rPr lang="de-DE" dirty="0" smtClean="0"/>
              <a:t>rste Studiengänge an Universitäten </a:t>
            </a:r>
            <a:r>
              <a:rPr lang="de-DE" dirty="0"/>
              <a:t>in </a:t>
            </a:r>
            <a:r>
              <a:rPr lang="de-DE" dirty="0" smtClean="0"/>
              <a:t>Nordrhein-Westfalen</a:t>
            </a:r>
          </a:p>
          <a:p>
            <a:r>
              <a:rPr lang="de-DE" dirty="0" smtClean="0"/>
              <a:t>- in </a:t>
            </a:r>
            <a:r>
              <a:rPr lang="de-DE" dirty="0"/>
              <a:t>ganz Deutschland </a:t>
            </a:r>
            <a:r>
              <a:rPr lang="de-DE" dirty="0" smtClean="0">
                <a:solidFill>
                  <a:srgbClr val="FF0000"/>
                </a:solidFill>
              </a:rPr>
              <a:t>bereits 215 </a:t>
            </a:r>
            <a:r>
              <a:rPr lang="de-DE" dirty="0">
                <a:solidFill>
                  <a:srgbClr val="FF0000"/>
                </a:solidFill>
              </a:rPr>
              <a:t>Genderprofessuren</a:t>
            </a:r>
            <a:r>
              <a:rPr lang="de-DE" dirty="0"/>
              <a:t>, </a:t>
            </a:r>
            <a:r>
              <a:rPr lang="de-DE" dirty="0" smtClean="0"/>
              <a:t>Ziel: neues Dogma und politische Umsetzung</a:t>
            </a:r>
          </a:p>
          <a:p>
            <a:pPr marL="285750" indent="-285750">
              <a:buFontTx/>
              <a:buChar char="-"/>
            </a:pPr>
            <a:endParaRPr lang="de-DE" dirty="0"/>
          </a:p>
          <a:p>
            <a:r>
              <a:rPr lang="de-DE" dirty="0" smtClean="0"/>
              <a:t>In </a:t>
            </a:r>
            <a:r>
              <a:rPr lang="de-DE" dirty="0"/>
              <a:t>Leipzig werden Professoren – egal ob Frauen oder Männer – als </a:t>
            </a:r>
            <a:r>
              <a:rPr lang="de-DE" dirty="0" smtClean="0"/>
              <a:t>„Professorin“ bezeichnet.</a:t>
            </a:r>
          </a:p>
          <a:p>
            <a:r>
              <a:rPr lang="de-DE" dirty="0" smtClean="0"/>
              <a:t>An </a:t>
            </a:r>
            <a:r>
              <a:rPr lang="de-DE" dirty="0"/>
              <a:t>anderen Universitäten in Deutschland und Österreich erhalten Studenten Punkteabzug, wenn sie ihre Arbeiten nicht in einer geschlechtergerechten Sprache schreiben.</a:t>
            </a:r>
          </a:p>
          <a:p>
            <a:endParaRPr lang="de-DE" dirty="0" smtClean="0"/>
          </a:p>
          <a:p>
            <a:r>
              <a:rPr lang="de-DE" dirty="0" smtClean="0"/>
              <a:t>Nachdem die </a:t>
            </a:r>
            <a:r>
              <a:rPr lang="de-DE" dirty="0"/>
              <a:t>gesetzlich </a:t>
            </a:r>
            <a:r>
              <a:rPr lang="de-DE" dirty="0" smtClean="0"/>
              <a:t>fixierte </a:t>
            </a:r>
            <a:r>
              <a:rPr lang="de-DE" dirty="0"/>
              <a:t>Frauenquote nun weitflächig durchgesetzt </a:t>
            </a:r>
            <a:r>
              <a:rPr lang="de-DE" dirty="0" smtClean="0"/>
              <a:t>wird, ist eine </a:t>
            </a:r>
            <a:r>
              <a:rPr lang="de-DE" dirty="0"/>
              <a:t>noch weiter in die Tiefe gehende "Geschlechtergleichheit“ </a:t>
            </a:r>
            <a:r>
              <a:rPr lang="de-DE" dirty="0" smtClean="0"/>
              <a:t>das </a:t>
            </a:r>
            <a:r>
              <a:rPr lang="de-DE" dirty="0"/>
              <a:t>nächstes großes gesellschaftliche Vorhaben</a:t>
            </a:r>
            <a:r>
              <a:rPr lang="de-DE" dirty="0" smtClean="0"/>
              <a:t>.</a:t>
            </a:r>
            <a:endParaRPr lang="de-DE" dirty="0"/>
          </a:p>
        </p:txBody>
      </p:sp>
      <p:pic>
        <p:nvPicPr>
          <p:cNvPr id="5122" name="Picture 2" descr="&#10;2004 bekam das Männchen Gesellschaft von der Ampelfrau. Als erste Stadt richtete Zwickau einige Ampeln mit dem neuen Frauen-Symbol ei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122" y="446810"/>
            <a:ext cx="1698781" cy="11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2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446810"/>
            <a:ext cx="8156863" cy="892552"/>
          </a:xfrm>
          <a:prstGeom prst="rect">
            <a:avLst/>
          </a:prstGeom>
          <a:noFill/>
        </p:spPr>
        <p:txBody>
          <a:bodyPr wrap="square" rtlCol="0">
            <a:spAutoFit/>
          </a:bodyPr>
          <a:lstStyle/>
          <a:p>
            <a:pPr algn="ctr"/>
            <a:r>
              <a:rPr lang="de-DE" sz="3200" dirty="0" smtClean="0">
                <a:solidFill>
                  <a:srgbClr val="FF0000"/>
                </a:solidFill>
              </a:rPr>
              <a:t>Entmündigung: Identität</a:t>
            </a:r>
          </a:p>
          <a:p>
            <a:pPr algn="ctr"/>
            <a:r>
              <a:rPr lang="de-DE" sz="2000" dirty="0" smtClean="0">
                <a:solidFill>
                  <a:srgbClr val="FF0000"/>
                </a:solidFill>
              </a:rPr>
              <a:t>- Sprache -</a:t>
            </a:r>
          </a:p>
        </p:txBody>
      </p:sp>
      <p:sp>
        <p:nvSpPr>
          <p:cNvPr id="9" name="Textfeld 8"/>
          <p:cNvSpPr txBox="1"/>
          <p:nvPr/>
        </p:nvSpPr>
        <p:spPr>
          <a:xfrm>
            <a:off x="832337" y="1658972"/>
            <a:ext cx="10456985" cy="4985980"/>
          </a:xfrm>
          <a:prstGeom prst="rect">
            <a:avLst/>
          </a:prstGeom>
          <a:noFill/>
        </p:spPr>
        <p:txBody>
          <a:bodyPr wrap="square" rtlCol="0">
            <a:spAutoFit/>
          </a:bodyPr>
          <a:lstStyle/>
          <a:p>
            <a:r>
              <a:rPr lang="de-DE" b="1" dirty="0" smtClean="0"/>
              <a:t>Erster Versuch (war zu viel Text)</a:t>
            </a:r>
          </a:p>
          <a:p>
            <a:r>
              <a:rPr lang="de-DE" dirty="0" smtClean="0"/>
              <a:t>Der/die Studenten/Studentinnen oder der/die Bürger/Bürgerinnen </a:t>
            </a:r>
          </a:p>
          <a:p>
            <a:endParaRPr lang="de-DE" sz="1000" b="1" dirty="0"/>
          </a:p>
          <a:p>
            <a:r>
              <a:rPr lang="de-DE" b="1" dirty="0" smtClean="0"/>
              <a:t>Zweiter Versuch (hat sich nicht durchgesetzt)</a:t>
            </a:r>
          </a:p>
          <a:p>
            <a:r>
              <a:rPr lang="de-DE" dirty="0" smtClean="0"/>
              <a:t>Die Studierenden oder die „…“ (Bürgenden?)</a:t>
            </a:r>
          </a:p>
          <a:p>
            <a:endParaRPr lang="de-DE" sz="1000" b="1" dirty="0"/>
          </a:p>
          <a:p>
            <a:r>
              <a:rPr lang="de-DE" b="1" dirty="0" smtClean="0"/>
              <a:t>Der letzte Schrei: das Binnen-“I“</a:t>
            </a:r>
          </a:p>
          <a:p>
            <a:r>
              <a:rPr lang="de-DE" dirty="0" smtClean="0"/>
              <a:t>Achtung: Ohne </a:t>
            </a:r>
            <a:r>
              <a:rPr lang="de-DE" dirty="0"/>
              <a:t>das "I" gibt es </a:t>
            </a:r>
            <a:r>
              <a:rPr lang="de-DE" dirty="0" smtClean="0"/>
              <a:t>Punktabzug. Fehlt </a:t>
            </a:r>
            <a:r>
              <a:rPr lang="de-DE" dirty="0"/>
              <a:t>etwa das Binnen-I, wie bei </a:t>
            </a:r>
            <a:r>
              <a:rPr lang="de-DE" dirty="0" err="1"/>
              <a:t>StudentInnen</a:t>
            </a:r>
            <a:r>
              <a:rPr lang="de-DE" dirty="0"/>
              <a:t> oder </a:t>
            </a:r>
            <a:r>
              <a:rPr lang="de-DE" dirty="0" err="1"/>
              <a:t>BürgerInnen</a:t>
            </a:r>
            <a:r>
              <a:rPr lang="de-DE" dirty="0"/>
              <a:t>, kann die Note bis zu zehn Prozentpunkte schlechter </a:t>
            </a:r>
            <a:r>
              <a:rPr lang="de-DE" dirty="0" smtClean="0"/>
              <a:t>ausfallen.</a:t>
            </a:r>
          </a:p>
          <a:p>
            <a:endParaRPr lang="de-DE" sz="1000" dirty="0" smtClean="0"/>
          </a:p>
          <a:p>
            <a:r>
              <a:rPr lang="de-DE" dirty="0" smtClean="0"/>
              <a:t>Dabei </a:t>
            </a:r>
            <a:r>
              <a:rPr lang="de-DE" dirty="0"/>
              <a:t>sind diese </a:t>
            </a:r>
            <a:r>
              <a:rPr lang="de-DE" dirty="0" smtClean="0"/>
              <a:t>Gender-Unis aber nicht </a:t>
            </a:r>
            <a:r>
              <a:rPr lang="de-DE" dirty="0"/>
              <a:t>mehr ganz auf dem neuesten Stand der </a:t>
            </a:r>
            <a:r>
              <a:rPr lang="de-DE" dirty="0" smtClean="0"/>
              <a:t>Genderforschung. Denn Bezeichnungen wie </a:t>
            </a:r>
            <a:r>
              <a:rPr lang="de-DE" dirty="0" err="1"/>
              <a:t>StudentInnen</a:t>
            </a:r>
            <a:r>
              <a:rPr lang="de-DE" dirty="0"/>
              <a:t> und </a:t>
            </a:r>
            <a:r>
              <a:rPr lang="de-DE" dirty="0" err="1"/>
              <a:t>BürgerInnen</a:t>
            </a:r>
            <a:r>
              <a:rPr lang="de-DE" dirty="0"/>
              <a:t> diskriminieren </a:t>
            </a:r>
            <a:r>
              <a:rPr lang="de-DE" dirty="0" smtClean="0"/>
              <a:t>z.B. die </a:t>
            </a:r>
            <a:r>
              <a:rPr lang="de-DE" dirty="0"/>
              <a:t>Trans-, und Intersexuellen. </a:t>
            </a:r>
            <a:endParaRPr lang="de-DE" dirty="0" smtClean="0"/>
          </a:p>
          <a:p>
            <a:endParaRPr lang="de-DE" dirty="0"/>
          </a:p>
          <a:p>
            <a:r>
              <a:rPr lang="de-DE" b="1" dirty="0" smtClean="0"/>
              <a:t>Neue Empfehlung: Das </a:t>
            </a:r>
            <a:r>
              <a:rPr lang="de-DE" b="1" dirty="0"/>
              <a:t>g</a:t>
            </a:r>
            <a:r>
              <a:rPr lang="de-DE" b="1" dirty="0" smtClean="0"/>
              <a:t>eschlechtsneutrales „x“</a:t>
            </a:r>
            <a:r>
              <a:rPr lang="de-DE" dirty="0"/>
              <a:t> </a:t>
            </a:r>
            <a:r>
              <a:rPr lang="de-DE" dirty="0" smtClean="0"/>
              <a:t>(</a:t>
            </a:r>
            <a:r>
              <a:rPr lang="de-DE" dirty="0" err="1" smtClean="0"/>
              <a:t>Profx</a:t>
            </a:r>
            <a:r>
              <a:rPr lang="de-DE" dirty="0" smtClean="0"/>
              <a:t> </a:t>
            </a:r>
            <a:r>
              <a:rPr lang="de-DE" dirty="0" err="1"/>
              <a:t>Lann</a:t>
            </a:r>
            <a:r>
              <a:rPr lang="de-DE" dirty="0"/>
              <a:t> </a:t>
            </a:r>
            <a:r>
              <a:rPr lang="de-DE" dirty="0" err="1"/>
              <a:t>Hornscheidt</a:t>
            </a:r>
            <a:r>
              <a:rPr lang="de-DE" dirty="0"/>
              <a:t>, die/der </a:t>
            </a:r>
            <a:r>
              <a:rPr lang="de-DE" dirty="0" smtClean="0"/>
              <a:t>frühere Antje </a:t>
            </a:r>
            <a:r>
              <a:rPr lang="de-DE" dirty="0" err="1" smtClean="0"/>
              <a:t>Hornscheidt</a:t>
            </a:r>
            <a:r>
              <a:rPr lang="de-DE" dirty="0" smtClean="0"/>
              <a:t>) </a:t>
            </a:r>
            <a:r>
              <a:rPr lang="de-DE" dirty="0"/>
              <a:t>Besser wäre </a:t>
            </a:r>
            <a:r>
              <a:rPr lang="de-DE" dirty="0" smtClean="0"/>
              <a:t>es aus Sicht, </a:t>
            </a:r>
            <a:r>
              <a:rPr lang="de-DE" dirty="0"/>
              <a:t>wenn </a:t>
            </a:r>
            <a:r>
              <a:rPr lang="de-DE" dirty="0" smtClean="0"/>
              <a:t>wir also </a:t>
            </a:r>
            <a:r>
              <a:rPr lang="de-DE" dirty="0" err="1" smtClean="0"/>
              <a:t>Studierx</a:t>
            </a:r>
            <a:r>
              <a:rPr lang="de-DE" dirty="0" smtClean="0"/>
              <a:t> </a:t>
            </a:r>
            <a:r>
              <a:rPr lang="de-DE" dirty="0"/>
              <a:t>oder </a:t>
            </a:r>
            <a:r>
              <a:rPr lang="de-DE" dirty="0" err="1"/>
              <a:t>Bürgx</a:t>
            </a:r>
            <a:r>
              <a:rPr lang="de-DE" dirty="0"/>
              <a:t> schreiben </a:t>
            </a:r>
            <a:r>
              <a:rPr lang="de-DE" dirty="0" smtClean="0"/>
              <a:t>würden.</a:t>
            </a:r>
          </a:p>
          <a:p>
            <a:endParaRPr lang="de-DE" dirty="0" smtClean="0"/>
          </a:p>
          <a:p>
            <a:endParaRPr lang="de-DE" dirty="0"/>
          </a:p>
          <a:p>
            <a:r>
              <a:rPr lang="de-DE" dirty="0" smtClean="0"/>
              <a:t>(Außerdem: Zunahme von </a:t>
            </a:r>
            <a:r>
              <a:rPr lang="de-DE" dirty="0" err="1" smtClean="0"/>
              <a:t>Anglismen</a:t>
            </a:r>
            <a:r>
              <a:rPr lang="de-DE" dirty="0" smtClean="0"/>
              <a:t>, Verdrängung deutscher Begriffe aus der Sprache)</a:t>
            </a:r>
            <a:endParaRPr lang="de-DE" dirty="0"/>
          </a:p>
          <a:p>
            <a:endParaRPr lang="de-DE" dirty="0"/>
          </a:p>
        </p:txBody>
      </p:sp>
    </p:spTree>
    <p:extLst>
      <p:ext uri="{BB962C8B-B14F-4D97-AF65-F5344CB8AC3E}">
        <p14:creationId xmlns:p14="http://schemas.microsoft.com/office/powerpoint/2010/main" val="42337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4" name="Textfeld 2"/>
          <p:cNvSpPr txBox="1">
            <a:spLocks noChangeArrowheads="1"/>
          </p:cNvSpPr>
          <p:nvPr/>
        </p:nvSpPr>
        <p:spPr bwMode="auto">
          <a:xfrm>
            <a:off x="1147011" y="530376"/>
            <a:ext cx="10010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 typeface="Wingdings" panose="05000000000000000000" pitchFamily="2" charset="2"/>
              <a:buNone/>
            </a:pPr>
            <a:r>
              <a:rPr lang="de-DE" altLang="de-DE" b="1" dirty="0">
                <a:solidFill>
                  <a:srgbClr val="FF0000"/>
                </a:solidFill>
                <a:latin typeface="Calibri" panose="020F0502020204030204" pitchFamily="34" charset="0"/>
                <a:cs typeface="Calibri" panose="020F0502020204030204" pitchFamily="34" charset="0"/>
              </a:rPr>
              <a:t>Die Wegbereiter der klassischen attischen Demokratie</a:t>
            </a:r>
          </a:p>
        </p:txBody>
      </p:sp>
      <p:sp>
        <p:nvSpPr>
          <p:cNvPr id="16395" name="Textfeld 1"/>
          <p:cNvSpPr txBox="1">
            <a:spLocks noChangeArrowheads="1"/>
          </p:cNvSpPr>
          <p:nvPr/>
        </p:nvSpPr>
        <p:spPr bwMode="auto">
          <a:xfrm>
            <a:off x="1928061" y="3439587"/>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 typeface="Wingdings" panose="05000000000000000000" pitchFamily="2" charset="2"/>
              <a:buNone/>
            </a:pPr>
            <a:r>
              <a:rPr lang="de-DE" altLang="de-DE" sz="2400" dirty="0">
                <a:solidFill>
                  <a:srgbClr val="000000"/>
                </a:solidFill>
              </a:rPr>
              <a:t>Sokrates     Platon    Aristoteles </a:t>
            </a:r>
            <a:r>
              <a:rPr lang="de-DE" altLang="de-DE" sz="2400" dirty="0" smtClean="0">
                <a:solidFill>
                  <a:srgbClr val="000000"/>
                </a:solidFill>
              </a:rPr>
              <a:t>  Perikles   Protagoras  </a:t>
            </a:r>
            <a:r>
              <a:rPr lang="de-DE" altLang="de-DE" sz="2400" dirty="0">
                <a:solidFill>
                  <a:srgbClr val="000000"/>
                </a:solidFill>
              </a:rPr>
              <a:t>Solon</a:t>
            </a:r>
          </a:p>
        </p:txBody>
      </p:sp>
      <p:pic>
        <p:nvPicPr>
          <p:cNvPr id="16396"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974" y="1452494"/>
            <a:ext cx="10683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6873" y="1462020"/>
            <a:ext cx="11795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2523" y="1477894"/>
            <a:ext cx="1319212"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4136" y="1490594"/>
            <a:ext cx="125571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Grafik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7360" y="1631881"/>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Grafik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2085" y="1477895"/>
            <a:ext cx="13271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147011" y="5759262"/>
            <a:ext cx="10182810" cy="646331"/>
          </a:xfrm>
          <a:prstGeom prst="rect">
            <a:avLst/>
          </a:prstGeom>
          <a:noFill/>
        </p:spPr>
        <p:txBody>
          <a:bodyPr wrap="square" rtlCol="0">
            <a:spAutoFit/>
          </a:bodyPr>
          <a:lstStyle/>
          <a:p>
            <a:r>
              <a:rPr lang="de-DE" i="1" dirty="0"/>
              <a:t>„Nur die Demokratie erlaubte eine volle Entfaltung der Energie, die in der Volksmenge steckte, und schuf auf diese Weise eine Polis, ein städtisches Gemeinwesen mit einem Kraftpotential ohnegleichen.“</a:t>
            </a:r>
            <a:r>
              <a:rPr lang="de-DE" dirty="0"/>
              <a:t> (</a:t>
            </a:r>
            <a:r>
              <a:rPr lang="de-DE" dirty="0" err="1"/>
              <a:t>Kagan</a:t>
            </a:r>
            <a:r>
              <a:rPr lang="de-DE" dirty="0"/>
              <a:t>, S. 98)</a:t>
            </a:r>
          </a:p>
        </p:txBody>
      </p:sp>
      <p:sp>
        <p:nvSpPr>
          <p:cNvPr id="4" name="Textfeld 3"/>
          <p:cNvSpPr txBox="1"/>
          <p:nvPr/>
        </p:nvSpPr>
        <p:spPr>
          <a:xfrm>
            <a:off x="1291473" y="4107309"/>
            <a:ext cx="9893886" cy="1477328"/>
          </a:xfrm>
          <a:prstGeom prst="rect">
            <a:avLst/>
          </a:prstGeom>
          <a:noFill/>
        </p:spPr>
        <p:txBody>
          <a:bodyPr wrap="square" rtlCol="0">
            <a:spAutoFit/>
          </a:bodyPr>
          <a:lstStyle/>
          <a:p>
            <a:r>
              <a:rPr lang="de-DE" dirty="0" smtClean="0"/>
              <a:t>Königtum bis </a:t>
            </a:r>
            <a:r>
              <a:rPr lang="de-DE" dirty="0"/>
              <a:t>7. Jhd. V. Chr</a:t>
            </a:r>
            <a:r>
              <a:rPr lang="de-DE" dirty="0" smtClean="0"/>
              <a:t>. </a:t>
            </a:r>
            <a:r>
              <a:rPr lang="de-DE" dirty="0" smtClean="0">
                <a:sym typeface="Wingdings" panose="05000000000000000000" pitchFamily="2" charset="2"/>
              </a:rPr>
              <a:t> Oligarchie der Adelsgeschlechter </a:t>
            </a:r>
            <a:r>
              <a:rPr lang="de-DE" dirty="0">
                <a:sym typeface="Wingdings" panose="05000000000000000000" pitchFamily="2" charset="2"/>
              </a:rPr>
              <a:t>bis </a:t>
            </a:r>
            <a:r>
              <a:rPr lang="de-DE" dirty="0"/>
              <a:t>594/93 v. Chr. </a:t>
            </a:r>
            <a:endParaRPr lang="de-DE" dirty="0" smtClean="0">
              <a:sym typeface="Wingdings" panose="05000000000000000000" pitchFamily="2" charset="2"/>
            </a:endParaRPr>
          </a:p>
          <a:p>
            <a:r>
              <a:rPr lang="de-DE" dirty="0" smtClean="0">
                <a:sym typeface="Wingdings" panose="05000000000000000000" pitchFamily="2" charset="2"/>
              </a:rPr>
              <a:t></a:t>
            </a:r>
            <a:r>
              <a:rPr lang="de-DE" dirty="0" smtClean="0"/>
              <a:t> Entwicklung und Blüte der </a:t>
            </a:r>
            <a:r>
              <a:rPr lang="de-DE" dirty="0" smtClean="0">
                <a:sym typeface="Wingdings" panose="05000000000000000000" pitchFamily="2" charset="2"/>
              </a:rPr>
              <a:t>klassischen attischen Demokratie: </a:t>
            </a:r>
            <a:r>
              <a:rPr lang="de-DE" dirty="0" smtClean="0"/>
              <a:t>462/61 </a:t>
            </a:r>
            <a:r>
              <a:rPr lang="de-DE" dirty="0"/>
              <a:t>v. Chr. b</a:t>
            </a:r>
            <a:r>
              <a:rPr lang="de-DE" dirty="0" smtClean="0"/>
              <a:t>is 322 </a:t>
            </a:r>
            <a:r>
              <a:rPr lang="de-DE" dirty="0"/>
              <a:t>v. </a:t>
            </a:r>
            <a:r>
              <a:rPr lang="de-DE" dirty="0" smtClean="0"/>
              <a:t>Chr.</a:t>
            </a:r>
            <a:endParaRPr lang="de-DE" dirty="0" smtClean="0">
              <a:sym typeface="Wingdings" panose="05000000000000000000" pitchFamily="2" charset="2"/>
            </a:endParaRPr>
          </a:p>
          <a:p>
            <a:endParaRPr lang="de-DE" dirty="0" smtClean="0">
              <a:sym typeface="Wingdings" panose="05000000000000000000" pitchFamily="2" charset="2"/>
            </a:endParaRPr>
          </a:p>
          <a:p>
            <a:r>
              <a:rPr lang="de-DE" dirty="0" smtClean="0"/>
              <a:t>Historisch einmaliges Engagement der Bürgerschaft für die Belange des Gemeinwesens nach Dichte und Dauerhaftigkeit. Große Offenheit für Veränderungen, für neues Denken und für Außenbeziehungen.</a:t>
            </a:r>
            <a:endParaRPr lang="de-DE" dirty="0"/>
          </a:p>
        </p:txBody>
      </p:sp>
    </p:spTree>
    <p:extLst>
      <p:ext uri="{BB962C8B-B14F-4D97-AF65-F5344CB8AC3E}">
        <p14:creationId xmlns:p14="http://schemas.microsoft.com/office/powerpoint/2010/main" val="162847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245156" y="1446649"/>
            <a:ext cx="9715500" cy="5147563"/>
          </a:xfrm>
          <a:prstGeom prst="rect">
            <a:avLst/>
          </a:prstGeom>
          <a:noFill/>
        </p:spPr>
        <p:txBody>
          <a:bodyPr wrap="square" rtlCol="0">
            <a:spAutoFit/>
          </a:bodyPr>
          <a:lstStyle/>
          <a:p>
            <a:r>
              <a:rPr lang="de-DE" b="1" dirty="0" smtClean="0"/>
              <a:t>Unkontrollierte Zuwanderung </a:t>
            </a:r>
            <a:r>
              <a:rPr lang="de-DE" dirty="0" smtClean="0"/>
              <a:t>(2014: 200.000, 2015: 300.000 geschätzt)</a:t>
            </a:r>
            <a:endParaRPr lang="de-DE" dirty="0"/>
          </a:p>
          <a:p>
            <a:r>
              <a:rPr lang="de-DE" dirty="0"/>
              <a:t>- derzeit </a:t>
            </a:r>
            <a:r>
              <a:rPr lang="de-DE" dirty="0" smtClean="0"/>
              <a:t>vor allem Scheinasylanten: </a:t>
            </a:r>
            <a:r>
              <a:rPr lang="de-DE" dirty="0"/>
              <a:t>junge kräftige kulturfremde </a:t>
            </a:r>
            <a:r>
              <a:rPr lang="de-DE" dirty="0" smtClean="0"/>
              <a:t>Männer, kaum echte Flüchtlinge</a:t>
            </a:r>
            <a:endParaRPr lang="de-DE" dirty="0"/>
          </a:p>
          <a:p>
            <a:r>
              <a:rPr lang="de-DE" dirty="0"/>
              <a:t>- Import von </a:t>
            </a:r>
            <a:r>
              <a:rPr lang="de-DE" dirty="0" smtClean="0"/>
              <a:t>kulturellen </a:t>
            </a:r>
            <a:r>
              <a:rPr lang="de-DE" dirty="0"/>
              <a:t>und religiösen Problemen, Streitigkeiten</a:t>
            </a:r>
          </a:p>
          <a:p>
            <a:endParaRPr lang="de-DE" sz="1000" dirty="0" smtClean="0"/>
          </a:p>
          <a:p>
            <a:r>
              <a:rPr lang="de-DE" b="1" dirty="0" smtClean="0"/>
              <a:t>Gefährdung der inneren Sicherheit, erhöhte Kriminalität</a:t>
            </a:r>
          </a:p>
          <a:p>
            <a:r>
              <a:rPr lang="de-DE" dirty="0" smtClean="0"/>
              <a:t>- Mangelnde Bereitschaft zu Integration und Spracherwerb, Parallelgesellschaften</a:t>
            </a:r>
          </a:p>
          <a:p>
            <a:r>
              <a:rPr lang="de-DE" dirty="0"/>
              <a:t>- Koran steht für viele Muslime über dem Grundgesetz</a:t>
            </a:r>
          </a:p>
          <a:p>
            <a:r>
              <a:rPr lang="de-DE" dirty="0"/>
              <a:t>- Missachtung Menschenrechte, archaische Sitten, Ehrenmorde</a:t>
            </a:r>
          </a:p>
          <a:p>
            <a:endParaRPr lang="de-DE" sz="1050" dirty="0"/>
          </a:p>
          <a:p>
            <a:r>
              <a:rPr lang="de-DE" b="1" dirty="0" smtClean="0"/>
              <a:t>Missachtung geltenden Rechtes</a:t>
            </a:r>
          </a:p>
          <a:p>
            <a:r>
              <a:rPr lang="de-DE" dirty="0" smtClean="0"/>
              <a:t>- Nichteinhaltung Dublin II durch z.B. Italien</a:t>
            </a:r>
          </a:p>
          <a:p>
            <a:r>
              <a:rPr lang="de-DE" dirty="0" smtClean="0"/>
              <a:t>- Nichteinhaltung Asylgesetz: Abschiebestopp (Thüringen), 600.000 abgelehnte Asylbewerber</a:t>
            </a:r>
          </a:p>
          <a:p>
            <a:pPr marL="285750" indent="-285750">
              <a:buFontTx/>
              <a:buChar char="-"/>
            </a:pPr>
            <a:endParaRPr lang="de-DE" sz="1000" dirty="0"/>
          </a:p>
          <a:p>
            <a:r>
              <a:rPr lang="de-DE" b="1" dirty="0" smtClean="0"/>
              <a:t>Enorme Kosten</a:t>
            </a:r>
          </a:p>
          <a:p>
            <a:r>
              <a:rPr lang="de-DE" dirty="0" smtClean="0"/>
              <a:t>- ca. 36.000 - 50.000 € p.a. je „</a:t>
            </a:r>
            <a:r>
              <a:rPr lang="de-DE" dirty="0" err="1" smtClean="0"/>
              <a:t>Asylbeweber</a:t>
            </a:r>
            <a:r>
              <a:rPr lang="de-DE" dirty="0" smtClean="0"/>
              <a:t>“ (keine genauen Zahlen verfügbar)</a:t>
            </a:r>
          </a:p>
          <a:p>
            <a:endParaRPr lang="de-DE" sz="1000" b="1" dirty="0" smtClean="0"/>
          </a:p>
          <a:p>
            <a:r>
              <a:rPr lang="de-DE" b="1" dirty="0" smtClean="0"/>
              <a:t>Manipulation und Fehlinformation durch die Politik</a:t>
            </a:r>
          </a:p>
          <a:p>
            <a:r>
              <a:rPr lang="de-DE" dirty="0" smtClean="0"/>
              <a:t>- Fachkräftemangel? echte Arbeitslosenzahlen: 15 </a:t>
            </a:r>
            <a:r>
              <a:rPr lang="de-DE" dirty="0"/>
              <a:t>Mio.!!= ca.20</a:t>
            </a:r>
            <a:r>
              <a:rPr lang="de-DE" dirty="0" smtClean="0"/>
              <a:t>%, Berufsanfänger + &gt;50J. schwierig</a:t>
            </a:r>
          </a:p>
          <a:p>
            <a:r>
              <a:rPr lang="de-DE" dirty="0" smtClean="0"/>
              <a:t>- Deutschland braucht Zuwanderung? </a:t>
            </a:r>
            <a:r>
              <a:rPr lang="de-DE" dirty="0" smtClean="0">
                <a:sym typeface="Wingdings" panose="05000000000000000000" pitchFamily="2" charset="2"/>
              </a:rPr>
              <a:t>Die Industrie braucht (noch) billige(</a:t>
            </a:r>
            <a:r>
              <a:rPr lang="de-DE" dirty="0" err="1" smtClean="0">
                <a:sym typeface="Wingdings" panose="05000000000000000000" pitchFamily="2" charset="2"/>
              </a:rPr>
              <a:t>re</a:t>
            </a:r>
            <a:r>
              <a:rPr lang="de-DE" dirty="0" smtClean="0">
                <a:sym typeface="Wingdings" panose="05000000000000000000" pitchFamily="2" charset="2"/>
              </a:rPr>
              <a:t>) Arbeitskräfte</a:t>
            </a:r>
            <a:endParaRPr lang="de-DE" dirty="0" smtClean="0"/>
          </a:p>
          <a:p>
            <a:endParaRPr lang="de-DE" b="1" dirty="0" smtClean="0"/>
          </a:p>
        </p:txBody>
      </p:sp>
      <p:sp>
        <p:nvSpPr>
          <p:cNvPr id="5" name="Textfeld 4"/>
          <p:cNvSpPr txBox="1"/>
          <p:nvPr/>
        </p:nvSpPr>
        <p:spPr>
          <a:xfrm>
            <a:off x="1704109" y="341303"/>
            <a:ext cx="8156863" cy="892552"/>
          </a:xfrm>
          <a:prstGeom prst="rect">
            <a:avLst/>
          </a:prstGeom>
          <a:noFill/>
        </p:spPr>
        <p:txBody>
          <a:bodyPr wrap="square" rtlCol="0">
            <a:spAutoFit/>
          </a:bodyPr>
          <a:lstStyle/>
          <a:p>
            <a:pPr algn="ctr"/>
            <a:r>
              <a:rPr lang="de-DE" sz="3200" dirty="0" smtClean="0">
                <a:solidFill>
                  <a:srgbClr val="FF0000"/>
                </a:solidFill>
              </a:rPr>
              <a:t>Entmündigung: Identität</a:t>
            </a:r>
          </a:p>
          <a:p>
            <a:pPr algn="ctr"/>
            <a:r>
              <a:rPr lang="de-DE" sz="2000" dirty="0" smtClean="0">
                <a:solidFill>
                  <a:srgbClr val="FF0000"/>
                </a:solidFill>
              </a:rPr>
              <a:t>- Zuwanderung -</a:t>
            </a:r>
          </a:p>
        </p:txBody>
      </p:sp>
    </p:spTree>
    <p:extLst>
      <p:ext uri="{BB962C8B-B14F-4D97-AF65-F5344CB8AC3E}">
        <p14:creationId xmlns:p14="http://schemas.microsoft.com/office/powerpoint/2010/main" val="2878336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221710" y="1553465"/>
            <a:ext cx="9715500" cy="4985980"/>
          </a:xfrm>
          <a:prstGeom prst="rect">
            <a:avLst/>
          </a:prstGeom>
          <a:noFill/>
        </p:spPr>
        <p:txBody>
          <a:bodyPr wrap="square" rtlCol="0">
            <a:spAutoFit/>
          </a:bodyPr>
          <a:lstStyle/>
          <a:p>
            <a:r>
              <a:rPr lang="de-DE" b="1" u="sng" dirty="0" smtClean="0"/>
              <a:t>Neuer Schwerpunkt:</a:t>
            </a:r>
            <a:r>
              <a:rPr lang="de-DE" b="1" dirty="0" smtClean="0"/>
              <a:t> Allgemeine </a:t>
            </a:r>
            <a:r>
              <a:rPr lang="de-DE" b="1" dirty="0" smtClean="0"/>
              <a:t>„Rücksichtnahme“, „</a:t>
            </a:r>
            <a:r>
              <a:rPr lang="de-DE" b="1" dirty="0" smtClean="0"/>
              <a:t>Diskriminierungsverbote“</a:t>
            </a:r>
            <a:endParaRPr lang="de-DE" b="1" dirty="0" smtClean="0"/>
          </a:p>
          <a:p>
            <a:r>
              <a:rPr lang="de-DE" dirty="0" smtClean="0"/>
              <a:t>- Sprachanpassung</a:t>
            </a:r>
            <a:r>
              <a:rPr lang="de-DE" dirty="0" smtClean="0"/>
              <a:t>: </a:t>
            </a:r>
            <a:r>
              <a:rPr lang="de-DE" strike="sngStrike" dirty="0" smtClean="0"/>
              <a:t>Mohrenkopf, Negerkuss, Zigeunersteak, Weihnachtsmarkt, </a:t>
            </a:r>
            <a:r>
              <a:rPr lang="de-DE" strike="sngStrike" dirty="0" smtClean="0"/>
              <a:t>…</a:t>
            </a:r>
          </a:p>
          <a:p>
            <a:r>
              <a:rPr lang="de-DE" strike="sngStrike" dirty="0" smtClean="0"/>
              <a:t>Behinderte </a:t>
            </a:r>
            <a:r>
              <a:rPr lang="de-DE" dirty="0" smtClean="0">
                <a:sym typeface="Wingdings" panose="05000000000000000000" pitchFamily="2" charset="2"/>
              </a:rPr>
              <a:t> Leistungsgewandelte, …</a:t>
            </a:r>
            <a:endParaRPr lang="de-DE" dirty="0" smtClean="0"/>
          </a:p>
          <a:p>
            <a:endParaRPr lang="de-DE" sz="1000" b="1" dirty="0" smtClean="0"/>
          </a:p>
          <a:p>
            <a:r>
              <a:rPr lang="de-DE" b="1" dirty="0" smtClean="0"/>
              <a:t>Zunehmender muslimischer Bevölkerungsanteil </a:t>
            </a:r>
            <a:r>
              <a:rPr lang="de-DE" dirty="0" smtClean="0"/>
              <a:t>(</a:t>
            </a:r>
            <a:r>
              <a:rPr lang="de-DE" dirty="0" err="1"/>
              <a:t>Buschkowsky</a:t>
            </a:r>
            <a:r>
              <a:rPr lang="de-DE" dirty="0"/>
              <a:t>, Sarrazin) </a:t>
            </a:r>
          </a:p>
          <a:p>
            <a:r>
              <a:rPr lang="de-DE" dirty="0" smtClean="0"/>
              <a:t>- oft abgeschlossene Parallelgesellschaften, bereits „</a:t>
            </a:r>
            <a:r>
              <a:rPr lang="de-DE" dirty="0" err="1" smtClean="0"/>
              <a:t>no</a:t>
            </a:r>
            <a:r>
              <a:rPr lang="de-DE" dirty="0" smtClean="0"/>
              <a:t> </a:t>
            </a:r>
            <a:r>
              <a:rPr lang="de-DE" dirty="0" err="1" smtClean="0"/>
              <a:t>go</a:t>
            </a:r>
            <a:r>
              <a:rPr lang="de-DE" dirty="0" smtClean="0"/>
              <a:t> </a:t>
            </a:r>
            <a:r>
              <a:rPr lang="de-DE" dirty="0" err="1" smtClean="0"/>
              <a:t>areas</a:t>
            </a:r>
            <a:r>
              <a:rPr lang="de-DE" dirty="0" smtClean="0"/>
              <a:t>“</a:t>
            </a:r>
          </a:p>
          <a:p>
            <a:r>
              <a:rPr lang="de-DE" dirty="0" smtClean="0"/>
              <a:t>- hoher Anteil schlechter/keiner Bildungsabschlüsse, </a:t>
            </a:r>
            <a:r>
              <a:rPr lang="de-DE" dirty="0" err="1" smtClean="0"/>
              <a:t>HartzIV</a:t>
            </a:r>
            <a:r>
              <a:rPr lang="de-DE" dirty="0" smtClean="0"/>
              <a:t>-Karrieren, Kriminalität</a:t>
            </a:r>
          </a:p>
          <a:p>
            <a:r>
              <a:rPr lang="de-DE" dirty="0" smtClean="0"/>
              <a:t>- Deutsche Schulkinder als „Ungläubige (</a:t>
            </a:r>
            <a:r>
              <a:rPr lang="de-DE" dirty="0" err="1" smtClean="0"/>
              <a:t>Kuffar</a:t>
            </a:r>
            <a:r>
              <a:rPr lang="de-DE" dirty="0" smtClean="0"/>
              <a:t>)“ beschimpft, Frauen als „Schlampen“</a:t>
            </a:r>
          </a:p>
          <a:p>
            <a:r>
              <a:rPr lang="de-DE" dirty="0" smtClean="0"/>
              <a:t>- aggressive Werbung für den Islam: Hasspredigten, Koranverteilung durch </a:t>
            </a:r>
            <a:r>
              <a:rPr lang="de-DE" dirty="0" err="1" smtClean="0"/>
              <a:t>Salafisten</a:t>
            </a:r>
            <a:endParaRPr lang="de-DE" dirty="0" smtClean="0"/>
          </a:p>
          <a:p>
            <a:endParaRPr lang="de-DE" sz="1000" b="1" dirty="0"/>
          </a:p>
          <a:p>
            <a:r>
              <a:rPr lang="de-DE" b="1" dirty="0" smtClean="0"/>
              <a:t>Zurückdrängung existierender Tradition und Kultur</a:t>
            </a:r>
          </a:p>
          <a:p>
            <a:r>
              <a:rPr lang="de-DE" dirty="0" smtClean="0"/>
              <a:t>- Speiseverbote: „kein Schweinefleisch“ mehr in Schulen und Kindergärten</a:t>
            </a:r>
          </a:p>
          <a:p>
            <a:r>
              <a:rPr lang="de-DE" dirty="0" smtClean="0"/>
              <a:t>- Stadt Rendsburg (Gerichtsentscheid) : Muezzin darf 5x am Tag vom Minarett zum Gebet rufen  </a:t>
            </a:r>
            <a:endParaRPr lang="de-DE" dirty="0"/>
          </a:p>
          <a:p>
            <a:endParaRPr lang="de-DE" sz="1000" dirty="0" smtClean="0"/>
          </a:p>
          <a:p>
            <a:r>
              <a:rPr lang="de-DE" b="1" dirty="0" smtClean="0"/>
              <a:t>Aktuell: Verfassungsgericht </a:t>
            </a:r>
            <a:r>
              <a:rPr lang="de-DE" b="1" dirty="0"/>
              <a:t>kippt </a:t>
            </a:r>
            <a:r>
              <a:rPr lang="de-DE" b="1" dirty="0" smtClean="0"/>
              <a:t>Kopftuch-Verbot</a:t>
            </a:r>
            <a:endParaRPr lang="de-DE" b="1" dirty="0"/>
          </a:p>
          <a:p>
            <a:r>
              <a:rPr lang="de-DE" dirty="0" smtClean="0"/>
              <a:t>Erster </a:t>
            </a:r>
            <a:r>
              <a:rPr lang="de-DE" dirty="0"/>
              <a:t>Senat des </a:t>
            </a:r>
            <a:r>
              <a:rPr lang="de-DE" dirty="0" smtClean="0"/>
              <a:t>Bundesverfassungsgerichtes: Ein </a:t>
            </a:r>
            <a:r>
              <a:rPr lang="de-DE" dirty="0"/>
              <a:t>generelles Kopftuch-Verbot für Lehrer </a:t>
            </a:r>
            <a:r>
              <a:rPr lang="de-DE" dirty="0" smtClean="0"/>
              <a:t>ist unzulässig. Derzeit </a:t>
            </a:r>
            <a:r>
              <a:rPr lang="de-DE" dirty="0"/>
              <a:t>besteht ein Verbot in acht Bundesländern</a:t>
            </a:r>
            <a:r>
              <a:rPr lang="de-DE" dirty="0" smtClean="0"/>
              <a:t>. Den „</a:t>
            </a:r>
            <a:r>
              <a:rPr lang="de-DE" strike="sngStrike" dirty="0" smtClean="0"/>
              <a:t>Schwarzen Peter</a:t>
            </a:r>
            <a:r>
              <a:rPr lang="de-DE" dirty="0" smtClean="0"/>
              <a:t>“ haben jetzt die Schulen.</a:t>
            </a:r>
          </a:p>
          <a:p>
            <a:endParaRPr lang="de-DE" dirty="0"/>
          </a:p>
          <a:p>
            <a:pPr algn="ctr"/>
            <a:r>
              <a:rPr lang="de-DE" dirty="0" smtClean="0">
                <a:solidFill>
                  <a:srgbClr val="FF0000"/>
                </a:solidFill>
              </a:rPr>
              <a:t>Die Politik sieht keine Islamisierung Deutschlands.</a:t>
            </a:r>
            <a:endParaRPr lang="de-DE" dirty="0">
              <a:solidFill>
                <a:srgbClr val="FF0000"/>
              </a:solidFill>
            </a:endParaRPr>
          </a:p>
        </p:txBody>
      </p:sp>
      <p:sp>
        <p:nvSpPr>
          <p:cNvPr id="5" name="Textfeld 4"/>
          <p:cNvSpPr txBox="1"/>
          <p:nvPr/>
        </p:nvSpPr>
        <p:spPr>
          <a:xfrm>
            <a:off x="1668940" y="435087"/>
            <a:ext cx="8156863" cy="892552"/>
          </a:xfrm>
          <a:prstGeom prst="rect">
            <a:avLst/>
          </a:prstGeom>
          <a:noFill/>
        </p:spPr>
        <p:txBody>
          <a:bodyPr wrap="square" rtlCol="0">
            <a:spAutoFit/>
          </a:bodyPr>
          <a:lstStyle/>
          <a:p>
            <a:pPr algn="ctr"/>
            <a:r>
              <a:rPr lang="de-DE" sz="3200" dirty="0" smtClean="0">
                <a:solidFill>
                  <a:srgbClr val="FF0000"/>
                </a:solidFill>
              </a:rPr>
              <a:t>Entmündigung: Identität</a:t>
            </a:r>
          </a:p>
          <a:p>
            <a:pPr algn="ctr"/>
            <a:r>
              <a:rPr lang="de-DE" sz="2000" dirty="0" smtClean="0">
                <a:solidFill>
                  <a:srgbClr val="FF0000"/>
                </a:solidFill>
              </a:rPr>
              <a:t>- Kultur -</a:t>
            </a:r>
          </a:p>
        </p:txBody>
      </p:sp>
    </p:spTree>
    <p:extLst>
      <p:ext uri="{BB962C8B-B14F-4D97-AF65-F5344CB8AC3E}">
        <p14:creationId xmlns:p14="http://schemas.microsoft.com/office/powerpoint/2010/main" val="1485345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9213" t="1475" r="10466" b="884"/>
          <a:stretch/>
        </p:blipFill>
        <p:spPr>
          <a:xfrm>
            <a:off x="318901" y="4021124"/>
            <a:ext cx="3810001" cy="2602523"/>
          </a:xfrm>
          <a:prstGeom prst="rect">
            <a:avLst/>
          </a:prstGeom>
        </p:spPr>
      </p:pic>
      <p:pic>
        <p:nvPicPr>
          <p:cNvPr id="4100" name="Picture 4" descr="taz 140312 Nato-Osterweiterung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084" y="2938760"/>
            <a:ext cx="3994394" cy="36848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new.euro-med.dk/wp-content/uploads/georgia-guidestine-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02" y="349983"/>
            <a:ext cx="3952875" cy="141922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N M Rothschild &amp; Sons"/>
          <p:cNvSpPr>
            <a:spLocks noChangeAspect="1" noChangeArrowheads="1"/>
          </p:cNvSpPr>
          <p:nvPr/>
        </p:nvSpPr>
        <p:spPr bwMode="auto">
          <a:xfrm>
            <a:off x="301502" y="-334108"/>
            <a:ext cx="638175"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14" descr="data:image/jpeg;base64,/9j/4AAQSkZJRgABAQAAAQABAAD/2wCEAAkGBwgHBgkIBwgKCgkLDRYPDQwMDRsUFRAWIB0iIiAdHx8kKDQsJCYxJx8fLT0tMTU3Ojo6Iys/RD84QzQ5OjcBCgoKDQwNGg8PGjclHyU3Nzc3Nzc3Nzc3Nzc3Nzc3Nzc3Nzc3Nzc3Nzc3Nzc3Nzc3Nzc3Nzc3Nzc3Nzc3Nzc3N//AABEIAKAAlAMBEQACEQEDEQH/xAAbAAACAwEBAQAAAAAAAAAAAAAABgQFBwMCAf/EAEkQAAEDAgMEBAcNBgQHAAAAAAECAwQAEQUGEhMhMUEUUWFxIjIzNoGU0wc1QlRVc3WRobG0wtIVIyRS0fAWcnTBYoKEpLLD4f/EABsBAAICAwEAAAAAAAAAAAAAAAAFBAYCAwcB/8QAQBEAAQMCAgYEDQQCAQQDAAAAAQACAwQRITEFEhNBUXEyYYGRBhQiNFNykqGx0dLh8DM1s8EjQlIVJILxJUOi/9oADAMBAAIRAxEAPwDN7VcEkRQhFCEUIRQhFCEUIRQhFCEUIRQhFCEUIRQhFCEUIRQhFCLIoQn7DYuGMZZwl9zB4kuVMkbDU94IuSd5Nj1dVUDSFZWO0nPEydzGMbewx3DLJWGCOJsDHFgJK8Cdlz4nlgf9Sv2dY/8AyfpZvZb9SztAf9W/nYvvTcu/FMsesr9nXl9Kelm9lv1I1YODe9HTcu/FMsesr9nRfSnpZvZb9SNWDg3vR03LvxTLHrK/Z0X0n6Wb2W/UjVg4N70dNy78Uyx6yv2dF9Kelm9lv1I1YODe9HTcu/FMsesr9nRfSnpZvZb9SNWDg3vR03LvxTLHrK/Z0X0n6Wb2W/UjVg4N70dNy78Uyx6yv2dF9Kelm9lv1I1YODe9HTcu/FMsesr9nRfSfpZvZb9SNWDg3vR03LvxTLHrK/Z0X0p6Wb2W/UjVg4N70dNy78Uyx6yv2dF9Kelm9lv1I1YODe9HTcu/FMsesr9nRfSnpZvZb9SNWDg3vR03LvxTLHrK/Z0X0p6Wb2W/UjVg4N70dNy78Uyx6yv2dF9Kelm9lv1I1YODe9HTcu/FMsesr9nRfSnpZvZb9SNWDg3vR03LvxTLHrK/Z0X0n6Wb2W/UjVg4N713ZGESgNng2EOMvIeSiRFdK9C0IKrEFI6q1vqa+LE1El2ltw4AXDnAbiUakRw1G2PBZ2hV0giuitNwq4RYrQou/K2V/pFP5q5zX/u1Z6nyVii83i5hZ3s0lS7j4R51foowWg8kje8hxRsk1s2QWvaFGyTRsgjaFGyTRsgjaFGyTRsgjaFBZSBz7qNkF7tCjYJo2QRrlexDWpouJaWUBWkqCTbVyF+vsrAiIO1C4Xzt1cVkC8i4yXWThciK5s5EZ5tZTr0qQQdPX3Vqilp5m68bwRe2e/hzWb2SsNnAgqPsk1I2QWraFGxTb+tGzGaNco2SaNkEbQo2SaNkF5tCjZJo2QRtCjZJo2QRtCjZJo2QRtCnbKqQnCIYHDbyz/26qpWnGBtXJyj/AJAnNGbxNPP4JJZ8mmrvH0UlfmtEiea2V/pFP5q53X/u1Z6nyVhi83i5hZ8PGX3muhQ9AdiQSdIorataKEIoQpMGDJxB8MQ29q8QSE6gLgd9t9RqmqipY9pMbN44/wBBbY4nSO1W5ppgZTY6FCnyXHSFLUiSy4kp0qF7Abtw3EkndYbqrFT4Rv28tOxouAC0gg4bz/QHHPC6ZRaPbqNee1K2IRjCnPRzv0K3EcCORqzUlQKiFsg3ju+90vmj2char/KqrYViOtIU1dOpBIIt/l/3+7jSHTzy2oitnjY/IqdQi8buxM+bFbIzAgBLisP8JQFiQBwv1dm/ttVT0LI7/GHHAPy6/wA34HcOCZ1TQA4gblmAN7EjiL11MYqskYpzwrKrE9GHMuKLbpBdkKSd+i24d/AfXVNrvCOSldNI3FuTeeVz1b+5N4aBsjWg4bzyS7i+FuQVqeQ26ISnShh12wU5bnbj6bVYaDSMdUAy42gALgMhfry96gT05iJO69lXUyUVFCEUIRQhOuV/emH89L/Dqqkae86k5RfyBO6L9Fvb8EjseSTV0j6KTPzWiRPNbK/0in81c7r/AN2rPU+SsMXm8XMLPh4y+810KHoDsSCTpFFbVrR30L0BSDDfEJMzZ/w6lFOu+4EED7yBUcVMRmMF/KFvff5di27F2pr2wXNh9cd5t5ryrSgpPfWVRC2aJ0TsiLLFjy14cFpmBvsyS7ES+CxiLW1Y8HTpWN5A/v4Ncs0hHJCRIW+VEbHrB4/m9WWBzXXbudiljOEJR2cwBWtA2TgKdPA8d2489/d1ird4PVg8qHccR27vzr4FLdIRYB655ZSpWGYgUAE6kW0jffs6+6vfCC3jEN+B/OrmsaHoO5hNOcRqVMPEHDlApA3nd93ZVR0HgY+p/duTSrxDuSQMAhJnTmm1n9yj946o8kjfXR6+p8Wpi4ZnAcz+fdIaeIyS2WjPuuQ8IlSUgJmz1hpoGydI4E2+v7K5k9olqGxf6Ri5zzzsrAPIjLt5WfZklh7EExWilTURGzvb4XP7d1XzQNO5kJkdm/Hs3JNWyXdqbgo2H4fIxKQGIaCpZ6zYDvP976cVVXFSxGWU2H5u96hRQulNmhRTY701KWBFl8oWKKEJ1yv70w/npf4dVUjT3nUnKL+QJ3Rfot7fgkdjySaukfRSZ+a0SJ5rZX+kU/mrndf+7VnqfJWGLzeLmFnw8Zfea6FD0B2JBJ0iitq1q5yzE281L+0ino6g4pl/4aRxPcOsnmKU6XqNnAYrO8sWu34c+XWptHFrO1sMNxWgPxWH8Ock4VH1sklb8ZsX1Hwr6eu5PAdXXXPI6yZk7Yql/lDBrjuyz7BmeOKemJhZdgw4BZ/jWECKgyoSw5FC9JNxdCuo1fdF6V8Z/wAM2EnxH5mkdTTanls6Kn5YxZiPHS1LmFhTDuuOXHVBPXa3ClmndGvklMkbLhws4WF+rHNS6KdobZxyVxn6YyjDGZkNLb7WJ2SHBvQkgXJ6r/7gn4IATeDUMnjJhluHRbt56uX9Ybypde9ojuBe/d8vzqSRCnyoS7xnPBXucaULoWO0fceI5GrxXUUNVGNcYjI7weo/1kUkgmdGcMk0e6TiUtGJNQmVJaZcioLpRfUsH4JVx09YHHnVP8FaGJ8bpHYlrjbhztx+CbaRmc3yRvCgZIkLGJCAGyRKFtY4otvvcbwNx4dnVT3wiiApPGCehu3G/u5X6+KhaPcTLqDemLM+OQYa3W40qPtILZajssueEF8CLJI3DdfuIqpaJ0dNMAZGHyzdxOVs94TWpmY0YHLJIuEYe7iUrRqNvKOuq36U3AJv17/tq/zVMdFCHOHUB14kDuHuSKON0z7blpOA4KzEZ1BJYjoKdos31OLSQfTfUR6N1UHS+lnzO1T5Tjew4Ajf12F+03TynpmsGAt+fnclrOkeKsIchJiR48VIaSylNnVb+fPt324Hrp74OVUwJZMXPc83vmBy6uWCh6RiaRdtgB3pRPGrkkpRQhOuV/emH89L/Dqqkae86k5RfyBO6L9Fvb8EjseSTV0j6KTPzWiRPNbK/wBIp/NXO6/92rPU+SsMXm8XMLPh4y+810KHoDsSCTpFFbVrXpta2nEOtKKHEKBSpJsUnrrVNE2VhY4XBzCzjeWG4Tll7H1yVgJKGcUQOIsEvjnck7+4kcrcKoultD7DMExHvb3c87HrTymqxJvs74pjWw3PQ9OhsbOY22syIO4h46eXI3sN9V2OZ1OWwyOuwkarv+OPuU1zA/ygMcbjisnU2sEtvIUhxBspKhYg9tdba5srdZpuFV3AsdYpvyqBjOXMRy64butfxES/XzA9P/lVO00z/pmkodIs6J8l35y+Cb0rhPTugO5KSb6k36xx5G9XTW1m3ScCzrJn90jzhjf6NFVHwR82f65TXSvSHJSMpgYNgOJZieSNSUbCLq5qPMem321j4RyGsq4dGsy6TuXDtz7l7o9myidMexJLLd7rWSpazdSjzJ41aoYQ1uGACWSPLnLSsowlOYAlyeCzBbUpVrWU9vBFvqG/nwqheEVUI9IFsB1nkAdTef51nFOqGMmAF+A+PBfMdx9pLAelJ2TCRaPBKNKj2qB/+AVE0fo1736sRu49J3yP9LdNOGi7sBuCQJ0yRiT+2kKNhubbudLaeQA5Vf6GhZTM1WjmeKSVE5kN1zpkFERQhOuV/emH89L/AA6qpGnvOpOUX8gTui/Rb2/BI7Hkk1dI+ikz81okTzWyv9Ip/NXO6/8Adqz1PkrDF5vFzCz4eMvvNdCh6A7Egk6RRW3qWtFCEHkQSFA3BHLtrB8bXix3rJri03CkJxTFG5qJqJ7/AEhs3Ssrv6COFqUv0PSuiMWzGqd1vgpbax4N7putDz1HLjAbiY+ynw2fgvp6x/XlVchnqfB2URy3fTHI72n8+ynvZHXs1m4PHvS7hUuRl7HWn3kKbXHc0PII36Tx/rVl0jTRaU0e5kZuCLg/BQKdzqWfyu1TM6YYnDsfWtkgxph6Qzp4bzdQ+vf6aheDdc6poNSTpx+SezL3LbXw6kwcMjipvugMOSc0Qo7Iu47GbQkdpNL/AAVlbDRTSOyDnXUnSLC+VrRvXL3QX0Q04dluMr+HhNBx4/zOG/H0XP8AzCsfB9jq2aXSMuchsOpo/LdiK0iJjYG7l0wLAIsOAMczIvZQk+E2wfGdPLd1dlSNK6ZlkmNBo4Xk3u3N49vwWumpGBu2ny4cVSY/mWfj05LqFqixmtzDDZtoHWbcTUnRuhIKaItPlE9InefzJa6isc51xgq+S7ImPbWY+48uwGpar2tTino44BqxtAHAKHJO5+a+AchUwCy0Zo6+yvUWRQhOuV/emH89L/Dqqkae86k5RfyBO6L9Fvb8EjseSTV0j6KTPzWiRPNbK/0in81c7r/3as9T5Kwxebxcws+HjL7zXQoegOxIJOkVIw9LK5rCJWrYqWAvSbGx6jWFU6RsD3R9IAkXywREGl4Dsl9xCMIkjZpUpSCLpKhY27R11jR1PjEWucDvWU0ezdZRuAueFSbrTZT4uDYhLDZjxlK2pIbBUlJXbjpBIJHaKhz6RpYNbaPA1c8zbnYEDqucVIZSyvtYZqIpMiHKCkl2NKZV4J8VSDWUsUFXD5VnNPaLfncvGOfC/gU4RX4WeI3R5ymomPMpsh22lMhI5dvdyqnEVPg7KTGC+nJxH/Hr/M028ivZjg/4r1NjvzMnuw5rK0YlgSwopPEs/wA3aNPPsogmjptLCaB14qjhlrfO/wAVk9jpKbUePKYriWy0jNjmMyyOiYZhyFqPIuEHSPqv9lJYpX/9O8Ti6UshH/iDj+c1Kc0GbanJo96pIOHRYSXsz5wH72SsuR4KwNTh4i6fq3HhbfTaWslktozReQFnP3Dl8+5RhE0XnnzOQStjmNTsxT+kzFENjc0yk+CgcgP686sejNFQUUQZELcTvPP5JfUVLpXY9g4Ls1gOILJQzGKngjaKYSobRKP5im9xy479/CpjtJ0cQu99m3tc31b8L5dy0+Kyu3Y52UBQKSQQQRxBBFMAQRcKMQQbFemGy88hpPFagkVhK8RsLzkBdesbrOAU3GY8aI6yxFLhVswpxSyN57LcBULR9TLO1z32GOFlvqGMZYNVfTFRk65X96Yfz0v8OqqRp7zqTlF/IE7ov0W9vwSOx5JNXSPopM/NaJE81sr/AEin81c7r/3as9T5Kwxebxcws+HjL7zXQoegOxIJOkV2hJK5bCQATtUbjz3jdWFWQKd5PA/BEXTCscwt2RBcQtS0LaOlShv67HtpToiT/JKwixBx4cMFLqm2DSqxjSmQ0padSNQKk9Yvwp1LrGM6udveobOkE2YW8/hmZncUxCW30AOFKpCblJSPFSAATccLcrVTq1jKvRjaWBn+S19XI7rk34533+5OIXOiqNdx8nLj2KBnN79pZhW/FZOldmhp3lahz9NxU3wZvTUIiecseQO7PctGkBrzXaM18nZccwXDI2KYsHUOuvBLLLKgFoNiQVG247uArNmlodJVL6SlsQ0XLiMDiBYD4k4I8UdBGJH3xyCYsFzjCCAMyRn2n2mVNiU4yVbVB+CoJG8+i1Vav0FUMP8A2LgWkg6oORG8XOXamUFWwj/KO1WOJ5xy85hyXmWJExKXUbJtMdSQ44ASkeEBwtf0CltJobSAn1CQw2NzrA2BtfLjdbpKmLVwx4JAxKUnMc5UnEZzrEu1kokN6WkjjpBHijvFXmhpHUMIZFHePeW587b+zHgk80gmd5RsVzjRHYWKMolt6NmsOK1cLJ38eFt1NpqiOakc6E3uLYZ3OGIUVrHNlGunHJuziZmxSTMdYYUpnblBc3tpJuq/V4yapfhA98ujYI4gSAdW+4kCwt3FOKMBs73O4XSvnKZFm5klvQUjYqCDrtbaHSDqt6RVk8GmzRaPZFL0hfsF8ku0jqmYlqjYC2V4qwQLhBKj2AA0w0q8No3334d5UalbrSgLzjKdMtveSS2N5HHea16KdrRk9azqhiOSg01UROuV/emH89L/AA6qpGnvOpOUX8gTui/Rb2/BI7Hkk1dI+ikz81okTzWyv9Ip/NXO6/8Adqz1PkrDF5vFzCz5NtS78NRroUPQHYkMnSKscLgmQlT5WpOzI06Bv1X49gHXUKurBD5Fgb8e6w434LbBDreUrqYtqTHWJjfgvPXaCTYm9zqSrgbbyRaq5T68EoMR6IxvlhhYjrwxwxTB9ns8oYKqiwoTs1ptqYtxRWLI2drgHr4U+lrKgQF7o7C3Heeq11CbDHrAB3uTFjeHsf4MmdBaUFtTNpKUs3K7kjVu+6qro+tedLME5FnMs0WNuNkzmiApnauYOKgMSJRxllhb61JC2DY2BO9ACuF7b7Xpi6CFlM6RrRiH5f8Alhw3XstDXOMgBOVlc+6DmVpctjBsMaEmcl4KK0+EGlbwABzVv9FV/wAGdFyAOqZzqsItbK4zx4D4qbXTg/42YlS8CwKHBjPozI+JUlbBeeZd8JDKBvue3+leaW0tLUvaaBuqwOsHDAkncOpFNTNjB2uJz5KfiWC5ebw19ppCIaHVNpLzG4tE70E/yjl6aWUukNIuqGyO8si+B38eZUiSCHUtldI2MYc7FljC8eUEPW/gp/BLg/lUeY+0XHKr3QVsU0XjNGPJPTZvHWOvqyPNJ5oS07OXPcfmr/JUfZuMRZzICklaSlfhahxFr8u0VX/CKo6UsD8DYi2HPLfzUuhZk1wxS9i7q4mLY9Ncs5rkdGSle8OA+EpJ7NKfu6qd0MbaqkpoRhZutytgDzue6/FaJiYpJJOxV77uHTXg9tH4qtmhBbUnaDwQBuI7BzppSR1VI3UADxcm97HE36wokro5Te9lZwG2GWXGoiSpTzWraLVpUoAjcByG8H670vrppHlr5f8AU5DIdd95+eC2QtaAQwZrji0LpCDK2qC82nSW0LuiyQOB4g8+3fW3RtXsX7Eg6pyJGOPHq5WRUwl41t6oe43FWVLCnXK/vTD+el/h1VSNPedScov5AndF+i3t+CR2PJJq6R9FJn5rRInmtlf6RT+aud1/7tWep8lYYvN4uYWfJ8Zfea6FD0AkMnSKk/tOe3DbiMSHGWUKJs0vQVEn4RHH01EloIJJnTPZdxtnjYDhfK/UtjJ3tbqg2UmNjBSlKJzO3Skmy2zoUAeNwNxvu5ffUKXReN4nW54jq68Ny3sqrizgvjD+FMPpkIVMUtCtVlBs762yxVUsRYQ2x6ysA+Jrg4X9y64xmebiMdcKO30eK6sKd8Mlblus9/VS6h0FHBM2Vxu5uWGXL5qTLWazCxuAPvUSG/irym4UJ+QtS/BbaQST6OoU1qaajYHTzNaAMyfieKiRSSvIY0lM6W4WQY22d2cvMMhN0o8YMA8z/XnVSJl09LqsuynBzyLj8vcOaa+TSNu7F/wXjEnnsNyVqmuLViuPLC3lOHww3u3dgtYW7bUU0TKvSmrELRQCwG7W+fX2r17jFBd3Sd8FeS32RnE4VLIMTFMNQysK4awDpP3j6qUwwvdo3xqPpRPJHLePzrUlzwJtmcnBUcHEWY6n8rZuuthlZRHlrHhM9RJPKx49XZTqWklszSmi8C4Xc3c7jhx/vrUQSNuaeoyGR4KBjEbHsqvqjx8QkJivIOyfaVdKknq/lPdbsplSP0dpyPaGMa4zBzHzHPtUaXb0htrYFUsCW7EU6pxKZDT3lm3hqDh37/8AMN+/jvPXTmShDmtt5Lm5Eburl1ZFRGzkONxe+aklzB3PC2MxkndoStKh9ZrxvjjRa7XddiD8l6dgdxHcvSsVZYRs8OiBKuAdfVtFDluHDnUc6PfK68z89wFh81n4wG9EdpUZjEsRZkh9Mlza2IIUbpIIta3C1SHaNp3x7MsFurjne+d1pE7mm4KjDgL0yblio5zTtlf3ph/PS/w6qpOnvOpOUX8gTqi/Rb2/BI7Hkk1dI+ikz81okTzWyv8ASKfzVzuv/dqz1PkrDF5vFzCz4eMvvNdCh6A7Egk6RRW1a0WrxC+Wo1br1SIUORNkNx4jSnXVmyUp+89QrTUTxU0bpZjqtC2RxvkcGtGKbpMmHkWJsY5blZgeSAtVrpYB/v091Up5n8IpA54LKZpwG9x/O7dim7QyibYYv+CXcu4bIzLmNvpilOqeXtH1qO8pHHu6qdaQnZovR7pGi1hZo6/zFRYQ6pnAPMrpnDFP2zmZ1barxYytgwBwsDvI7z/tWvwf0f4rRjW6TvKPasq6bXlsMhkrT3RHHGcyw3WVaXG4rakK6iOFQPBWNstFKx2Rc5btIuLJGuC9Z0abxXD8PzHGQAmQgNSUg+K4OF/tH1V74OuNHPNouY9E3byP4D3orxtY21Dd+ai5bzG1FinBceR0nCXBpSo71MHl6O7hW7S2hpWy+O0J1ZR/+ur8zWFNWNc3ZTC4XLMuXXMIUl6Ovb4c9vZfTv8AQe376YaG03HpBpjeNWVubT/XUo9XRmDym4tO9UJTanuCgotaiwXiK9QihCdcr+9MP56X+HVVI0951Jyi/kCd0X6Le34JHY8kmrpH0UmfmtEiea2V/pFP5q53X/u1Z6nyVhi83i5hZ8PGX3muhQ9AdiQSdIorataKEJkwfLzc7C0vuu7N5xai3dVgEJ3En0339lVvSWmnUtVsgLtAF8N5xt3butMYKISRa18V2RjsLLmBpRgqC5islS21ylpuE6Ta6ezfu+2l1VR1GlK3/uzaJoaQwbyR/t/fcFKjkjpof8Y8o70pALdcU6+tTjiiSpSjck9Z66tcFO1gAtgPcErklLinPBVDLuUJ+NK8CTMPR4pPVzI9N/Qmqpplx0hpWGhHQZ5Tuf8A6t3ppRt2FM6U5nJJsZOkJPMkXq3Rt1Y0pc6701e6R5wRv9Giqr4IebSesUz0r0hyXfI7icRg4ll19e6Sjax9XwXAN9vqB9FYeEsbqOph0nF/rg7rH4SF7o9wljdA5KLjakKW06jStCilSTxBBsRVvY5srA4Yg4pS5pY6xV7lfMJw2+HYkgy8If8ABWyoai2etP8AT0iq3prQpkPjVM7UmbiDx6j8+9MqOrt/ikxaV1nYdh8TF+hrjSUMvK0sPrc8FIVcJ4cRcc99r1nSaRqqijE+sC5o8poGdsxc5Ydl7LGanjZJq2OPFL7iFtqU24nS4hRSodRHGrIx7ZGhzTgcUve0sJaV4rJYIoQnXK/vTD+el/h1VSNPedScov5AndF+i3t+CR2PJJq6R9FJn5rRInmtlf6RT+aud1/7tWep8lYYvN4uYWfDxl95roUPQHYkEnSKK2rWvbSNo4lGtKNSgNSjYDtNYvdqtLrXtismN1jZMePYjhrjDWFsS1GEwgIIiDUp6w5qO4DnbfVOo6KpMzql0fluN/Kyb2DM7r4JxNNGGhl8BwVDMlMvNMsRo2ybZ1WKllSlXtxPo4CrDS0ronOe92sXW3WGCXyTAgNaLALtGwtx1TBecZYYdI8Nx9sHTzOnVq+yts1dHHrBgLnDcGuOPC9tX3ryOnc6xJAHMK190Cc1InQsKhEdBgMJ2engsqA3jr3AC/fVb8G6WS0lTMP8kjjfqscu/wDpMNISAARs6IS6jinquPvq3nKyUN6SZ/dI84Y/+jRVQ8ECPFn+sU20r0hyVBh8x3Dp8eaxuWwsL/zDmPSKs1bStq6d8D8iCPz4pdBKYpA4JkzNhCMTxpyVgim3EPhK3kBVy24QCQQLm+8cuN6rGgdJ+KUYgrLgtJAO4jmbD35JlWU22l14sj+c0tp2uHTxtWxtGHLqQrrB7KtDtSrp/IODhn1HmlYvE/yhkr1WaMMxFhcbFsOdbSs7ltr1hJtuIvvBvfh1mqqNDVdJKH0zx2i1+INsPduCa+NxSNs8KnxlyM7KDsWWJQWgFxYbKPCG47jVh0XtWw6kjNWxwF74c1Aqw0uuDdQaZqIihCdcr+9MP56X+HVVI0951Jyi/kCd0X6Le34JHY8kmrpH0UmfmtEiea2V/pFP5q53X/u1Z6nyVhi83i5hZ8PGX3muhQ9AdiQSdIorataOVq8IXoNl5KEnl9tY6gXusV6G6srWXl7q+hRDNm4alNyExwogC+o3Nh9dqr9VUininJ3ut+cgmUceu5g6l5zRKiOLZjo8KW0Ttlp8VP8AwA8+RvyrDQkUsZc92DTlxPX1cOPHcitc1wA3hQoEeMYj8uSXF7Ap/cN7iq/Mq5C+6mlZPKJGxR2GtfE42tuthc9qiwxt1S925MuMRmcagoxHEHSxKagh0uoHgFIIGgp694AN6qejql+jqt1NCLsc8ixz53+I96a1EYnjDn4EBKcCQ3GmMPvN7ZCFXKfu77HfarnVRulgcxhtfD8+F9yTRkNeCUy5e2jc1TDkrpEae5tI8gDwS5x0qBPgqIB3H7aqOlWtMG2azVfGLObvtlcHeL5Hgm8BOvqk3DskuYuSrGJ9+Uhf31ZtFn/s4r/8QltX+s7mothTCwUa6+WFeBoGSC4lfayXiKEJ1yv70w/npf4dVUjT3nUnKL+QJ3Rfot7fgkdjySaukfRSZ+a0SJ5rZX+kU/mrndf+7VnqfJWGLzeLmFnw8Zfea6FD0B2JBJ0iitq1ooQihCKEKwXjLjOHoiwUbF5SND0gHwlJHBI/lHX10mk0cJKgyzHWbe7RuvvJ4nhwzzU4VOrHZuB4qsbRp7+NNWM1VEc4lS4MhDD4D4Ko7gLbyAd6kHj6Rx9FR62B0sXkdJuI5jHuOR6itlPIGuxyOau81yDGwfDcJCv3rjaHHyDuKRfQO4klVVrRMG2rZqm2AJAvnc5/L/2mNTJqQtZv/pLlrburdVwASgnFSYM96A6lbdltBaVrZX4qiDcdxuOIqDW0MdSw3wOV9/WOSkQTmM9S4yHjJlSJCk6S64VlPVc1so4dhC2IG9hbuWM0mu8uXipa0IoQihCKEJ1yv70w/npf4dVUjT3nUnKL+QJ3Rfot7fgkdjySaukfRSZ+a0SL5rZX+kU/mrndf+7VnqfJWGLzeLmFn3NXea6FD0AkEnSKK2rWihCKEIoQiiyEUIRyoshfCFKVqWoqIFrk33dVamQtacBZbHSF2ZX2tq1ooQihCKEIoQihCKEJ1yv70wvn5f4dVUfT3ncnKL+QJ3Rfot7fgkdjySausfRSZ+afIU7DHss4VH/bcGDLhyNuBITq3i+4i466oWkKapj0pNJsHPY9ur5OGdk/gcx9OxusAQvKWsDAt+2MrW7IRH/srYKqvH/1T+0PpWTooib3b3fdfdGB/LGV/Uz+uvfG6/0U/tD6V5sYuLe77o0YH8sZX9TP66PG6/0U/tD6UbGLi3u+6NGB/LGV/Uz+ujxuv9FP7Q+lGxi4t7vujRgfyxlf1M/ro8br/RT+0PpRsYuLe77o0YH8sZX9TP66PG6/0U/tD6UbGLi3u+6NGB/LGV/Uz+ujxuv9FP7Q+lGxi4t7vujRgfyxlf1M/ro8br/RT+0PpRsYuLe77o0YH8sZX9TP66PG6/0U/tD6UbGLi3u+6NGB/LGV/Uz+ujxuv9FP7Q+lGxi4t7vujRgfyxlf1M/ro8br/RT+0PpRsYuLe77o0YH8sZX9TP66PG6/0U/tD6UbGLi3u+6NGB/LGV/Uz+ujxuv9FP7Q+lGxi4t7vujRgfyxlf1M/ro8br/RT+0PpRsYuLe77o0YH8sZX9TP66PG6/0U/tD6UbGLi3u+6NGB/LGV/Uz+ujxuv9FP7Q+lGxi4t7vuurMnCoxCv8QYNsGW3iiNFZ2epa0FN76j11FnbWT4eLyXJbdziDYBwduAWbdRv+ww4YLP2fJiuhR9FVx+aFtpWbqG+vHRh2aA4jJedimsdi1ZbQo2KaNi1G0KNimjYtRtCjYpo2LUbQo2KaNi1G0KNimjYtRtCjYpo2LUbQo2KaNi1G0KNimjYtRtCjYpo2LUbQo2KaNi1G0KNimjYtRtCjYpo2LUbQo2KaNi1G0KNimjYtRtCjYpo2LUbQr7sU/2aNi1G0K6JAAtWwCwWsm6/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6" descr="data:image/jpeg;base64,/9j/4AAQSkZJRgABAQAAAQABAAD/2wCEAAkGBwgHBgkIBwgKCgkLDRYPDQwMDRsUFRAWIB0iIiAdHx8kKDQsJCYxJx8fLT0tMTU3Ojo6Iys/RD84QzQ5OjcBCgoKDQwNGg8PGjclHyU3Nzc3Nzc3Nzc3Nzc3Nzc3Nzc3Nzc3Nzc3Nzc3Nzc3Nzc3Nzc3Nzc3Nzc3Nzc3Nzc3N//AABEIAKAAlAMBEQACEQEDEQH/xAAbAAACAwEBAQAAAAAAAAAAAAAABgQFBwMCAf/EAEkQAAEDAgMEBAcNBgQHAAAAAAECAwQAEQUGEhMhMUEUUWFxIjIzNoGU0wc1QlRVc3WRobG0wtIVIyRS0fAWcnTBYoKEpLLD4f/EABsBAAICAwEAAAAAAAAAAAAAAAAFBAYCAwcB/8QAQBEAAQMCAgYEDQQCAQQDAAAAAQACAwQRITEFEhNBUXEyYYGRBhQiNFNykqGx0dLh8DM1s8EjQlIVJILxJUOi/9oADAMBAAIRAxEAPwDN7VcEkRQhFCEUIRQhFCEUIRQhFCEUIRQhFCEUIRQhFCEUIRQhFCLIoQn7DYuGMZZwl9zB4kuVMkbDU94IuSd5Nj1dVUDSFZWO0nPEydzGMbewx3DLJWGCOJsDHFgJK8Cdlz4nlgf9Sv2dY/8AyfpZvZb9SztAf9W/nYvvTcu/FMsesr9nXl9Kelm9lv1I1YODe9HTcu/FMsesr9nRfSnpZvZb9SNWDg3vR03LvxTLHrK/Z0X0n6Wb2W/UjVg4N70dNy78Uyx6yv2dF9Kelm9lv1I1YODe9HTcu/FMsesr9nRfSnpZvZb9SNWDg3vR03LvxTLHrK/Z0X0n6Wb2W/UjVg4N70dNy78Uyx6yv2dF9Kelm9lv1I1YODe9HTcu/FMsesr9nRfSfpZvZb9SNWDg3vR03LvxTLHrK/Z0X0p6Wb2W/UjVg4N70dNy78Uyx6yv2dF9Kelm9lv1I1YODe9HTcu/FMsesr9nRfSnpZvZb9SNWDg3vR03LvxTLHrK/Z0X0p6Wb2W/UjVg4N70dNy78Uyx6yv2dF9Kelm9lv1I1YODe9HTcu/FMsesr9nRfSnpZvZb9SNWDg3vR03LvxTLHrK/Z0X0n6Wb2W/UjVg4N713ZGESgNng2EOMvIeSiRFdK9C0IKrEFI6q1vqa+LE1El2ltw4AXDnAbiUakRw1G2PBZ2hV0giuitNwq4RYrQou/K2V/pFP5q5zX/u1Z6nyVii83i5hZ3s0lS7j4R51foowWg8kje8hxRsk1s2QWvaFGyTRsgjaFGyTRsgjaFGyTRsgjaFBZSBz7qNkF7tCjYJo2QRrlexDWpouJaWUBWkqCTbVyF+vsrAiIO1C4Xzt1cVkC8i4yXWThciK5s5EZ5tZTr0qQQdPX3Vqilp5m68bwRe2e/hzWb2SsNnAgqPsk1I2QWraFGxTb+tGzGaNco2SaNkEbQo2SaNkF5tCjZJo2QRtCjZJo2QRtCjZJo2QRtCnbKqQnCIYHDbyz/26qpWnGBtXJyj/AJAnNGbxNPP4JJZ8mmrvH0UlfmtEiea2V/pFP5q53X/u1Z6nyVhi83i5hZ8PGX3muhQ9AdiQSdIorataKEIoQpMGDJxB8MQ29q8QSE6gLgd9t9RqmqipY9pMbN44/wBBbY4nSO1W5ppgZTY6FCnyXHSFLUiSy4kp0qF7Abtw3EkndYbqrFT4Rv28tOxouAC0gg4bz/QHHPC6ZRaPbqNee1K2IRjCnPRzv0K3EcCORqzUlQKiFsg3ju+90vmj2char/KqrYViOtIU1dOpBIIt/l/3+7jSHTzy2oitnjY/IqdQi8buxM+bFbIzAgBLisP8JQFiQBwv1dm/ttVT0LI7/GHHAPy6/wA34HcOCZ1TQA4gblmAN7EjiL11MYqskYpzwrKrE9GHMuKLbpBdkKSd+i24d/AfXVNrvCOSldNI3FuTeeVz1b+5N4aBsjWg4bzyS7i+FuQVqeQ26ISnShh12wU5bnbj6bVYaDSMdUAy42gALgMhfry96gT05iJO69lXUyUVFCEUIRQhOuV/emH89L/Dqqkae86k5RfyBO6L9Fvb8EjseSTV0j6KTPzWiRPNbK/0in81c7r/AN2rPU+SsMXm8XMLPh4y+810KHoDsSCTpFFbVrR30L0BSDDfEJMzZ/w6lFOu+4EED7yBUcVMRmMF/KFvff5di27F2pr2wXNh9cd5t5ryrSgpPfWVRC2aJ0TsiLLFjy14cFpmBvsyS7ES+CxiLW1Y8HTpWN5A/v4Ncs0hHJCRIW+VEbHrB4/m9WWBzXXbudiljOEJR2cwBWtA2TgKdPA8d2489/d1ird4PVg8qHccR27vzr4FLdIRYB655ZSpWGYgUAE6kW0jffs6+6vfCC3jEN+B/OrmsaHoO5hNOcRqVMPEHDlApA3nd93ZVR0HgY+p/duTSrxDuSQMAhJnTmm1n9yj946o8kjfXR6+p8Wpi4ZnAcz+fdIaeIyS2WjPuuQ8IlSUgJmz1hpoGydI4E2+v7K5k9olqGxf6Ri5zzzsrAPIjLt5WfZklh7EExWilTURGzvb4XP7d1XzQNO5kJkdm/Hs3JNWyXdqbgo2H4fIxKQGIaCpZ6zYDvP976cVVXFSxGWU2H5u96hRQulNmhRTY701KWBFl8oWKKEJ1yv70w/npf4dVUjT3nUnKL+QJ3Rfot7fgkdjySaukfRSZ+a0SJ5rZX+kU/mrndf+7VnqfJWGLzeLmFnw8Zfea6FD0B2JBJ0iitq1q5yzE281L+0ino6g4pl/4aRxPcOsnmKU6XqNnAYrO8sWu34c+XWptHFrO1sMNxWgPxWH8Ock4VH1sklb8ZsX1Hwr6eu5PAdXXXPI6yZk7Yql/lDBrjuyz7BmeOKemJhZdgw4BZ/jWECKgyoSw5FC9JNxdCuo1fdF6V8Z/wAM2EnxH5mkdTTanls6Kn5YxZiPHS1LmFhTDuuOXHVBPXa3ClmndGvklMkbLhws4WF+rHNS6KdobZxyVxn6YyjDGZkNLb7WJ2SHBvQkgXJ6r/7gn4IATeDUMnjJhluHRbt56uX9Ybypde9ojuBe/d8vzqSRCnyoS7xnPBXucaULoWO0fceI5GrxXUUNVGNcYjI7weo/1kUkgmdGcMk0e6TiUtGJNQmVJaZcioLpRfUsH4JVx09YHHnVP8FaGJ8bpHYlrjbhztx+CbaRmc3yRvCgZIkLGJCAGyRKFtY4otvvcbwNx4dnVT3wiiApPGCehu3G/u5X6+KhaPcTLqDemLM+OQYa3W40qPtILZajssueEF8CLJI3DdfuIqpaJ0dNMAZGHyzdxOVs94TWpmY0YHLJIuEYe7iUrRqNvKOuq36U3AJv17/tq/zVMdFCHOHUB14kDuHuSKON0z7blpOA4KzEZ1BJYjoKdos31OLSQfTfUR6N1UHS+lnzO1T5Tjew4Ajf12F+03TynpmsGAt+fnclrOkeKsIchJiR48VIaSylNnVb+fPt324Hrp74OVUwJZMXPc83vmBy6uWCh6RiaRdtgB3pRPGrkkpRQhOuV/emH89L/Dqqkae86k5RfyBO6L9Fvb8EjseSTV0j6KTPzWiRPNbK/wBIp/NXO6/92rPU+SsMXm8XMLPh4y+810KHoDsSCTpFFbVrXpta2nEOtKKHEKBSpJsUnrrVNE2VhY4XBzCzjeWG4Tll7H1yVgJKGcUQOIsEvjnck7+4kcrcKoultD7DMExHvb3c87HrTymqxJvs74pjWw3PQ9OhsbOY22syIO4h46eXI3sN9V2OZ1OWwyOuwkarv+OPuU1zA/ygMcbjisnU2sEtvIUhxBspKhYg9tdba5srdZpuFV3AsdYpvyqBjOXMRy64butfxES/XzA9P/lVO00z/pmkodIs6J8l35y+Cb0rhPTugO5KSb6k36xx5G9XTW1m3ScCzrJn90jzhjf6NFVHwR82f65TXSvSHJSMpgYNgOJZieSNSUbCLq5qPMem321j4RyGsq4dGsy6TuXDtz7l7o9myidMexJLLd7rWSpazdSjzJ41aoYQ1uGACWSPLnLSsowlOYAlyeCzBbUpVrWU9vBFvqG/nwqheEVUI9IFsB1nkAdTef51nFOqGMmAF+A+PBfMdx9pLAelJ2TCRaPBKNKj2qB/+AVE0fo1736sRu49J3yP9LdNOGi7sBuCQJ0yRiT+2kKNhubbudLaeQA5Vf6GhZTM1WjmeKSVE5kN1zpkFERQhOuV/emH89L/AA6qpGnvOpOUX8gTui/Rb2/BI7Hkk1dI+ikz81okTzWyv9Ip/NXO6/8Adqz1PkrDF5vFzCz4eMvvNdCh6A7Egk6RRW3qWtFCEHkQSFA3BHLtrB8bXix3rJri03CkJxTFG5qJqJ7/AEhs3Ssrv6COFqUv0PSuiMWzGqd1vgpbax4N7putDz1HLjAbiY+ynw2fgvp6x/XlVchnqfB2URy3fTHI72n8+ynvZHXs1m4PHvS7hUuRl7HWn3kKbXHc0PII36Tx/rVl0jTRaU0e5kZuCLg/BQKdzqWfyu1TM6YYnDsfWtkgxph6Qzp4bzdQ+vf6aheDdc6poNSTpx+SezL3LbXw6kwcMjipvugMOSc0Qo7Iu47GbQkdpNL/AAVlbDRTSOyDnXUnSLC+VrRvXL3QX0Q04dluMr+HhNBx4/zOG/H0XP8AzCsfB9jq2aXSMuchsOpo/LdiK0iJjYG7l0wLAIsOAMczIvZQk+E2wfGdPLd1dlSNK6ZlkmNBo4Xk3u3N49vwWumpGBu2ny4cVSY/mWfj05LqFqixmtzDDZtoHWbcTUnRuhIKaItPlE9InefzJa6isc51xgq+S7ImPbWY+48uwGpar2tTino44BqxtAHAKHJO5+a+AchUwCy0Zo6+yvUWRQhOuV/emH89L/Dqqkae86k5RfyBO6L9Fvb8EjseSTV0j6KTPzWiRPNbK/0in81c7r/3as9T5Kwxebxcws+HjL7zXQoegOxIJOkVIw9LK5rCJWrYqWAvSbGx6jWFU6RsD3R9IAkXywREGl4Dsl9xCMIkjZpUpSCLpKhY27R11jR1PjEWucDvWU0ezdZRuAueFSbrTZT4uDYhLDZjxlK2pIbBUlJXbjpBIJHaKhz6RpYNbaPA1c8zbnYEDqucVIZSyvtYZqIpMiHKCkl2NKZV4J8VSDWUsUFXD5VnNPaLfncvGOfC/gU4RX4WeI3R5ymomPMpsh22lMhI5dvdyqnEVPg7KTGC+nJxH/Hr/M028ivZjg/4r1NjvzMnuw5rK0YlgSwopPEs/wA3aNPPsogmjptLCaB14qjhlrfO/wAVk9jpKbUePKYriWy0jNjmMyyOiYZhyFqPIuEHSPqv9lJYpX/9O8Ti6UshH/iDj+c1Kc0GbanJo96pIOHRYSXsz5wH72SsuR4KwNTh4i6fq3HhbfTaWslktozReQFnP3Dl8+5RhE0XnnzOQStjmNTsxT+kzFENjc0yk+CgcgP686sejNFQUUQZELcTvPP5JfUVLpXY9g4Ls1gOILJQzGKngjaKYSobRKP5im9xy479/CpjtJ0cQu99m3tc31b8L5dy0+Kyu3Y52UBQKSQQQRxBBFMAQRcKMQQbFemGy88hpPFagkVhK8RsLzkBdesbrOAU3GY8aI6yxFLhVswpxSyN57LcBULR9TLO1z32GOFlvqGMZYNVfTFRk65X96Yfz0v8OqqRp7zqTlF/IE7ov0W9vwSOx5JNXSPopM/NaJE81sr/AEin81c7r/3as9T5Kwxebxcws+HjL7zXQoegOxIJOkV2hJK5bCQATtUbjz3jdWFWQKd5PA/BEXTCscwt2RBcQtS0LaOlShv67HtpToiT/JKwixBx4cMFLqm2DSqxjSmQ0padSNQKk9Yvwp1LrGM6udveobOkE2YW8/hmZncUxCW30AOFKpCblJSPFSAATccLcrVTq1jKvRjaWBn+S19XI7rk34533+5OIXOiqNdx8nLj2KBnN79pZhW/FZOldmhp3lahz9NxU3wZvTUIiecseQO7PctGkBrzXaM18nZccwXDI2KYsHUOuvBLLLKgFoNiQVG247uArNmlodJVL6SlsQ0XLiMDiBYD4k4I8UdBGJH3xyCYsFzjCCAMyRn2n2mVNiU4yVbVB+CoJG8+i1Vav0FUMP8A2LgWkg6oORG8XOXamUFWwj/KO1WOJ5xy85hyXmWJExKXUbJtMdSQ44ASkeEBwtf0CltJobSAn1CQw2NzrA2BtfLjdbpKmLVwx4JAxKUnMc5UnEZzrEu1kokN6WkjjpBHijvFXmhpHUMIZFHePeW587b+zHgk80gmd5RsVzjRHYWKMolt6NmsOK1cLJ38eFt1NpqiOakc6E3uLYZ3OGIUVrHNlGunHJuziZmxSTMdYYUpnblBc3tpJuq/V4yapfhA98ujYI4gSAdW+4kCwt3FOKMBs73O4XSvnKZFm5klvQUjYqCDrtbaHSDqt6RVk8GmzRaPZFL0hfsF8ku0jqmYlqjYC2V4qwQLhBKj2AA0w0q8No3334d5UalbrSgLzjKdMtveSS2N5HHea16KdrRk9azqhiOSg01UROuV/emH89L/AA6qpGnvOpOUX8gTui/Rb2/BI7Hkk1dI+ikz81okTzWyv9Ip/NXO6/8Adqz1PkrDF5vFzCz5NtS78NRroUPQHYkMnSKscLgmQlT5WpOzI06Bv1X49gHXUKurBD5Fgb8e6w434LbBDreUrqYtqTHWJjfgvPXaCTYm9zqSrgbbyRaq5T68EoMR6IxvlhhYjrwxwxTB9ns8oYKqiwoTs1ptqYtxRWLI2drgHr4U+lrKgQF7o7C3Heeq11CbDHrAB3uTFjeHsf4MmdBaUFtTNpKUs3K7kjVu+6qro+tedLME5FnMs0WNuNkzmiApnauYOKgMSJRxllhb61JC2DY2BO9ACuF7b7Xpi6CFlM6RrRiH5f8Alhw3XstDXOMgBOVlc+6DmVpctjBsMaEmcl4KK0+EGlbwABzVv9FV/wAGdFyAOqZzqsItbK4zx4D4qbXTg/42YlS8CwKHBjPozI+JUlbBeeZd8JDKBvue3+leaW0tLUvaaBuqwOsHDAkncOpFNTNjB2uJz5KfiWC5ebw19ppCIaHVNpLzG4tE70E/yjl6aWUukNIuqGyO8si+B38eZUiSCHUtldI2MYc7FljC8eUEPW/gp/BLg/lUeY+0XHKr3QVsU0XjNGPJPTZvHWOvqyPNJ5oS07OXPcfmr/JUfZuMRZzICklaSlfhahxFr8u0VX/CKo6UsD8DYi2HPLfzUuhZk1wxS9i7q4mLY9Ncs5rkdGSle8OA+EpJ7NKfu6qd0MbaqkpoRhZutytgDzue6/FaJiYpJJOxV77uHTXg9tH4qtmhBbUnaDwQBuI7BzppSR1VI3UADxcm97HE36wokro5Te9lZwG2GWXGoiSpTzWraLVpUoAjcByG8H670vrppHlr5f8AU5DIdd95+eC2QtaAQwZrji0LpCDK2qC82nSW0LuiyQOB4g8+3fW3RtXsX7Eg6pyJGOPHq5WRUwl41t6oe43FWVLCnXK/vTD+el/h1VSNPedScov5AndF+i3t+CR2PJJq6R9FJn5rRInmtlf6RT+aud1/7tWep8lYYvN4uYWfJ8Zfea6FD0AkMnSKk/tOe3DbiMSHGWUKJs0vQVEn4RHH01EloIJJnTPZdxtnjYDhfK/UtjJ3tbqg2UmNjBSlKJzO3Skmy2zoUAeNwNxvu5ffUKXReN4nW54jq68Ny3sqrizgvjD+FMPpkIVMUtCtVlBs762yxVUsRYQ2x6ysA+Jrg4X9y64xmebiMdcKO30eK6sKd8Mlblus9/VS6h0FHBM2Vxu5uWGXL5qTLWazCxuAPvUSG/irym4UJ+QtS/BbaQST6OoU1qaajYHTzNaAMyfieKiRSSvIY0lM6W4WQY22d2cvMMhN0o8YMA8z/XnVSJl09LqsuynBzyLj8vcOaa+TSNu7F/wXjEnnsNyVqmuLViuPLC3lOHww3u3dgtYW7bUU0TKvSmrELRQCwG7W+fX2r17jFBd3Sd8FeS32RnE4VLIMTFMNQysK4awDpP3j6qUwwvdo3xqPpRPJHLePzrUlzwJtmcnBUcHEWY6n8rZuuthlZRHlrHhM9RJPKx49XZTqWklszSmi8C4Xc3c7jhx/vrUQSNuaeoyGR4KBjEbHsqvqjx8QkJivIOyfaVdKknq/lPdbsplSP0dpyPaGMa4zBzHzHPtUaXb0htrYFUsCW7EU6pxKZDT3lm3hqDh37/8AMN+/jvPXTmShDmtt5Lm5Eburl1ZFRGzkONxe+aklzB3PC2MxkndoStKh9ZrxvjjRa7XddiD8l6dgdxHcvSsVZYRs8OiBKuAdfVtFDluHDnUc6PfK68z89wFh81n4wG9EdpUZjEsRZkh9Mlza2IIUbpIIta3C1SHaNp3x7MsFurjne+d1pE7mm4KjDgL0yblio5zTtlf3ph/PS/w6qpOnvOpOUX8gTqi/Rb2/BI7Hkk1dI+ikz81okTzWyv8ASKfzVzuv/dqz1PkrDF5vFzCz4eMvvNdCh6A7Egk6RRW1a0WrxC+Wo1br1SIUORNkNx4jSnXVmyUp+89QrTUTxU0bpZjqtC2RxvkcGtGKbpMmHkWJsY5blZgeSAtVrpYB/v091Up5n8IpA54LKZpwG9x/O7dim7QyibYYv+CXcu4bIzLmNvpilOqeXtH1qO8pHHu6qdaQnZovR7pGi1hZo6/zFRYQ6pnAPMrpnDFP2zmZ1barxYytgwBwsDvI7z/tWvwf0f4rRjW6TvKPasq6bXlsMhkrT3RHHGcyw3WVaXG4rakK6iOFQPBWNstFKx2Rc5btIuLJGuC9Z0abxXD8PzHGQAmQgNSUg+K4OF/tH1V74OuNHPNouY9E3byP4D3orxtY21Dd+ai5bzG1FinBceR0nCXBpSo71MHl6O7hW7S2hpWy+O0J1ZR/+ur8zWFNWNc3ZTC4XLMuXXMIUl6Ovb4c9vZfTv8AQe376YaG03HpBpjeNWVubT/XUo9XRmDym4tO9UJTanuCgotaiwXiK9QihCdcr+9MP56X+HVVI0951Jyi/kCd0X6Le34JHY8kmrpH0UmfmtEiea2V/pFP5q53X/u1Z6nyVhi83i5hZ8PGX3muhQ9AdiQSdIorataKEJkwfLzc7C0vuu7N5xai3dVgEJ3En0339lVvSWmnUtVsgLtAF8N5xt3butMYKISRa18V2RjsLLmBpRgqC5islS21ylpuE6Ta6ezfu+2l1VR1GlK3/uzaJoaQwbyR/t/fcFKjkjpof8Y8o70pALdcU6+tTjiiSpSjck9Z66tcFO1gAtgPcErklLinPBVDLuUJ+NK8CTMPR4pPVzI9N/Qmqpplx0hpWGhHQZ5Tuf8A6t3ppRt2FM6U5nJJsZOkJPMkXq3Rt1Y0pc6701e6R5wRv9Giqr4IebSesUz0r0hyXfI7icRg4ll19e6Sjax9XwXAN9vqB9FYeEsbqOph0nF/rg7rH4SF7o9wljdA5KLjakKW06jStCilSTxBBsRVvY5srA4Yg4pS5pY6xV7lfMJw2+HYkgy8If8ABWyoai2etP8AT0iq3prQpkPjVM7UmbiDx6j8+9MqOrt/ikxaV1nYdh8TF+hrjSUMvK0sPrc8FIVcJ4cRcc99r1nSaRqqijE+sC5o8poGdsxc5Ydl7LGanjZJq2OPFL7iFtqU24nS4hRSodRHGrIx7ZGhzTgcUve0sJaV4rJYIoQnXK/vTD+el/h1VSNPedScov5AndF+i3t+CR2PJJq6R9FJn5rRInmtlf6RT+aud1/7tWep8lYYvN4uYWfDxl95roUPQHYkEnSKK2rWvbSNo4lGtKNSgNSjYDtNYvdqtLrXtismN1jZMePYjhrjDWFsS1GEwgIIiDUp6w5qO4DnbfVOo6KpMzql0fluN/Kyb2DM7r4JxNNGGhl8BwVDMlMvNMsRo2ybZ1WKllSlXtxPo4CrDS0ronOe92sXW3WGCXyTAgNaLALtGwtx1TBecZYYdI8Nx9sHTzOnVq+yts1dHHrBgLnDcGuOPC9tX3ryOnc6xJAHMK190Cc1InQsKhEdBgMJ2engsqA3jr3AC/fVb8G6WS0lTMP8kjjfqscu/wDpMNISAARs6IS6jinquPvq3nKyUN6SZ/dI84Y/+jRVQ8ECPFn+sU20r0hyVBh8x3Dp8eaxuWwsL/zDmPSKs1bStq6d8D8iCPz4pdBKYpA4JkzNhCMTxpyVgim3EPhK3kBVy24QCQQLm+8cuN6rGgdJ+KUYgrLgtJAO4jmbD35JlWU22l14sj+c0tp2uHTxtWxtGHLqQrrB7KtDtSrp/IODhn1HmlYvE/yhkr1WaMMxFhcbFsOdbSs7ltr1hJtuIvvBvfh1mqqNDVdJKH0zx2i1+INsPduCa+NxSNs8KnxlyM7KDsWWJQWgFxYbKPCG47jVh0XtWw6kjNWxwF74c1Aqw0uuDdQaZqIihCdcr+9MP56X+HVVI0951Jyi/kCd0X6Le34JHY8kmrpH0UmfmtEiea2V/pFP5q53X/u1Z6nyVhi83i5hZ8PGX3muhQ9AdiQSdIorataOVq8IXoNl5KEnl9tY6gXusV6G6srWXl7q+hRDNm4alNyExwogC+o3Nh9dqr9VUininJ3ut+cgmUceu5g6l5zRKiOLZjo8KW0Ttlp8VP8AwA8+RvyrDQkUsZc92DTlxPX1cOPHcitc1wA3hQoEeMYj8uSXF7Ap/cN7iq/Mq5C+6mlZPKJGxR2GtfE42tuthc9qiwxt1S925MuMRmcagoxHEHSxKagh0uoHgFIIGgp694AN6qejql+jqt1NCLsc8ixz53+I96a1EYnjDn4EBKcCQ3GmMPvN7ZCFXKfu77HfarnVRulgcxhtfD8+F9yTRkNeCUy5e2jc1TDkrpEae5tI8gDwS5x0qBPgqIB3H7aqOlWtMG2azVfGLObvtlcHeL5Hgm8BOvqk3DskuYuSrGJ9+Uhf31ZtFn/s4r/8QltX+s7mothTCwUa6+WFeBoGSC4lfayXiKEJ1yv70w/npf4dVUjT3nUnKL+QJ3Rfot7fgkdjySaukfRSZ+a0SJ5rZX+kU/mrndf+7VnqfJWGLzeLmFnw8Zfea6FD0B2JBJ0iitq1ooQihCKEKwXjLjOHoiwUbF5SND0gHwlJHBI/lHX10mk0cJKgyzHWbe7RuvvJ4nhwzzU4VOrHZuB4qsbRp7+NNWM1VEc4lS4MhDD4D4Ko7gLbyAd6kHj6Rx9FR62B0sXkdJuI5jHuOR6itlPIGuxyOau81yDGwfDcJCv3rjaHHyDuKRfQO4klVVrRMG2rZqm2AJAvnc5/L/2mNTJqQtZv/pLlrburdVwASgnFSYM96A6lbdltBaVrZX4qiDcdxuOIqDW0MdSw3wOV9/WOSkQTmM9S4yHjJlSJCk6S64VlPVc1so4dhC2IG9hbuWM0mu8uXipa0IoQihCKEJ1yv70w/npf4dVUjT3nUnKL+QJ3Rfot7fgkdjySaukfRSZ+a0SL5rZX+kU/mrndf+7VnqfJWGLzeLmFn3NXea6FD0AkEnSKK2rWihCKEIoQiiyEUIRyoshfCFKVqWoqIFrk33dVamQtacBZbHSF2ZX2tq1ooQihCKEIoQihCKEJ1yv70wvn5f4dVUfT3ncnKL+QJ3Rfot7fgkdjySausfRSZ+afIU7DHss4VH/bcGDLhyNuBITq3i+4i466oWkKapj0pNJsHPY9ur5OGdk/gcx9OxusAQvKWsDAt+2MrW7IRH/srYKqvH/1T+0PpWTooib3b3fdfdGB/LGV/Uz+uvfG6/0U/tD6V5sYuLe77o0YH8sZX9TP66PG6/0U/tD6UbGLi3u+6NGB/LGV/Uz+ujxuv9FP7Q+lGxi4t7vujRgfyxlf1M/ro8br/RT+0PpRsYuLe77o0YH8sZX9TP66PG6/0U/tD6UbGLi3u+6NGB/LGV/Uz+ujxuv9FP7Q+lGxi4t7vujRgfyxlf1M/ro8br/RT+0PpRsYuLe77o0YH8sZX9TP66PG6/0U/tD6UbGLi3u+6NGB/LGV/Uz+ujxuv9FP7Q+lGxi4t7vujRgfyxlf1M/ro8br/RT+0PpRsYuLe77o0YH8sZX9TP66PG6/0U/tD6UbGLi3u+6NGB/LGV/Uz+ujxuv9FP7Q+lGxi4t7vujRgfyxlf1M/ro8br/RT+0PpRsYuLe77o0YH8sZX9TP66PG6/0U/tD6UbGLi3u+6NGB/LGV/Uz+ujxuv9FP7Q+lGxi4t7vuurMnCoxCv8QYNsGW3iiNFZ2epa0FN76j11FnbWT4eLyXJbdziDYBwduAWbdRv+ww4YLP2fJiuhR9FVx+aFtpWbqG+vHRh2aA4jJedimsdi1ZbQo2KaNi1G0KNimjYtRtCjYpo2LUbQo2KaNi1G0KNimjYtRtCjYpo2LUbQo2KaNi1G0KNimjYtRtCjYpo2LUbQo2KaNi1G0KNimjYtRtCjYpo2LUbQo2KaNi1G0KNimjYtRtCjYpo2LUbQr7sU/2aNi1G0K6JAAtWwCwWsm6/9k="/>
          <p:cNvSpPr>
            <a:spLocks noChangeAspect="1" noChangeArrowheads="1"/>
          </p:cNvSpPr>
          <p:nvPr/>
        </p:nvSpPr>
        <p:spPr bwMode="auto">
          <a:xfrm>
            <a:off x="307975" y="7937"/>
            <a:ext cx="2078764" cy="20787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5"/>
          <a:stretch>
            <a:fillRect/>
          </a:stretch>
        </p:blipFill>
        <p:spPr>
          <a:xfrm>
            <a:off x="5493302" y="1769208"/>
            <a:ext cx="1836244" cy="1985128"/>
          </a:xfrm>
          <a:prstGeom prst="rect">
            <a:avLst/>
          </a:prstGeom>
        </p:spPr>
      </p:pic>
      <p:sp>
        <p:nvSpPr>
          <p:cNvPr id="7" name="Rechteck 6"/>
          <p:cNvSpPr/>
          <p:nvPr/>
        </p:nvSpPr>
        <p:spPr>
          <a:xfrm>
            <a:off x="3563815" y="213128"/>
            <a:ext cx="6096000" cy="1323439"/>
          </a:xfrm>
          <a:prstGeom prst="rect">
            <a:avLst/>
          </a:prstGeom>
        </p:spPr>
        <p:txBody>
          <a:bodyPr>
            <a:spAutoFit/>
          </a:bodyPr>
          <a:lstStyle/>
          <a:p>
            <a:pPr algn="ctr"/>
            <a:r>
              <a:rPr lang="de-DE" sz="4400" dirty="0">
                <a:solidFill>
                  <a:srgbClr val="FF0000"/>
                </a:solidFill>
              </a:rPr>
              <a:t>Cui </a:t>
            </a:r>
            <a:r>
              <a:rPr lang="de-DE" sz="4400" dirty="0" err="1">
                <a:solidFill>
                  <a:srgbClr val="FF0000"/>
                </a:solidFill>
              </a:rPr>
              <a:t>bono</a:t>
            </a:r>
            <a:r>
              <a:rPr lang="de-DE" sz="4400" dirty="0">
                <a:solidFill>
                  <a:srgbClr val="FF0000"/>
                </a:solidFill>
              </a:rPr>
              <a:t>?</a:t>
            </a:r>
          </a:p>
          <a:p>
            <a:pPr algn="ctr"/>
            <a:endParaRPr lang="de-DE" dirty="0">
              <a:solidFill>
                <a:srgbClr val="FF0000"/>
              </a:solidFill>
            </a:endParaRPr>
          </a:p>
          <a:p>
            <a:pPr algn="ctr"/>
            <a:r>
              <a:rPr lang="de-DE" dirty="0">
                <a:solidFill>
                  <a:srgbClr val="FF0000"/>
                </a:solidFill>
              </a:rPr>
              <a:t>Kollektiver Wahnsinn </a:t>
            </a:r>
            <a:r>
              <a:rPr lang="de-DE" dirty="0" smtClean="0">
                <a:solidFill>
                  <a:srgbClr val="FF0000"/>
                </a:solidFill>
              </a:rPr>
              <a:t>oder </a:t>
            </a:r>
            <a:r>
              <a:rPr lang="de-DE" dirty="0">
                <a:solidFill>
                  <a:srgbClr val="FF0000"/>
                </a:solidFill>
              </a:rPr>
              <a:t>System ?</a:t>
            </a:r>
          </a:p>
        </p:txBody>
      </p:sp>
      <p:sp>
        <p:nvSpPr>
          <p:cNvPr id="8" name="AutoShape 20" descr="Bildergebnis für korrupte politiker"/>
          <p:cNvSpPr>
            <a:spLocks noChangeAspect="1" noChangeArrowheads="1"/>
          </p:cNvSpPr>
          <p:nvPr/>
        </p:nvSpPr>
        <p:spPr bwMode="auto">
          <a:xfrm>
            <a:off x="155575" y="-411163"/>
            <a:ext cx="115252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2" descr="Bildergebnis für korrupte politiker"/>
          <p:cNvSpPr>
            <a:spLocks noChangeAspect="1" noChangeArrowheads="1"/>
          </p:cNvSpPr>
          <p:nvPr/>
        </p:nvSpPr>
        <p:spPr bwMode="auto">
          <a:xfrm>
            <a:off x="307975" y="-258763"/>
            <a:ext cx="115252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6"/>
          <a:stretch>
            <a:fillRect/>
          </a:stretch>
        </p:blipFill>
        <p:spPr>
          <a:xfrm>
            <a:off x="318901" y="1928130"/>
            <a:ext cx="2656376" cy="1770917"/>
          </a:xfrm>
          <a:prstGeom prst="rect">
            <a:avLst/>
          </a:prstGeom>
        </p:spPr>
      </p:pic>
      <p:sp>
        <p:nvSpPr>
          <p:cNvPr id="12" name="Rechteck 11"/>
          <p:cNvSpPr/>
          <p:nvPr/>
        </p:nvSpPr>
        <p:spPr>
          <a:xfrm>
            <a:off x="7918084" y="1701069"/>
            <a:ext cx="2155575" cy="1169551"/>
          </a:xfrm>
          <a:prstGeom prst="rect">
            <a:avLst/>
          </a:prstGeom>
        </p:spPr>
        <p:txBody>
          <a:bodyPr wrap="square">
            <a:spAutoFit/>
          </a:bodyPr>
          <a:lstStyle/>
          <a:p>
            <a:r>
              <a:rPr lang="de-DE" sz="1400" b="1" dirty="0"/>
              <a:t>“Moscheen werden Teil unseres Stadtbildes sein.”</a:t>
            </a:r>
            <a:endParaRPr lang="de-DE" sz="1400" dirty="0"/>
          </a:p>
          <a:p>
            <a:r>
              <a:rPr lang="de-DE" sz="1400" dirty="0"/>
              <a:t>Angela Merkel, CDU und Bundeskanzlerin in der FAZ vom 18.September 2010.</a:t>
            </a:r>
          </a:p>
        </p:txBody>
      </p:sp>
      <p:sp>
        <p:nvSpPr>
          <p:cNvPr id="14" name="Rechteck 13"/>
          <p:cNvSpPr/>
          <p:nvPr/>
        </p:nvSpPr>
        <p:spPr>
          <a:xfrm>
            <a:off x="3100387" y="1958855"/>
            <a:ext cx="2104659" cy="1829628"/>
          </a:xfrm>
          <a:prstGeom prst="rect">
            <a:avLst/>
          </a:prstGeom>
        </p:spPr>
        <p:txBody>
          <a:bodyPr wrap="square">
            <a:spAutoFit/>
          </a:bodyPr>
          <a:lstStyle/>
          <a:p>
            <a:r>
              <a:rPr lang="de-DE" sz="1400" b="1" dirty="0"/>
              <a:t>“Deutschland muss von außen eingehegt, und von innen durch Zustrom </a:t>
            </a:r>
            <a:r>
              <a:rPr lang="de-DE" sz="1400" b="1" dirty="0" err="1"/>
              <a:t>heterogenisiert</a:t>
            </a:r>
            <a:r>
              <a:rPr lang="de-DE" sz="1400" b="1" dirty="0"/>
              <a:t>, quasi verdünnt werden.”</a:t>
            </a:r>
            <a:endParaRPr lang="de-DE" sz="1400" dirty="0"/>
          </a:p>
          <a:p>
            <a:r>
              <a:rPr lang="de-DE" sz="1400" dirty="0"/>
              <a:t>Rezension zu Joschka Fischers Buch “Risiko Deutschland” </a:t>
            </a:r>
          </a:p>
        </p:txBody>
      </p:sp>
      <p:pic>
        <p:nvPicPr>
          <p:cNvPr id="4120" name="Picture 24" descr="Muster des Personalausweises V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1035" y="4021124"/>
            <a:ext cx="3564915" cy="2257781"/>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4838573" y="6278905"/>
            <a:ext cx="1773242" cy="369332"/>
          </a:xfrm>
          <a:prstGeom prst="rect">
            <a:avLst/>
          </a:prstGeom>
        </p:spPr>
        <p:txBody>
          <a:bodyPr wrap="none">
            <a:spAutoFit/>
          </a:bodyPr>
          <a:lstStyle/>
          <a:p>
            <a:r>
              <a:rPr lang="de-DE" dirty="0" err="1"/>
              <a:t>Capitis</a:t>
            </a:r>
            <a:r>
              <a:rPr lang="de-DE" dirty="0"/>
              <a:t> </a:t>
            </a:r>
            <a:r>
              <a:rPr lang="de-DE" dirty="0" err="1"/>
              <a:t>diminutio</a:t>
            </a:r>
            <a:endParaRPr lang="de-DE" dirty="0"/>
          </a:p>
        </p:txBody>
      </p:sp>
      <p:sp>
        <p:nvSpPr>
          <p:cNvPr id="16" name="AutoShape 26" descr="Bildergebnis für bundesadler schwingen"/>
          <p:cNvSpPr>
            <a:spLocks noChangeAspect="1" noChangeArrowheads="1"/>
          </p:cNvSpPr>
          <p:nvPr/>
        </p:nvSpPr>
        <p:spPr bwMode="auto">
          <a:xfrm>
            <a:off x="155575" y="-411163"/>
            <a:ext cx="8477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28" descr="Bildergebnis für bundesadler schwingen"/>
          <p:cNvSpPr>
            <a:spLocks noChangeAspect="1" noChangeArrowheads="1"/>
          </p:cNvSpPr>
          <p:nvPr/>
        </p:nvSpPr>
        <p:spPr bwMode="auto">
          <a:xfrm>
            <a:off x="307975" y="-258763"/>
            <a:ext cx="8477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8" name="Grafik 17"/>
          <p:cNvPicPr>
            <a:picLocks noChangeAspect="1"/>
          </p:cNvPicPr>
          <p:nvPr/>
        </p:nvPicPr>
        <p:blipFill>
          <a:blip r:embed="rId8"/>
          <a:stretch>
            <a:fillRect/>
          </a:stretch>
        </p:blipFill>
        <p:spPr>
          <a:xfrm>
            <a:off x="10209771" y="1137532"/>
            <a:ext cx="1665096" cy="1683805"/>
          </a:xfrm>
          <a:prstGeom prst="rect">
            <a:avLst/>
          </a:prstGeom>
        </p:spPr>
      </p:pic>
    </p:spTree>
    <p:extLst>
      <p:ext uri="{BB962C8B-B14F-4D97-AF65-F5344CB8AC3E}">
        <p14:creationId xmlns:p14="http://schemas.microsoft.com/office/powerpoint/2010/main" val="4240812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81273" y="1359608"/>
            <a:ext cx="10131137" cy="4893647"/>
          </a:xfrm>
          <a:prstGeom prst="rect">
            <a:avLst/>
          </a:prstGeom>
          <a:noFill/>
        </p:spPr>
        <p:txBody>
          <a:bodyPr wrap="square" rtlCol="0">
            <a:spAutoFit/>
          </a:bodyPr>
          <a:lstStyle/>
          <a:p>
            <a:r>
              <a:rPr lang="de-DE" dirty="0"/>
              <a:t>E</a:t>
            </a:r>
            <a:r>
              <a:rPr lang="de-DE" dirty="0" smtClean="0"/>
              <a:t>s </a:t>
            </a:r>
            <a:r>
              <a:rPr lang="de-DE" dirty="0"/>
              <a:t>ist </a:t>
            </a:r>
            <a:r>
              <a:rPr lang="de-DE" dirty="0" smtClean="0"/>
              <a:t>erstaunlich: dass </a:t>
            </a:r>
            <a:r>
              <a:rPr lang="de-DE" dirty="0"/>
              <a:t>es </a:t>
            </a:r>
            <a:r>
              <a:rPr lang="de-DE" dirty="0">
                <a:solidFill>
                  <a:srgbClr val="FF0000"/>
                </a:solidFill>
              </a:rPr>
              <a:t>in Deutschland </a:t>
            </a:r>
            <a:r>
              <a:rPr lang="de-DE" dirty="0"/>
              <a:t>heute eine historisch einzigartige </a:t>
            </a:r>
            <a:r>
              <a:rPr lang="de-DE" dirty="0">
                <a:solidFill>
                  <a:srgbClr val="FF0000"/>
                </a:solidFill>
              </a:rPr>
              <a:t>Kapitalkumulation</a:t>
            </a:r>
            <a:r>
              <a:rPr lang="de-DE" dirty="0"/>
              <a:t>, eine </a:t>
            </a:r>
            <a:r>
              <a:rPr lang="de-DE" dirty="0">
                <a:solidFill>
                  <a:srgbClr val="FF0000"/>
                </a:solidFill>
              </a:rPr>
              <a:t>Aushöhlung der Tarifautonomie</a:t>
            </a:r>
            <a:r>
              <a:rPr lang="de-DE" dirty="0"/>
              <a:t>, einen rigiden </a:t>
            </a:r>
            <a:r>
              <a:rPr lang="de-DE" dirty="0">
                <a:solidFill>
                  <a:srgbClr val="FF0000"/>
                </a:solidFill>
              </a:rPr>
              <a:t>Abbau sozialer Leistungen </a:t>
            </a:r>
            <a:r>
              <a:rPr lang="de-DE" dirty="0"/>
              <a:t>und </a:t>
            </a:r>
            <a:r>
              <a:rPr lang="de-DE" dirty="0" smtClean="0"/>
              <a:t>ein </a:t>
            </a:r>
            <a:r>
              <a:rPr lang="de-DE" dirty="0" smtClean="0">
                <a:solidFill>
                  <a:srgbClr val="FF0000"/>
                </a:solidFill>
              </a:rPr>
              <a:t>Millionenheer </a:t>
            </a:r>
            <a:r>
              <a:rPr lang="de-DE" dirty="0">
                <a:solidFill>
                  <a:srgbClr val="FF0000"/>
                </a:solidFill>
              </a:rPr>
              <a:t>von Arbeitslosen</a:t>
            </a:r>
            <a:r>
              <a:rPr lang="de-DE" dirty="0"/>
              <a:t> </a:t>
            </a:r>
            <a:r>
              <a:rPr lang="de-DE" dirty="0" smtClean="0"/>
              <a:t>gibt.</a:t>
            </a:r>
          </a:p>
          <a:p>
            <a:r>
              <a:rPr lang="de-DE" dirty="0" smtClean="0"/>
              <a:t> </a:t>
            </a:r>
          </a:p>
          <a:p>
            <a:r>
              <a:rPr lang="de-DE" dirty="0" smtClean="0"/>
              <a:t>U</a:t>
            </a:r>
            <a:r>
              <a:rPr lang="de-DE" dirty="0" smtClean="0"/>
              <a:t>nd </a:t>
            </a:r>
            <a:r>
              <a:rPr lang="de-DE" dirty="0" smtClean="0"/>
              <a:t>dass </a:t>
            </a:r>
            <a:r>
              <a:rPr lang="de-DE" dirty="0"/>
              <a:t>aus dieser </a:t>
            </a:r>
            <a:r>
              <a:rPr lang="de-DE" dirty="0">
                <a:solidFill>
                  <a:srgbClr val="FF0000"/>
                </a:solidFill>
              </a:rPr>
              <a:t>höchst brisanten Gemengelage </a:t>
            </a:r>
            <a:r>
              <a:rPr lang="de-DE" dirty="0"/>
              <a:t>(zumindest bisher und anders als in der Weimarer Republik) dennoch </a:t>
            </a:r>
            <a:r>
              <a:rPr lang="de-DE" dirty="0">
                <a:solidFill>
                  <a:srgbClr val="FF0000"/>
                </a:solidFill>
              </a:rPr>
              <a:t>kein explosives Potential </a:t>
            </a:r>
            <a:r>
              <a:rPr lang="de-DE" dirty="0"/>
              <a:t>erwächst, wohl aber eine </a:t>
            </a:r>
            <a:r>
              <a:rPr lang="de-DE" dirty="0">
                <a:solidFill>
                  <a:srgbClr val="FF0000"/>
                </a:solidFill>
              </a:rPr>
              <a:t>Dreiklassengesellschaft aus Besitzenden, Arbeitenden und Arbeitslosen</a:t>
            </a:r>
            <a:r>
              <a:rPr lang="de-DE" dirty="0"/>
              <a:t>.“ </a:t>
            </a:r>
            <a:endParaRPr lang="de-DE" dirty="0" smtClean="0"/>
          </a:p>
          <a:p>
            <a:endParaRPr lang="de-DE" dirty="0"/>
          </a:p>
          <a:p>
            <a:r>
              <a:rPr lang="de-DE" dirty="0" smtClean="0"/>
              <a:t>Mithin </a:t>
            </a:r>
            <a:r>
              <a:rPr lang="de-DE" dirty="0"/>
              <a:t>eine </a:t>
            </a:r>
            <a:r>
              <a:rPr lang="de-DE" dirty="0">
                <a:solidFill>
                  <a:srgbClr val="FF0000"/>
                </a:solidFill>
              </a:rPr>
              <a:t>Polarisierung zwischen Arm und Reich</a:t>
            </a:r>
            <a:r>
              <a:rPr lang="de-DE" dirty="0"/>
              <a:t>, </a:t>
            </a:r>
            <a:r>
              <a:rPr lang="de-DE" dirty="0" smtClean="0"/>
              <a:t>die nicht </a:t>
            </a:r>
            <a:r>
              <a:rPr lang="de-DE" dirty="0"/>
              <a:t>auf alle Zeit friedlich folgenlos </a:t>
            </a:r>
            <a:r>
              <a:rPr lang="de-DE" dirty="0" smtClean="0"/>
              <a:t>bleiben wird. </a:t>
            </a:r>
          </a:p>
          <a:p>
            <a:endParaRPr lang="de-DE" dirty="0"/>
          </a:p>
          <a:p>
            <a:r>
              <a:rPr lang="de-DE" dirty="0" smtClean="0"/>
              <a:t>Dem </a:t>
            </a:r>
            <a:r>
              <a:rPr lang="de-DE" dirty="0"/>
              <a:t>gilt es vorzubeugen, und so bietet </a:t>
            </a:r>
            <a:r>
              <a:rPr lang="de-DE" dirty="0">
                <a:solidFill>
                  <a:srgbClr val="FF0000"/>
                </a:solidFill>
              </a:rPr>
              <a:t>„die Medien-Demokratie (...) genügend Sedativa und Psychopharmaka an, um die Massen friedlich zu vergnügen und versöhnlich </a:t>
            </a:r>
            <a:r>
              <a:rPr lang="de-DE" dirty="0" smtClean="0">
                <a:solidFill>
                  <a:srgbClr val="FF0000"/>
                </a:solidFill>
              </a:rPr>
              <a:t>einzuschläfern</a:t>
            </a:r>
            <a:r>
              <a:rPr lang="de-DE" dirty="0" smtClean="0"/>
              <a:t>.</a:t>
            </a:r>
          </a:p>
          <a:p>
            <a:endParaRPr lang="de-DE" dirty="0"/>
          </a:p>
          <a:p>
            <a:r>
              <a:rPr lang="de-DE" dirty="0" smtClean="0"/>
              <a:t>Jedermann </a:t>
            </a:r>
            <a:r>
              <a:rPr lang="de-DE" dirty="0"/>
              <a:t>schluckt diese süßen Pillen täglich in Überdosen und nimmt (bisher) nicht wahr, </a:t>
            </a:r>
            <a:r>
              <a:rPr lang="de-DE" dirty="0" smtClean="0"/>
              <a:t>dass </a:t>
            </a:r>
            <a:r>
              <a:rPr lang="de-DE" dirty="0"/>
              <a:t>er längst vom Subjekt unserer Verfassung zum Objekt nicht durchschauter Strategien geworden ist.“ </a:t>
            </a:r>
            <a:endParaRPr lang="de-DE" dirty="0" smtClean="0"/>
          </a:p>
          <a:p>
            <a:endParaRPr lang="de-DE" dirty="0"/>
          </a:p>
          <a:p>
            <a:pPr algn="ctr"/>
            <a:r>
              <a:rPr lang="de-DE" sz="2400" dirty="0" smtClean="0">
                <a:solidFill>
                  <a:srgbClr val="FF0000"/>
                </a:solidFill>
              </a:rPr>
              <a:t>Der </a:t>
            </a:r>
            <a:r>
              <a:rPr lang="de-DE" sz="2400" dirty="0">
                <a:solidFill>
                  <a:srgbClr val="FF0000"/>
                </a:solidFill>
              </a:rPr>
              <a:t>Volksmund nennt so was Verblödung.</a:t>
            </a:r>
          </a:p>
        </p:txBody>
      </p:sp>
      <p:sp>
        <p:nvSpPr>
          <p:cNvPr id="3" name="Textfeld 2"/>
          <p:cNvSpPr txBox="1"/>
          <p:nvPr/>
        </p:nvSpPr>
        <p:spPr>
          <a:xfrm>
            <a:off x="1704109" y="446810"/>
            <a:ext cx="8156863" cy="584775"/>
          </a:xfrm>
          <a:prstGeom prst="rect">
            <a:avLst/>
          </a:prstGeom>
          <a:noFill/>
        </p:spPr>
        <p:txBody>
          <a:bodyPr wrap="square" rtlCol="0">
            <a:spAutoFit/>
          </a:bodyPr>
          <a:lstStyle/>
          <a:p>
            <a:pPr algn="ctr"/>
            <a:r>
              <a:rPr lang="de-DE" sz="3200" dirty="0" smtClean="0">
                <a:solidFill>
                  <a:srgbClr val="FF0000"/>
                </a:solidFill>
              </a:rPr>
              <a:t>Erkenntnisse</a:t>
            </a:r>
          </a:p>
        </p:txBody>
      </p:sp>
    </p:spTree>
    <p:extLst>
      <p:ext uri="{BB962C8B-B14F-4D97-AF65-F5344CB8AC3E}">
        <p14:creationId xmlns:p14="http://schemas.microsoft.com/office/powerpoint/2010/main" val="3376849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04109" y="704718"/>
            <a:ext cx="8156863" cy="584775"/>
          </a:xfrm>
          <a:prstGeom prst="rect">
            <a:avLst/>
          </a:prstGeom>
          <a:noFill/>
        </p:spPr>
        <p:txBody>
          <a:bodyPr wrap="square" rtlCol="0">
            <a:spAutoFit/>
          </a:bodyPr>
          <a:lstStyle/>
          <a:p>
            <a:pPr algn="ctr"/>
            <a:r>
              <a:rPr lang="de-DE" sz="3200" dirty="0" smtClean="0">
                <a:solidFill>
                  <a:srgbClr val="FF0000"/>
                </a:solidFill>
              </a:rPr>
              <a:t>Erkenntnisse</a:t>
            </a:r>
          </a:p>
        </p:txBody>
      </p:sp>
      <p:sp>
        <p:nvSpPr>
          <p:cNvPr id="9" name="Textfeld 8"/>
          <p:cNvSpPr txBox="1"/>
          <p:nvPr/>
        </p:nvSpPr>
        <p:spPr>
          <a:xfrm>
            <a:off x="1350663" y="1635526"/>
            <a:ext cx="9715500" cy="4093428"/>
          </a:xfrm>
          <a:prstGeom prst="rect">
            <a:avLst/>
          </a:prstGeom>
          <a:noFill/>
        </p:spPr>
        <p:txBody>
          <a:bodyPr wrap="square" rtlCol="0">
            <a:spAutoFit/>
          </a:bodyPr>
          <a:lstStyle/>
          <a:p>
            <a:r>
              <a:rPr lang="de-DE" sz="2000" dirty="0" smtClean="0"/>
              <a:t>Diese </a:t>
            </a:r>
            <a:r>
              <a:rPr lang="de-DE" sz="2000" dirty="0"/>
              <a:t>aufgezeigten ungeheuerlichen Auswüchse, angetrieben durch </a:t>
            </a:r>
            <a:r>
              <a:rPr lang="de-DE" sz="2000" dirty="0">
                <a:solidFill>
                  <a:srgbClr val="FF0000"/>
                </a:solidFill>
              </a:rPr>
              <a:t>eine </a:t>
            </a:r>
            <a:r>
              <a:rPr lang="de-DE" sz="2000" dirty="0" smtClean="0">
                <a:solidFill>
                  <a:srgbClr val="FF0000"/>
                </a:solidFill>
              </a:rPr>
              <a:t>vom Volk</a:t>
            </a:r>
            <a:r>
              <a:rPr lang="de-DE" sz="2000" dirty="0">
                <a:solidFill>
                  <a:srgbClr val="FF0000"/>
                </a:solidFill>
              </a:rPr>
              <a:t/>
            </a:r>
            <a:br>
              <a:rPr lang="de-DE" sz="2000" dirty="0">
                <a:solidFill>
                  <a:srgbClr val="FF0000"/>
                </a:solidFill>
              </a:rPr>
            </a:br>
            <a:r>
              <a:rPr lang="de-DE" sz="2000" dirty="0">
                <a:solidFill>
                  <a:srgbClr val="FF0000"/>
                </a:solidFill>
              </a:rPr>
              <a:t>abgewandte und entfremdete Politikerelite</a:t>
            </a:r>
            <a:r>
              <a:rPr lang="de-DE" sz="2000" dirty="0"/>
              <a:t>, die uns </a:t>
            </a:r>
            <a:r>
              <a:rPr lang="de-DE" sz="2000" dirty="0">
                <a:solidFill>
                  <a:srgbClr val="FF0000"/>
                </a:solidFill>
              </a:rPr>
              <a:t>Bürger</a:t>
            </a:r>
            <a:r>
              <a:rPr lang="de-DE" sz="2000" dirty="0"/>
              <a:t> nur noch </a:t>
            </a:r>
            <a:r>
              <a:rPr lang="de-DE" sz="2000" dirty="0">
                <a:solidFill>
                  <a:srgbClr val="FF0000"/>
                </a:solidFill>
              </a:rPr>
              <a:t>als arbeitende, </a:t>
            </a:r>
            <a:br>
              <a:rPr lang="de-DE" sz="2000" dirty="0">
                <a:solidFill>
                  <a:srgbClr val="FF0000"/>
                </a:solidFill>
              </a:rPr>
            </a:br>
            <a:r>
              <a:rPr lang="de-DE" sz="2000" dirty="0">
                <a:solidFill>
                  <a:srgbClr val="FF0000"/>
                </a:solidFill>
              </a:rPr>
              <a:t>zur Ausplünderung bestimmte Masse</a:t>
            </a:r>
            <a:r>
              <a:rPr lang="de-DE" sz="2000" dirty="0"/>
              <a:t> ansieht, müssen deutlich gemacht werden.</a:t>
            </a:r>
            <a:br>
              <a:rPr lang="de-DE" sz="2000" dirty="0"/>
            </a:br>
            <a:endParaRPr lang="de-DE" sz="2000" dirty="0" smtClean="0"/>
          </a:p>
          <a:p>
            <a:r>
              <a:rPr lang="de-DE" sz="2000" dirty="0" smtClean="0"/>
              <a:t>Der </a:t>
            </a:r>
            <a:r>
              <a:rPr lang="de-DE" sz="2000" dirty="0"/>
              <a:t>Bürger muss endlich erkennen, in welchem Moloch, gesteuert von </a:t>
            </a:r>
            <a:r>
              <a:rPr lang="de-DE" sz="2000" dirty="0" smtClean="0"/>
              <a:t>wenigen</a:t>
            </a:r>
            <a:r>
              <a:rPr lang="de-DE" sz="2000" dirty="0"/>
              <a:t>, er eigentlich steckt</a:t>
            </a:r>
            <a:r>
              <a:rPr lang="de-DE" sz="2000" dirty="0" smtClean="0"/>
              <a:t>.</a:t>
            </a:r>
          </a:p>
          <a:p>
            <a:endParaRPr lang="de-DE" sz="2000" dirty="0"/>
          </a:p>
          <a:p>
            <a:r>
              <a:rPr lang="de-DE" sz="2000" dirty="0"/>
              <a:t>Angesichts des </a:t>
            </a:r>
            <a:r>
              <a:rPr lang="de-DE" sz="2000" dirty="0" smtClean="0">
                <a:solidFill>
                  <a:srgbClr val="FF0000"/>
                </a:solidFill>
              </a:rPr>
              <a:t>Zusammenbruchs </a:t>
            </a:r>
            <a:r>
              <a:rPr lang="de-DE" sz="2000" dirty="0">
                <a:solidFill>
                  <a:srgbClr val="FF0000"/>
                </a:solidFill>
              </a:rPr>
              <a:t>europäischer Traditionen und Lebensweisen </a:t>
            </a:r>
            <a:r>
              <a:rPr lang="de-DE" sz="2000" dirty="0"/>
              <a:t>zugunsten </a:t>
            </a:r>
            <a:r>
              <a:rPr lang="de-DE" sz="2000" dirty="0" smtClean="0"/>
              <a:t>eines nicht </a:t>
            </a:r>
            <a:r>
              <a:rPr lang="de-DE" sz="2000" dirty="0"/>
              <a:t>mehr kontrollierbaren kommenden anarchischen Systems, verursacht nicht nur durch </a:t>
            </a:r>
            <a:r>
              <a:rPr lang="de-DE" sz="2000" dirty="0" smtClean="0">
                <a:solidFill>
                  <a:srgbClr val="FF0000"/>
                </a:solidFill>
              </a:rPr>
              <a:t>kulturfremde</a:t>
            </a:r>
            <a:r>
              <a:rPr lang="de-DE" sz="2000" dirty="0">
                <a:solidFill>
                  <a:srgbClr val="FF0000"/>
                </a:solidFill>
              </a:rPr>
              <a:t>, ungesteuerte Massenzuwanderung </a:t>
            </a:r>
            <a:r>
              <a:rPr lang="de-DE" sz="2000" dirty="0"/>
              <a:t>(</a:t>
            </a:r>
            <a:r>
              <a:rPr lang="de-DE" sz="2000" dirty="0" smtClean="0"/>
              <a:t>Beispiele </a:t>
            </a:r>
            <a:r>
              <a:rPr lang="de-DE" sz="2000" dirty="0"/>
              <a:t>Marseille, Malmö, Brüssel, Paris, </a:t>
            </a:r>
            <a:r>
              <a:rPr lang="de-DE" sz="2000" dirty="0" smtClean="0"/>
              <a:t>Berlin</a:t>
            </a:r>
            <a:r>
              <a:rPr lang="de-DE" sz="2000" dirty="0"/>
              <a:t>) sondern auch durch gleichzeitig betriebene </a:t>
            </a:r>
            <a:r>
              <a:rPr lang="de-DE" sz="2000" dirty="0">
                <a:solidFill>
                  <a:srgbClr val="FF0000"/>
                </a:solidFill>
              </a:rPr>
              <a:t>Massenverarmung</a:t>
            </a:r>
            <a:r>
              <a:rPr lang="de-DE" sz="2000" dirty="0"/>
              <a:t> vieler europäischer </a:t>
            </a:r>
            <a:r>
              <a:rPr lang="de-DE" sz="2000" dirty="0" smtClean="0"/>
              <a:t>Länder</a:t>
            </a:r>
            <a:r>
              <a:rPr lang="de-DE" sz="2000" dirty="0"/>
              <a:t>, </a:t>
            </a:r>
            <a:r>
              <a:rPr lang="de-DE" sz="2000" dirty="0" smtClean="0"/>
              <a:t>muss </a:t>
            </a:r>
            <a:r>
              <a:rPr lang="de-DE" sz="2000" dirty="0"/>
              <a:t>dieses System der Destabilisierung gestoppt werden.</a:t>
            </a:r>
            <a:br>
              <a:rPr lang="de-DE" sz="2000" dirty="0"/>
            </a:br>
            <a:endParaRPr lang="de-DE" sz="2000" dirty="0"/>
          </a:p>
        </p:txBody>
      </p:sp>
    </p:spTree>
    <p:extLst>
      <p:ext uri="{BB962C8B-B14F-4D97-AF65-F5344CB8AC3E}">
        <p14:creationId xmlns:p14="http://schemas.microsoft.com/office/powerpoint/2010/main" val="3472983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668940" y="517148"/>
            <a:ext cx="8156863" cy="584775"/>
          </a:xfrm>
          <a:prstGeom prst="rect">
            <a:avLst/>
          </a:prstGeom>
          <a:noFill/>
        </p:spPr>
        <p:txBody>
          <a:bodyPr wrap="square" rtlCol="0">
            <a:spAutoFit/>
          </a:bodyPr>
          <a:lstStyle/>
          <a:p>
            <a:pPr algn="ctr"/>
            <a:r>
              <a:rPr lang="de-DE" sz="3200" dirty="0" smtClean="0">
                <a:solidFill>
                  <a:srgbClr val="FF0000"/>
                </a:solidFill>
              </a:rPr>
              <a:t>Erkenntnisse</a:t>
            </a:r>
          </a:p>
        </p:txBody>
      </p:sp>
      <p:sp>
        <p:nvSpPr>
          <p:cNvPr id="9" name="Textfeld 8"/>
          <p:cNvSpPr txBox="1"/>
          <p:nvPr/>
        </p:nvSpPr>
        <p:spPr>
          <a:xfrm>
            <a:off x="1302439" y="1307814"/>
            <a:ext cx="9715500" cy="4832092"/>
          </a:xfrm>
          <a:prstGeom prst="rect">
            <a:avLst/>
          </a:prstGeom>
          <a:noFill/>
        </p:spPr>
        <p:txBody>
          <a:bodyPr wrap="square" rtlCol="0">
            <a:spAutoFit/>
          </a:bodyPr>
          <a:lstStyle/>
          <a:p>
            <a:r>
              <a:rPr lang="de-DE" sz="2000" dirty="0"/>
              <a:t>Staats- und Verfassungsrechtler </a:t>
            </a:r>
            <a:r>
              <a:rPr lang="de-DE" sz="2000" b="1" dirty="0">
                <a:solidFill>
                  <a:srgbClr val="FF0000"/>
                </a:solidFill>
              </a:rPr>
              <a:t>Professor Dr. jur. Karl Albrecht Schachtschneider </a:t>
            </a:r>
            <a:r>
              <a:rPr lang="de-DE" sz="2000" dirty="0" smtClean="0"/>
              <a:t>:</a:t>
            </a:r>
          </a:p>
          <a:p>
            <a:r>
              <a:rPr lang="de-DE" sz="2000" dirty="0"/>
              <a:t/>
            </a:r>
            <a:br>
              <a:rPr lang="de-DE" sz="2000" dirty="0"/>
            </a:br>
            <a:r>
              <a:rPr lang="de-DE" sz="2000" dirty="0"/>
              <a:t>Ohne Umschweife bescheinigt er der </a:t>
            </a:r>
            <a:r>
              <a:rPr lang="de-DE" sz="2000" dirty="0">
                <a:solidFill>
                  <a:srgbClr val="FF0000"/>
                </a:solidFill>
              </a:rPr>
              <a:t>Europäischen Union </a:t>
            </a:r>
            <a:r>
              <a:rPr lang="de-DE" sz="2000" dirty="0"/>
              <a:t>und somit auch der </a:t>
            </a:r>
            <a:r>
              <a:rPr lang="de-DE" sz="2000" dirty="0" smtClean="0">
                <a:solidFill>
                  <a:srgbClr val="FF0000"/>
                </a:solidFill>
              </a:rPr>
              <a:t>BRD-</a:t>
            </a:r>
            <a:r>
              <a:rPr lang="de-DE" sz="2000" dirty="0">
                <a:solidFill>
                  <a:srgbClr val="FF0000"/>
                </a:solidFill>
              </a:rPr>
              <a:t>R</a:t>
            </a:r>
            <a:r>
              <a:rPr lang="de-DE" sz="2000" dirty="0" smtClean="0">
                <a:solidFill>
                  <a:srgbClr val="FF0000"/>
                </a:solidFill>
              </a:rPr>
              <a:t>egierung </a:t>
            </a:r>
            <a:r>
              <a:rPr lang="de-DE" sz="2000" dirty="0">
                <a:solidFill>
                  <a:srgbClr val="FF0000"/>
                </a:solidFill>
              </a:rPr>
              <a:t>extremistische Züge </a:t>
            </a:r>
            <a:r>
              <a:rPr lang="de-DE" sz="2000" dirty="0"/>
              <a:t>und ruft die deutsche Bevölkerung </a:t>
            </a:r>
            <a:r>
              <a:rPr lang="de-DE" sz="2000" dirty="0">
                <a:solidFill>
                  <a:srgbClr val="FF0000"/>
                </a:solidFill>
              </a:rPr>
              <a:t>zum Widerstand </a:t>
            </a:r>
            <a:r>
              <a:rPr lang="de-DE" sz="2000" dirty="0"/>
              <a:t>auf. </a:t>
            </a:r>
            <a:endParaRPr lang="de-DE" sz="2000" dirty="0" smtClean="0"/>
          </a:p>
          <a:p>
            <a:endParaRPr lang="de-DE" sz="2000" dirty="0" smtClean="0"/>
          </a:p>
          <a:p>
            <a:r>
              <a:rPr lang="de-DE" sz="2000" dirty="0" smtClean="0"/>
              <a:t>Explizit </a:t>
            </a:r>
            <a:r>
              <a:rPr lang="de-DE" sz="2000" dirty="0"/>
              <a:t>betont er sogar die </a:t>
            </a:r>
            <a:r>
              <a:rPr lang="de-DE" sz="2000" dirty="0">
                <a:solidFill>
                  <a:srgbClr val="FF0000"/>
                </a:solidFill>
              </a:rPr>
              <a:t>sittliche Pflicht eines jeden Bürgers </a:t>
            </a:r>
            <a:r>
              <a:rPr lang="de-DE" sz="2000" dirty="0"/>
              <a:t>dazu. </a:t>
            </a:r>
            <a:endParaRPr lang="de-DE" sz="2000" dirty="0" smtClean="0"/>
          </a:p>
          <a:p>
            <a:endParaRPr lang="de-DE" sz="2000" dirty="0"/>
          </a:p>
          <a:p>
            <a:r>
              <a:rPr lang="de-DE" sz="2000" dirty="0" smtClean="0"/>
              <a:t>Im </a:t>
            </a:r>
            <a:r>
              <a:rPr lang="de-DE" sz="2000" dirty="0"/>
              <a:t>Artikel 20 des Grundgesetzes heißt es dazu</a:t>
            </a:r>
            <a:r>
              <a:rPr lang="de-DE" sz="2000" dirty="0" smtClean="0"/>
              <a:t>:</a:t>
            </a:r>
          </a:p>
          <a:p>
            <a:r>
              <a:rPr lang="de-DE" sz="2000" dirty="0" smtClean="0"/>
              <a:t> </a:t>
            </a:r>
          </a:p>
          <a:p>
            <a:r>
              <a:rPr lang="de-DE" sz="2000" dirty="0" smtClean="0">
                <a:solidFill>
                  <a:srgbClr val="FF0000"/>
                </a:solidFill>
              </a:rPr>
              <a:t>» </a:t>
            </a:r>
            <a:r>
              <a:rPr lang="de-DE" sz="2000" dirty="0">
                <a:solidFill>
                  <a:srgbClr val="FF0000"/>
                </a:solidFill>
              </a:rPr>
              <a:t>Alle Staatsgewalt geht vom Volke aus. Gegen jeden, der es unternimmt, diese Ordnung zu beseitigen, haben alle Deutschen das Recht zum Widerstand, wenn andere Abhilfe nicht möglich ist. </a:t>
            </a:r>
            <a:r>
              <a:rPr lang="de-DE" sz="2000" dirty="0" smtClean="0">
                <a:solidFill>
                  <a:srgbClr val="FF0000"/>
                </a:solidFill>
              </a:rPr>
              <a:t>«</a:t>
            </a:r>
            <a:endParaRPr lang="de-DE" sz="2000" dirty="0" smtClean="0"/>
          </a:p>
          <a:p>
            <a:pPr algn="ctr"/>
            <a:r>
              <a:rPr lang="de-DE" sz="2000" dirty="0" smtClean="0"/>
              <a:t>An </a:t>
            </a:r>
            <a:r>
              <a:rPr lang="de-DE" sz="2000" dirty="0"/>
              <a:t>diesem Punkt sind wir </a:t>
            </a:r>
            <a:r>
              <a:rPr lang="de-DE" sz="2000" dirty="0" smtClean="0"/>
              <a:t>jetzt angekommen!</a:t>
            </a:r>
          </a:p>
          <a:p>
            <a:pPr algn="ctr"/>
            <a:endParaRPr lang="de-DE" sz="1600" dirty="0"/>
          </a:p>
          <a:p>
            <a:pPr algn="ctr"/>
            <a:r>
              <a:rPr lang="de-DE" sz="2800" b="1" dirty="0" smtClean="0">
                <a:solidFill>
                  <a:srgbClr val="FF0000"/>
                </a:solidFill>
              </a:rPr>
              <a:t>Wir </a:t>
            </a:r>
            <a:r>
              <a:rPr lang="de-DE" sz="2800" b="1" dirty="0">
                <a:solidFill>
                  <a:srgbClr val="FF0000"/>
                </a:solidFill>
              </a:rPr>
              <a:t>sind das </a:t>
            </a:r>
            <a:r>
              <a:rPr lang="de-DE" sz="2800" b="1" dirty="0" smtClean="0">
                <a:solidFill>
                  <a:srgbClr val="FF0000"/>
                </a:solidFill>
              </a:rPr>
              <a:t>Volk!</a:t>
            </a:r>
            <a:endParaRPr lang="de-DE" sz="2800" b="1" dirty="0">
              <a:solidFill>
                <a:srgbClr val="FF0000"/>
              </a:solidFill>
            </a:endParaRPr>
          </a:p>
        </p:txBody>
      </p:sp>
    </p:spTree>
    <p:extLst>
      <p:ext uri="{BB962C8B-B14F-4D97-AF65-F5344CB8AC3E}">
        <p14:creationId xmlns:p14="http://schemas.microsoft.com/office/powerpoint/2010/main" val="1464896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80615" y="616362"/>
            <a:ext cx="8983578" cy="830997"/>
          </a:xfrm>
          <a:prstGeom prst="rect">
            <a:avLst/>
          </a:prstGeom>
          <a:noFill/>
        </p:spPr>
        <p:txBody>
          <a:bodyPr wrap="square" rtlCol="0">
            <a:spAutoFit/>
          </a:bodyPr>
          <a:lstStyle/>
          <a:p>
            <a:pPr algn="ctr"/>
            <a:r>
              <a:rPr lang="de-DE" sz="4800" dirty="0" smtClean="0">
                <a:solidFill>
                  <a:srgbClr val="FF0000"/>
                </a:solidFill>
              </a:rPr>
              <a:t>Was können wir tun?</a:t>
            </a:r>
          </a:p>
        </p:txBody>
      </p:sp>
      <p:pic>
        <p:nvPicPr>
          <p:cNvPr id="7" name="Picture 2" descr="https://tools.web.de/thumbnails/dT1hSFIwY0Rvdkx6TmpMV3hwZG1VdVpHeGhiaTVqYVc1bGRHbGpMbVJsTDIxaGFXd3ZZMnhwWlc1MEwybHVkR1Z5Ym1Gc0wyRjBkR0ZqYUcxbGJuUXZaRzkzYm14dllXUXZkR0YwZERCZk1TMHRMWFJ0WVdreE0yTmpNek0yT0RObFltRm1PVFU1TzJwelpYTnphVzl1YVdROU1rWXdOMFkyT0RrNVJVSkNRemc1UWprd016RTRPVFJCUlRFNU4wVXpNekl0YmpRdVluTXdNMklfJnc9ODAwJmg9NjAwJnE9NzUmdD0xNDI2NjgzMDQ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253" y="2509931"/>
            <a:ext cx="3645968" cy="364596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1"/>
          <p:cNvPicPr>
            <a:picLocks noChangeAspect="1"/>
          </p:cNvPicPr>
          <p:nvPr/>
        </p:nvPicPr>
        <p:blipFill>
          <a:blip r:embed="rId3">
            <a:extLst>
              <a:ext uri="{28A0092B-C50C-407E-A947-70E740481C1C}">
                <a14:useLocalDpi xmlns:a14="http://schemas.microsoft.com/office/drawing/2010/main" val="0"/>
              </a:ext>
            </a:extLst>
          </a:blip>
          <a:srcRect b="11697"/>
          <a:stretch>
            <a:fillRect/>
          </a:stretch>
        </p:blipFill>
        <p:spPr bwMode="auto">
          <a:xfrm>
            <a:off x="512153" y="3775723"/>
            <a:ext cx="4423262" cy="23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2"/>
          <p:cNvPicPr>
            <a:picLocks noChangeAspect="1"/>
          </p:cNvPicPr>
          <p:nvPr/>
        </p:nvPicPr>
        <p:blipFill>
          <a:blip r:embed="rId4">
            <a:extLst>
              <a:ext uri="{28A0092B-C50C-407E-A947-70E740481C1C}">
                <a14:useLocalDpi xmlns:a14="http://schemas.microsoft.com/office/drawing/2010/main" val="0"/>
              </a:ext>
            </a:extLst>
          </a:blip>
          <a:srcRect b="41711"/>
          <a:stretch>
            <a:fillRect/>
          </a:stretch>
        </p:blipFill>
        <p:spPr bwMode="auto">
          <a:xfrm>
            <a:off x="512153" y="1723292"/>
            <a:ext cx="5995513" cy="196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www.policat.org/images/keyvisual/3195ea43d5e81ba0ebab756e1b74f615c481d3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288" y="191017"/>
            <a:ext cx="2997933" cy="1916146"/>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3545" y="3775723"/>
            <a:ext cx="3173567" cy="2380175"/>
          </a:xfrm>
          <a:prstGeom prst="rect">
            <a:avLst/>
          </a:prstGeom>
        </p:spPr>
      </p:pic>
      <p:pic>
        <p:nvPicPr>
          <p:cNvPr id="3076" name="Picture 4" descr="Alkoholiker in&#10;                      Depres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8728" y="1723292"/>
            <a:ext cx="1758462" cy="175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95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92338" y="421388"/>
            <a:ext cx="8983578" cy="1015663"/>
          </a:xfrm>
          <a:prstGeom prst="rect">
            <a:avLst/>
          </a:prstGeom>
          <a:noFill/>
        </p:spPr>
        <p:txBody>
          <a:bodyPr wrap="square" rtlCol="0">
            <a:spAutoFit/>
          </a:bodyPr>
          <a:lstStyle/>
          <a:p>
            <a:pPr algn="ctr"/>
            <a:r>
              <a:rPr lang="de-DE" sz="6000" dirty="0" smtClean="0">
                <a:solidFill>
                  <a:srgbClr val="FF0000"/>
                </a:solidFill>
              </a:rPr>
              <a:t>Was können wir tun?</a:t>
            </a:r>
          </a:p>
        </p:txBody>
      </p:sp>
      <p:sp>
        <p:nvSpPr>
          <p:cNvPr id="2" name="Textfeld 1"/>
          <p:cNvSpPr txBox="1"/>
          <p:nvPr/>
        </p:nvSpPr>
        <p:spPr>
          <a:xfrm>
            <a:off x="1178331" y="3207717"/>
            <a:ext cx="4357256" cy="2031325"/>
          </a:xfrm>
          <a:prstGeom prst="rect">
            <a:avLst/>
          </a:prstGeom>
          <a:noFill/>
        </p:spPr>
        <p:txBody>
          <a:bodyPr wrap="square" rtlCol="0">
            <a:spAutoFit/>
          </a:bodyPr>
          <a:lstStyle/>
          <a:p>
            <a:r>
              <a:rPr lang="de-DE" b="1" dirty="0" smtClean="0"/>
              <a:t>Optionen:</a:t>
            </a:r>
          </a:p>
          <a:p>
            <a:r>
              <a:rPr lang="de-DE" dirty="0" smtClean="0"/>
              <a:t>- neue Mehrheiten in den Parlamenten</a:t>
            </a:r>
          </a:p>
          <a:p>
            <a:r>
              <a:rPr lang="de-DE" dirty="0" smtClean="0"/>
              <a:t>- Eingaben, Petitionen </a:t>
            </a:r>
          </a:p>
          <a:p>
            <a:r>
              <a:rPr lang="de-DE" dirty="0" smtClean="0"/>
              <a:t>- Abgeordnete vor Ort</a:t>
            </a:r>
          </a:p>
          <a:p>
            <a:r>
              <a:rPr lang="de-DE" dirty="0" smtClean="0"/>
              <a:t>- Bürgerinitiativen </a:t>
            </a:r>
          </a:p>
          <a:p>
            <a:r>
              <a:rPr lang="de-DE" dirty="0" smtClean="0"/>
              <a:t>- Demonstrationsrecht</a:t>
            </a:r>
          </a:p>
          <a:p>
            <a:r>
              <a:rPr lang="de-DE" dirty="0" smtClean="0"/>
              <a:t>- Widerstandsrecht nach Artikel 20 GG</a:t>
            </a:r>
          </a:p>
        </p:txBody>
      </p:sp>
      <p:sp>
        <p:nvSpPr>
          <p:cNvPr id="4" name="Textfeld 3"/>
          <p:cNvSpPr txBox="1"/>
          <p:nvPr/>
        </p:nvSpPr>
        <p:spPr>
          <a:xfrm>
            <a:off x="1178331" y="1820607"/>
            <a:ext cx="9611591" cy="1015663"/>
          </a:xfrm>
          <a:prstGeom prst="rect">
            <a:avLst/>
          </a:prstGeom>
          <a:noFill/>
        </p:spPr>
        <p:txBody>
          <a:bodyPr wrap="square" rtlCol="0">
            <a:spAutoFit/>
          </a:bodyPr>
          <a:lstStyle/>
          <a:p>
            <a:r>
              <a:rPr lang="de-DE" sz="2000" u="sng" dirty="0" smtClean="0"/>
              <a:t>Aufgabe für alle Bürger:</a:t>
            </a:r>
            <a:r>
              <a:rPr lang="de-DE" sz="2000" dirty="0" smtClean="0"/>
              <a:t> Interesse an Politik wiederentdecken, Unabhängig informieren, Aussagen in Presse und Medien kritisch hinterfragen, Gesunde Skepsis entwickeln, Manipulationen erkennen, Informationsveranstaltungen besuchen</a:t>
            </a:r>
            <a:endParaRPr lang="de-DE" dirty="0"/>
          </a:p>
        </p:txBody>
      </p:sp>
      <p:sp>
        <p:nvSpPr>
          <p:cNvPr id="5" name="Textfeld 4"/>
          <p:cNvSpPr txBox="1"/>
          <p:nvPr/>
        </p:nvSpPr>
        <p:spPr>
          <a:xfrm>
            <a:off x="7153049" y="3207717"/>
            <a:ext cx="2771893" cy="1477328"/>
          </a:xfrm>
          <a:prstGeom prst="rect">
            <a:avLst/>
          </a:prstGeom>
          <a:noFill/>
        </p:spPr>
        <p:txBody>
          <a:bodyPr wrap="square" rtlCol="0">
            <a:spAutoFit/>
          </a:bodyPr>
          <a:lstStyle/>
          <a:p>
            <a:r>
              <a:rPr lang="de-DE" b="1" dirty="0" smtClean="0"/>
              <a:t>Keine Option:</a:t>
            </a:r>
          </a:p>
          <a:p>
            <a:r>
              <a:rPr lang="de-DE" dirty="0" smtClean="0"/>
              <a:t>- Gleichgültigkeit</a:t>
            </a:r>
          </a:p>
          <a:p>
            <a:r>
              <a:rPr lang="de-DE" dirty="0" smtClean="0"/>
              <a:t>- Resignation</a:t>
            </a:r>
          </a:p>
          <a:p>
            <a:r>
              <a:rPr lang="de-DE" dirty="0" smtClean="0"/>
              <a:t>- Auswandern</a:t>
            </a:r>
          </a:p>
          <a:p>
            <a:r>
              <a:rPr lang="de-DE" dirty="0" smtClean="0"/>
              <a:t>- Alkohol</a:t>
            </a:r>
            <a:endParaRPr lang="de-DE" dirty="0"/>
          </a:p>
        </p:txBody>
      </p:sp>
      <p:sp>
        <p:nvSpPr>
          <p:cNvPr id="6" name="Rechteck 5"/>
          <p:cNvSpPr/>
          <p:nvPr/>
        </p:nvSpPr>
        <p:spPr>
          <a:xfrm>
            <a:off x="703384" y="5665960"/>
            <a:ext cx="10832123" cy="922409"/>
          </a:xfrm>
          <a:prstGeom prst="rect">
            <a:avLst/>
          </a:prstGeom>
        </p:spPr>
        <p:txBody>
          <a:bodyPr wrap="square">
            <a:spAutoFit/>
          </a:bodyPr>
          <a:lstStyle/>
          <a:p>
            <a:r>
              <a:rPr lang="de-DE" dirty="0" smtClean="0">
                <a:ea typeface="Times New Roman" panose="02020603050405020304" pitchFamily="18" charset="0"/>
              </a:rPr>
              <a:t>"</a:t>
            </a:r>
            <a:r>
              <a:rPr lang="de-DE" dirty="0">
                <a:ea typeface="Times New Roman" panose="02020603050405020304" pitchFamily="18" charset="0"/>
              </a:rPr>
              <a:t>Je mehr man ihnen gibt und dient, umso stärker befestigen sie ihre Stellung und werden mächtiger und dreister; gibt man ihnen aber nichts und verweigert den Gehorsam, so braucht es weder Kampf noch Schlag, und sie stehen bloß und kraftlos da und sind nichts mehr</a:t>
            </a:r>
            <a:r>
              <a:rPr lang="de-DE" dirty="0" smtClean="0">
                <a:ea typeface="Times New Roman" panose="02020603050405020304" pitchFamily="18" charset="0"/>
              </a:rPr>
              <a:t>.„  (</a:t>
            </a:r>
            <a:r>
              <a:rPr lang="de-DE" dirty="0"/>
              <a:t>Étienne de La </a:t>
            </a:r>
            <a:r>
              <a:rPr lang="de-DE" dirty="0" err="1" smtClean="0"/>
              <a:t>Boétie</a:t>
            </a:r>
            <a:r>
              <a:rPr lang="de-DE" dirty="0" smtClean="0"/>
              <a:t> vor 400 Jahren)</a:t>
            </a:r>
            <a:endParaRPr lang="de-DE" dirty="0">
              <a:effectLst/>
              <a:ea typeface="Times New Roman" panose="02020603050405020304" pitchFamily="18" charset="0"/>
            </a:endParaRPr>
          </a:p>
        </p:txBody>
      </p:sp>
    </p:spTree>
    <p:extLst>
      <p:ext uri="{BB962C8B-B14F-4D97-AF65-F5344CB8AC3E}">
        <p14:creationId xmlns:p14="http://schemas.microsoft.com/office/powerpoint/2010/main" val="31243417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88787" y="2316604"/>
            <a:ext cx="8983578" cy="1846659"/>
          </a:xfrm>
          <a:prstGeom prst="rect">
            <a:avLst/>
          </a:prstGeom>
          <a:noFill/>
        </p:spPr>
        <p:txBody>
          <a:bodyPr wrap="square" rtlCol="0">
            <a:spAutoFit/>
          </a:bodyPr>
          <a:lstStyle/>
          <a:p>
            <a:pPr algn="ctr"/>
            <a:r>
              <a:rPr lang="de-DE" sz="4800" dirty="0" smtClean="0">
                <a:solidFill>
                  <a:srgbClr val="FF0000"/>
                </a:solidFill>
              </a:rPr>
              <a:t>Vielen Dank</a:t>
            </a:r>
          </a:p>
          <a:p>
            <a:pPr algn="ctr"/>
            <a:endParaRPr lang="de-DE" dirty="0">
              <a:solidFill>
                <a:srgbClr val="FF0000"/>
              </a:solidFill>
            </a:endParaRPr>
          </a:p>
          <a:p>
            <a:pPr algn="ctr"/>
            <a:r>
              <a:rPr lang="de-DE" sz="4800" dirty="0">
                <a:solidFill>
                  <a:srgbClr val="FF0000"/>
                </a:solidFill>
              </a:rPr>
              <a:t>f</a:t>
            </a:r>
            <a:r>
              <a:rPr lang="de-DE" sz="4800" dirty="0" smtClean="0">
                <a:solidFill>
                  <a:srgbClr val="FF0000"/>
                </a:solidFill>
              </a:rPr>
              <a:t>ür Ihre Aufmerksamkeit.</a:t>
            </a:r>
          </a:p>
        </p:txBody>
      </p:sp>
    </p:spTree>
    <p:extLst>
      <p:ext uri="{BB962C8B-B14F-4D97-AF65-F5344CB8AC3E}">
        <p14:creationId xmlns:p14="http://schemas.microsoft.com/office/powerpoint/2010/main" val="4151960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4" name="Textfeld 2"/>
          <p:cNvSpPr txBox="1">
            <a:spLocks noChangeArrowheads="1"/>
          </p:cNvSpPr>
          <p:nvPr/>
        </p:nvSpPr>
        <p:spPr bwMode="auto">
          <a:xfrm>
            <a:off x="1074821" y="422239"/>
            <a:ext cx="1001027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 typeface="Wingdings" panose="05000000000000000000" pitchFamily="2" charset="2"/>
              <a:buNone/>
            </a:pPr>
            <a:r>
              <a:rPr lang="de-DE" altLang="de-DE" b="1" dirty="0" smtClean="0">
                <a:solidFill>
                  <a:srgbClr val="FF0000"/>
                </a:solidFill>
                <a:latin typeface="Calibri" panose="020F0502020204030204" pitchFamily="34" charset="0"/>
                <a:cs typeface="Calibri" panose="020F0502020204030204" pitchFamily="34" charset="0"/>
              </a:rPr>
              <a:t> </a:t>
            </a:r>
            <a:r>
              <a:rPr lang="de-DE" altLang="de-DE" dirty="0" smtClean="0">
                <a:solidFill>
                  <a:srgbClr val="FF0000"/>
                </a:solidFill>
                <a:latin typeface="Calibri" panose="020F0502020204030204" pitchFamily="34" charset="0"/>
                <a:cs typeface="Calibri" panose="020F0502020204030204" pitchFamily="34" charset="0"/>
              </a:rPr>
              <a:t>Die klassische attische Demokratie</a:t>
            </a:r>
          </a:p>
          <a:p>
            <a:pPr algn="ctr" eaLnBrk="1" fontAlgn="base" hangingPunct="1">
              <a:spcBef>
                <a:spcPct val="50000"/>
              </a:spcBef>
              <a:spcAft>
                <a:spcPct val="0"/>
              </a:spcAft>
              <a:buFont typeface="Wingdings" panose="05000000000000000000" pitchFamily="2" charset="2"/>
              <a:buNone/>
            </a:pPr>
            <a:r>
              <a:rPr lang="de-DE" sz="2000" dirty="0" smtClean="0">
                <a:solidFill>
                  <a:srgbClr val="FF0000"/>
                </a:solidFill>
                <a:latin typeface="Calibri" panose="020F0502020204030204" pitchFamily="34" charset="0"/>
                <a:cs typeface="Calibri" panose="020F0502020204030204" pitchFamily="34" charset="0"/>
              </a:rPr>
              <a:t>Prinzip </a:t>
            </a:r>
            <a:r>
              <a:rPr lang="de-DE" sz="2000" dirty="0">
                <a:solidFill>
                  <a:srgbClr val="FF0000"/>
                </a:solidFill>
                <a:latin typeface="Calibri" panose="020F0502020204030204" pitchFamily="34" charset="0"/>
                <a:cs typeface="Calibri" panose="020F0502020204030204" pitchFamily="34" charset="0"/>
              </a:rPr>
              <a:t>der Volkssouveränität </a:t>
            </a:r>
            <a:r>
              <a:rPr lang="de-DE" sz="2000" dirty="0" smtClean="0">
                <a:solidFill>
                  <a:srgbClr val="FF0000"/>
                </a:solidFill>
                <a:latin typeface="Calibri" panose="020F0502020204030204" pitchFamily="34" charset="0"/>
                <a:cs typeface="Calibri" panose="020F0502020204030204" pitchFamily="34" charset="0"/>
              </a:rPr>
              <a:t>- Verfassungstypus der direkten Demokratie</a:t>
            </a:r>
            <a:endParaRPr lang="de-DE" altLang="de-DE" sz="2000" b="1" dirty="0">
              <a:solidFill>
                <a:srgbClr val="FF0000"/>
              </a:solidFill>
              <a:latin typeface="Calibri" panose="020F0502020204030204" pitchFamily="34" charset="0"/>
              <a:cs typeface="Calibri" panose="020F0502020204030204" pitchFamily="34" charset="0"/>
            </a:endParaRPr>
          </a:p>
        </p:txBody>
      </p:sp>
      <p:sp>
        <p:nvSpPr>
          <p:cNvPr id="2" name="Textfeld 1"/>
          <p:cNvSpPr txBox="1"/>
          <p:nvPr/>
        </p:nvSpPr>
        <p:spPr>
          <a:xfrm>
            <a:off x="1235241" y="1700463"/>
            <a:ext cx="9689433" cy="4524315"/>
          </a:xfrm>
          <a:prstGeom prst="rect">
            <a:avLst/>
          </a:prstGeom>
          <a:noFill/>
        </p:spPr>
        <p:txBody>
          <a:bodyPr wrap="square" rtlCol="0">
            <a:spAutoFit/>
          </a:bodyPr>
          <a:lstStyle/>
          <a:p>
            <a:r>
              <a:rPr lang="de-DE" dirty="0" smtClean="0"/>
              <a:t>Die </a:t>
            </a:r>
            <a:r>
              <a:rPr lang="de-DE" dirty="0"/>
              <a:t>Volksversammlung (</a:t>
            </a:r>
            <a:r>
              <a:rPr lang="de-DE" dirty="0" smtClean="0"/>
              <a:t>Ekklesia) war </a:t>
            </a:r>
            <a:r>
              <a:rPr lang="de-DE" dirty="0"/>
              <a:t>die </a:t>
            </a:r>
            <a:r>
              <a:rPr lang="de-DE" dirty="0" smtClean="0"/>
              <a:t>Kerninstitution der klassischen attischen Demokratie</a:t>
            </a:r>
          </a:p>
          <a:p>
            <a:r>
              <a:rPr lang="de-DE" dirty="0">
                <a:solidFill>
                  <a:srgbClr val="FF0000"/>
                </a:solidFill>
              </a:rPr>
              <a:t>Jeder</a:t>
            </a:r>
            <a:r>
              <a:rPr lang="de-DE" dirty="0"/>
              <a:t> in der Volksversammlung Anwesende war </a:t>
            </a:r>
            <a:r>
              <a:rPr lang="de-DE" dirty="0" smtClean="0">
                <a:solidFill>
                  <a:srgbClr val="FF0000"/>
                </a:solidFill>
              </a:rPr>
              <a:t>abstimmungsberechtigt</a:t>
            </a:r>
            <a:r>
              <a:rPr lang="de-DE" dirty="0" smtClean="0"/>
              <a:t> und besaß </a:t>
            </a:r>
            <a:r>
              <a:rPr lang="de-DE" dirty="0"/>
              <a:t>auch </a:t>
            </a:r>
            <a:r>
              <a:rPr lang="de-DE" dirty="0">
                <a:solidFill>
                  <a:srgbClr val="FF0000"/>
                </a:solidFill>
              </a:rPr>
              <a:t>gleiches Rederecht</a:t>
            </a:r>
            <a:r>
              <a:rPr lang="de-DE" dirty="0"/>
              <a:t> (</a:t>
            </a:r>
            <a:r>
              <a:rPr lang="de-DE" dirty="0" err="1"/>
              <a:t>Isegorie</a:t>
            </a:r>
            <a:r>
              <a:rPr lang="de-DE" dirty="0"/>
              <a:t>) – ein besonders herausgehobenes Merkmal seiner Freiheit in der </a:t>
            </a:r>
            <a:r>
              <a:rPr lang="de-DE" dirty="0" smtClean="0"/>
              <a:t>Demokratie.</a:t>
            </a:r>
          </a:p>
          <a:p>
            <a:endParaRPr lang="de-DE" dirty="0" smtClean="0"/>
          </a:p>
          <a:p>
            <a:pPr marL="285750" indent="-285750">
              <a:buFontTx/>
              <a:buChar char="-"/>
            </a:pPr>
            <a:r>
              <a:rPr lang="de-DE" dirty="0" smtClean="0"/>
              <a:t>Beteiligungsrechte </a:t>
            </a:r>
            <a:r>
              <a:rPr lang="de-DE" dirty="0"/>
              <a:t>und -pflichten der Bürger in wichtigen Angelegenheiten der </a:t>
            </a:r>
            <a:r>
              <a:rPr lang="de-DE" dirty="0" smtClean="0"/>
              <a:t>Bürgerschaft</a:t>
            </a:r>
          </a:p>
          <a:p>
            <a:pPr marL="285750" indent="-285750">
              <a:buFontTx/>
              <a:buChar char="-"/>
            </a:pPr>
            <a:r>
              <a:rPr lang="de-DE" dirty="0" smtClean="0"/>
              <a:t>Weitgehende Selbstverwaltung und </a:t>
            </a:r>
            <a:r>
              <a:rPr lang="de-DE" dirty="0"/>
              <a:t>politische Partizipation </a:t>
            </a:r>
            <a:r>
              <a:rPr lang="de-DE" dirty="0" smtClean="0"/>
              <a:t>auf </a:t>
            </a:r>
            <a:r>
              <a:rPr lang="de-DE" dirty="0"/>
              <a:t>lokaler </a:t>
            </a:r>
            <a:r>
              <a:rPr lang="de-DE" dirty="0" smtClean="0"/>
              <a:t>Ebene: </a:t>
            </a:r>
            <a:r>
              <a:rPr lang="de-DE" dirty="0" smtClean="0">
                <a:solidFill>
                  <a:srgbClr val="FF0000"/>
                </a:solidFill>
              </a:rPr>
              <a:t>Subsidiarität</a:t>
            </a:r>
            <a:r>
              <a:rPr lang="de-DE" dirty="0" smtClean="0"/>
              <a:t> </a:t>
            </a:r>
          </a:p>
          <a:p>
            <a:pPr marL="285750" indent="-285750">
              <a:buFontTx/>
              <a:buChar char="-"/>
            </a:pPr>
            <a:r>
              <a:rPr lang="de-DE" dirty="0" smtClean="0"/>
              <a:t>Volksgerichte mit </a:t>
            </a:r>
            <a:r>
              <a:rPr lang="de-DE" dirty="0"/>
              <a:t>Geschworenen aus Angehörigen </a:t>
            </a:r>
            <a:r>
              <a:rPr lang="de-DE" dirty="0">
                <a:solidFill>
                  <a:srgbClr val="FF0000"/>
                </a:solidFill>
              </a:rPr>
              <a:t>aller </a:t>
            </a:r>
            <a:r>
              <a:rPr lang="de-DE" dirty="0" smtClean="0">
                <a:solidFill>
                  <a:srgbClr val="FF0000"/>
                </a:solidFill>
              </a:rPr>
              <a:t>Klassen</a:t>
            </a:r>
          </a:p>
          <a:p>
            <a:pPr marL="285750" indent="-285750">
              <a:buFontTx/>
              <a:buChar char="-"/>
            </a:pPr>
            <a:r>
              <a:rPr lang="de-DE" dirty="0" smtClean="0"/>
              <a:t>Steuerartige </a:t>
            </a:r>
            <a:r>
              <a:rPr lang="de-DE" dirty="0"/>
              <a:t>Abgaben gestaffelt nach Vermögensklassen</a:t>
            </a:r>
          </a:p>
          <a:p>
            <a:pPr marL="285750" indent="-285750">
              <a:buFontTx/>
              <a:buChar char="-"/>
            </a:pPr>
            <a:r>
              <a:rPr lang="de-DE" dirty="0"/>
              <a:t>keine gezielten Enteignungs- und </a:t>
            </a:r>
            <a:r>
              <a:rPr lang="de-DE" dirty="0" smtClean="0"/>
              <a:t>Umverteilungsmaßnahmen</a:t>
            </a:r>
          </a:p>
          <a:p>
            <a:pPr marL="285750" indent="-285750">
              <a:buFontTx/>
              <a:buChar char="-"/>
            </a:pPr>
            <a:r>
              <a:rPr lang="de-DE" dirty="0" smtClean="0"/>
              <a:t>Beseitigung </a:t>
            </a:r>
            <a:r>
              <a:rPr lang="de-DE" dirty="0"/>
              <a:t>der Schuldknechtschaft durch </a:t>
            </a:r>
            <a:r>
              <a:rPr lang="de-DE" dirty="0">
                <a:solidFill>
                  <a:srgbClr val="FF0000"/>
                </a:solidFill>
              </a:rPr>
              <a:t>Schuldenannullierung</a:t>
            </a:r>
          </a:p>
          <a:p>
            <a:pPr marL="285750" indent="-285750">
              <a:buFontTx/>
              <a:buChar char="-"/>
            </a:pPr>
            <a:r>
              <a:rPr lang="de-DE" dirty="0">
                <a:solidFill>
                  <a:srgbClr val="FF0000"/>
                </a:solidFill>
              </a:rPr>
              <a:t>Begrenzung des </a:t>
            </a:r>
            <a:r>
              <a:rPr lang="de-DE" dirty="0" smtClean="0">
                <a:solidFill>
                  <a:srgbClr val="FF0000"/>
                </a:solidFill>
              </a:rPr>
              <a:t>Grundbesitzes </a:t>
            </a:r>
            <a:r>
              <a:rPr lang="de-DE" dirty="0"/>
              <a:t>auf ein </a:t>
            </a:r>
            <a:r>
              <a:rPr lang="de-DE" dirty="0" smtClean="0"/>
              <a:t>Höchstmaß</a:t>
            </a:r>
            <a:endParaRPr lang="de-DE" dirty="0"/>
          </a:p>
          <a:p>
            <a:pPr marL="285750" indent="-285750">
              <a:buFontTx/>
              <a:buChar char="-"/>
            </a:pPr>
            <a:r>
              <a:rPr lang="de-DE" dirty="0" smtClean="0"/>
              <a:t>Abgaben für </a:t>
            </a:r>
            <a:r>
              <a:rPr lang="de-DE" i="1" dirty="0" smtClean="0"/>
              <a:t>Liturgien</a:t>
            </a:r>
            <a:r>
              <a:rPr lang="de-DE" dirty="0" smtClean="0"/>
              <a:t> </a:t>
            </a:r>
            <a:r>
              <a:rPr lang="de-DE" dirty="0"/>
              <a:t>(öffentliche Dienste) und </a:t>
            </a:r>
            <a:r>
              <a:rPr lang="de-DE" i="1" dirty="0" err="1"/>
              <a:t>Eisphora</a:t>
            </a:r>
            <a:r>
              <a:rPr lang="de-DE" i="1" dirty="0"/>
              <a:t> </a:t>
            </a:r>
            <a:r>
              <a:rPr lang="de-DE" dirty="0" smtClean="0"/>
              <a:t>(öffentliche Aufgaben)</a:t>
            </a:r>
            <a:endParaRPr lang="de-DE" dirty="0"/>
          </a:p>
          <a:p>
            <a:pPr marL="285750" indent="-285750">
              <a:buFontTx/>
              <a:buChar char="-"/>
            </a:pPr>
            <a:r>
              <a:rPr lang="de-DE" dirty="0"/>
              <a:t>Schatzämter (nicht zuletzt zwecks eventueller Haftbarmachung) nur in den Hände von Bürgern der 1. Vermögensklasse</a:t>
            </a:r>
          </a:p>
          <a:p>
            <a:pPr marL="285750" indent="-285750">
              <a:buFontTx/>
              <a:buChar char="-"/>
            </a:pPr>
            <a:r>
              <a:rPr lang="de-DE" dirty="0" smtClean="0"/>
              <a:t>Bei militärischen </a:t>
            </a:r>
            <a:r>
              <a:rPr lang="de-DE" dirty="0"/>
              <a:t>Abenteuern waren die Täter zugleich auch die Opfer; dieselben Männer, die einen abenteuerlichen Kriegszug beschlossen, mussten ihn auch </a:t>
            </a:r>
            <a:r>
              <a:rPr lang="de-DE" dirty="0" smtClean="0"/>
              <a:t>ausführen.</a:t>
            </a:r>
          </a:p>
        </p:txBody>
      </p:sp>
    </p:spTree>
    <p:extLst>
      <p:ext uri="{BB962C8B-B14F-4D97-AF65-F5344CB8AC3E}">
        <p14:creationId xmlns:p14="http://schemas.microsoft.com/office/powerpoint/2010/main" val="387415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4" name="Textfeld 2"/>
          <p:cNvSpPr txBox="1">
            <a:spLocks noChangeArrowheads="1"/>
          </p:cNvSpPr>
          <p:nvPr/>
        </p:nvSpPr>
        <p:spPr bwMode="auto">
          <a:xfrm>
            <a:off x="914400" y="422239"/>
            <a:ext cx="100102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 typeface="Wingdings" panose="05000000000000000000" pitchFamily="2" charset="2"/>
              <a:buNone/>
            </a:pPr>
            <a:r>
              <a:rPr lang="de-DE" altLang="de-DE" dirty="0" smtClean="0">
                <a:solidFill>
                  <a:srgbClr val="FF0000"/>
                </a:solidFill>
                <a:latin typeface="Calibri" panose="020F0502020204030204" pitchFamily="34" charset="0"/>
                <a:cs typeface="Calibri" panose="020F0502020204030204" pitchFamily="34" charset="0"/>
              </a:rPr>
              <a:t> Demokratie - „Herrschaft des Staatsvolkes“</a:t>
            </a:r>
          </a:p>
          <a:p>
            <a:pPr algn="ctr" eaLnBrk="1" fontAlgn="base" hangingPunct="1">
              <a:spcBef>
                <a:spcPct val="50000"/>
              </a:spcBef>
              <a:spcAft>
                <a:spcPct val="0"/>
              </a:spcAft>
              <a:buNone/>
            </a:pPr>
            <a:r>
              <a:rPr lang="de-DE" sz="2000" dirty="0" smtClean="0"/>
              <a:t>(Herrschaftsformen</a:t>
            </a:r>
            <a:r>
              <a:rPr lang="de-DE" sz="2000" dirty="0"/>
              <a:t>, politische Ordnungen oder politische </a:t>
            </a:r>
            <a:r>
              <a:rPr lang="de-DE" sz="2000" dirty="0" smtClean="0"/>
              <a:t>Systeme)</a:t>
            </a:r>
            <a:endParaRPr lang="de-DE" sz="2000" dirty="0"/>
          </a:p>
          <a:p>
            <a:pPr algn="ctr" eaLnBrk="1" fontAlgn="base" hangingPunct="1">
              <a:spcBef>
                <a:spcPct val="50000"/>
              </a:spcBef>
              <a:spcAft>
                <a:spcPct val="0"/>
              </a:spcAft>
              <a:buFont typeface="Wingdings" panose="05000000000000000000" pitchFamily="2" charset="2"/>
              <a:buNone/>
            </a:pPr>
            <a:endParaRPr lang="de-DE" altLang="de-DE" b="1" dirty="0">
              <a:solidFill>
                <a:srgbClr val="FF0000"/>
              </a:solidFill>
              <a:latin typeface="Calibri" panose="020F0502020204030204" pitchFamily="34" charset="0"/>
              <a:cs typeface="Calibri" panose="020F0502020204030204" pitchFamily="34" charset="0"/>
            </a:endParaRPr>
          </a:p>
        </p:txBody>
      </p:sp>
      <p:sp>
        <p:nvSpPr>
          <p:cNvPr id="2" name="Textfeld 1"/>
          <p:cNvSpPr txBox="1"/>
          <p:nvPr/>
        </p:nvSpPr>
        <p:spPr>
          <a:xfrm>
            <a:off x="1235241" y="1652337"/>
            <a:ext cx="9689433" cy="4524315"/>
          </a:xfrm>
          <a:prstGeom prst="rect">
            <a:avLst/>
          </a:prstGeom>
          <a:noFill/>
        </p:spPr>
        <p:txBody>
          <a:bodyPr wrap="square" rtlCol="0">
            <a:spAutoFit/>
          </a:bodyPr>
          <a:lstStyle/>
          <a:p>
            <a:r>
              <a:rPr lang="de-DE" b="1" dirty="0" smtClean="0"/>
              <a:t>Grundlage:</a:t>
            </a:r>
          </a:p>
          <a:p>
            <a:r>
              <a:rPr lang="de-DE" dirty="0" smtClean="0"/>
              <a:t>Die </a:t>
            </a:r>
            <a:r>
              <a:rPr lang="de-DE" dirty="0" smtClean="0">
                <a:solidFill>
                  <a:srgbClr val="FF0000"/>
                </a:solidFill>
              </a:rPr>
              <a:t>Macht </a:t>
            </a:r>
            <a:r>
              <a:rPr lang="de-DE" dirty="0">
                <a:solidFill>
                  <a:srgbClr val="FF0000"/>
                </a:solidFill>
              </a:rPr>
              <a:t>und </a:t>
            </a:r>
            <a:r>
              <a:rPr lang="de-DE" dirty="0" smtClean="0">
                <a:solidFill>
                  <a:srgbClr val="FF0000"/>
                </a:solidFill>
              </a:rPr>
              <a:t>Regierungen gehen vom </a:t>
            </a:r>
            <a:r>
              <a:rPr lang="de-DE" dirty="0">
                <a:solidFill>
                  <a:srgbClr val="FF0000"/>
                </a:solidFill>
              </a:rPr>
              <a:t>Volk </a:t>
            </a:r>
            <a:r>
              <a:rPr lang="de-DE" dirty="0" smtClean="0">
                <a:solidFill>
                  <a:srgbClr val="FF0000"/>
                </a:solidFill>
              </a:rPr>
              <a:t>aus</a:t>
            </a:r>
            <a:r>
              <a:rPr lang="de-DE" dirty="0" smtClean="0"/>
              <a:t>. Das </a:t>
            </a:r>
            <a:r>
              <a:rPr lang="de-DE" dirty="0" smtClean="0">
                <a:solidFill>
                  <a:srgbClr val="FF0000"/>
                </a:solidFill>
              </a:rPr>
              <a:t>Volk</a:t>
            </a:r>
            <a:r>
              <a:rPr lang="de-DE" dirty="0" smtClean="0"/>
              <a:t> ist </a:t>
            </a:r>
            <a:r>
              <a:rPr lang="de-DE" dirty="0" smtClean="0">
                <a:solidFill>
                  <a:srgbClr val="FF0000"/>
                </a:solidFill>
              </a:rPr>
              <a:t>an </a:t>
            </a:r>
            <a:r>
              <a:rPr lang="de-DE" dirty="0">
                <a:solidFill>
                  <a:srgbClr val="FF0000"/>
                </a:solidFill>
              </a:rPr>
              <a:t>allen Entscheidungen</a:t>
            </a:r>
            <a:r>
              <a:rPr lang="de-DE" dirty="0"/>
              <a:t>, </a:t>
            </a:r>
            <a:r>
              <a:rPr lang="de-DE" dirty="0" smtClean="0"/>
              <a:t>welche </a:t>
            </a:r>
            <a:r>
              <a:rPr lang="de-DE" dirty="0"/>
              <a:t>die Allgemeinheit verbindlich betreffen, </a:t>
            </a:r>
            <a:r>
              <a:rPr lang="de-DE" dirty="0" smtClean="0">
                <a:solidFill>
                  <a:srgbClr val="FF0000"/>
                </a:solidFill>
              </a:rPr>
              <a:t>beteiligt</a:t>
            </a:r>
            <a:r>
              <a:rPr lang="de-DE" dirty="0" smtClean="0"/>
              <a:t> (unmittelbar </a:t>
            </a:r>
            <a:r>
              <a:rPr lang="de-DE" dirty="0"/>
              <a:t>oder durch Auswahl </a:t>
            </a:r>
            <a:r>
              <a:rPr lang="de-DE" dirty="0" smtClean="0"/>
              <a:t>entscheidungs-</a:t>
            </a:r>
          </a:p>
          <a:p>
            <a:r>
              <a:rPr lang="de-DE" dirty="0" smtClean="0"/>
              <a:t>tragender Repräsentanten). Die </a:t>
            </a:r>
            <a:r>
              <a:rPr lang="de-DE" dirty="0">
                <a:solidFill>
                  <a:srgbClr val="FF0000"/>
                </a:solidFill>
              </a:rPr>
              <a:t>Regierung</a:t>
            </a:r>
            <a:r>
              <a:rPr lang="de-DE" dirty="0"/>
              <a:t> geht in Demokratien </a:t>
            </a:r>
            <a:r>
              <a:rPr lang="de-DE" dirty="0">
                <a:solidFill>
                  <a:srgbClr val="FF0000"/>
                </a:solidFill>
              </a:rPr>
              <a:t>durch </a:t>
            </a:r>
            <a:r>
              <a:rPr lang="de-DE" dirty="0" smtClean="0">
                <a:solidFill>
                  <a:srgbClr val="FF0000"/>
                </a:solidFill>
              </a:rPr>
              <a:t>Wahlen </a:t>
            </a:r>
            <a:r>
              <a:rPr lang="de-DE" dirty="0" smtClean="0"/>
              <a:t>aus </a:t>
            </a:r>
            <a:r>
              <a:rPr lang="de-DE" dirty="0"/>
              <a:t>dem Volk </a:t>
            </a:r>
            <a:r>
              <a:rPr lang="de-DE" dirty="0" smtClean="0"/>
              <a:t>hervor.</a:t>
            </a:r>
          </a:p>
          <a:p>
            <a:pPr marL="285750" indent="-285750">
              <a:buFontTx/>
              <a:buChar char="-"/>
            </a:pPr>
            <a:endParaRPr lang="de-DE" dirty="0"/>
          </a:p>
          <a:p>
            <a:r>
              <a:rPr lang="de-DE" b="1" dirty="0" smtClean="0"/>
              <a:t>Typische </a:t>
            </a:r>
            <a:r>
              <a:rPr lang="de-DE" b="1" dirty="0"/>
              <a:t>Merkmale einer </a:t>
            </a:r>
            <a:r>
              <a:rPr lang="de-DE" b="1" dirty="0" smtClean="0"/>
              <a:t>Demokratie:</a:t>
            </a:r>
          </a:p>
          <a:p>
            <a:r>
              <a:rPr lang="de-DE" dirty="0" smtClean="0"/>
              <a:t>- freie Wahlen</a:t>
            </a:r>
            <a:endParaRPr lang="de-DE" dirty="0"/>
          </a:p>
          <a:p>
            <a:r>
              <a:rPr lang="de-DE" dirty="0" smtClean="0"/>
              <a:t>- Mehrheitsprinzip</a:t>
            </a:r>
            <a:endParaRPr lang="de-DE" dirty="0"/>
          </a:p>
          <a:p>
            <a:r>
              <a:rPr lang="de-DE" dirty="0" smtClean="0"/>
              <a:t>- die </a:t>
            </a:r>
            <a:r>
              <a:rPr lang="de-DE" dirty="0"/>
              <a:t>Akzeptanz einer politischen </a:t>
            </a:r>
            <a:r>
              <a:rPr lang="de-DE" dirty="0" smtClean="0"/>
              <a:t>Opposition</a:t>
            </a:r>
            <a:endParaRPr lang="de-DE" dirty="0"/>
          </a:p>
          <a:p>
            <a:r>
              <a:rPr lang="de-DE" dirty="0" smtClean="0"/>
              <a:t>- Verfassungsmäßigkeit</a:t>
            </a:r>
            <a:endParaRPr lang="de-DE" dirty="0"/>
          </a:p>
          <a:p>
            <a:r>
              <a:rPr lang="de-DE" dirty="0" smtClean="0"/>
              <a:t>- Schutz </a:t>
            </a:r>
            <a:r>
              <a:rPr lang="de-DE" dirty="0"/>
              <a:t>der </a:t>
            </a:r>
            <a:r>
              <a:rPr lang="de-DE" dirty="0" smtClean="0"/>
              <a:t>Grundrechte</a:t>
            </a:r>
            <a:endParaRPr lang="de-DE" dirty="0"/>
          </a:p>
          <a:p>
            <a:r>
              <a:rPr lang="de-DE" dirty="0" smtClean="0"/>
              <a:t>- Schutz </a:t>
            </a:r>
            <a:r>
              <a:rPr lang="de-DE" dirty="0"/>
              <a:t>der </a:t>
            </a:r>
            <a:r>
              <a:rPr lang="de-DE" dirty="0" smtClean="0"/>
              <a:t>Bürgerrechte</a:t>
            </a:r>
          </a:p>
          <a:p>
            <a:r>
              <a:rPr lang="de-DE" dirty="0" smtClean="0"/>
              <a:t>- Achtung </a:t>
            </a:r>
            <a:r>
              <a:rPr lang="de-DE" dirty="0"/>
              <a:t>der </a:t>
            </a:r>
            <a:r>
              <a:rPr lang="de-DE" dirty="0" smtClean="0"/>
              <a:t>Menschenrechte</a:t>
            </a:r>
          </a:p>
          <a:p>
            <a:endParaRPr lang="de-DE" dirty="0" smtClean="0"/>
          </a:p>
          <a:p>
            <a:r>
              <a:rPr lang="de-DE" dirty="0" smtClean="0"/>
              <a:t>Da </a:t>
            </a:r>
            <a:r>
              <a:rPr lang="de-DE" dirty="0"/>
              <a:t>die Herrschaft durch die Allgemeinheit ausgeübt wird, sind </a:t>
            </a:r>
            <a:r>
              <a:rPr lang="de-DE" b="1" dirty="0" smtClean="0">
                <a:solidFill>
                  <a:srgbClr val="FF0000"/>
                </a:solidFill>
              </a:rPr>
              <a:t>Meinungs- </a:t>
            </a:r>
            <a:r>
              <a:rPr lang="de-DE" b="1" dirty="0">
                <a:solidFill>
                  <a:srgbClr val="FF0000"/>
                </a:solidFill>
              </a:rPr>
              <a:t>und </a:t>
            </a:r>
            <a:r>
              <a:rPr lang="de-DE" b="1" dirty="0" smtClean="0">
                <a:solidFill>
                  <a:srgbClr val="FF0000"/>
                </a:solidFill>
              </a:rPr>
              <a:t>Pressefreiheit </a:t>
            </a:r>
            <a:r>
              <a:rPr lang="de-DE" b="1" dirty="0">
                <a:solidFill>
                  <a:srgbClr val="FF0000"/>
                </a:solidFill>
              </a:rPr>
              <a:t>zur politischen Willensbildung </a:t>
            </a:r>
            <a:r>
              <a:rPr lang="de-DE" b="1" dirty="0" smtClean="0">
                <a:solidFill>
                  <a:srgbClr val="FF0000"/>
                </a:solidFill>
              </a:rPr>
              <a:t>unerlässlich</a:t>
            </a:r>
            <a:r>
              <a:rPr lang="de-DE" b="1" dirty="0" smtClean="0"/>
              <a:t> </a:t>
            </a:r>
            <a:r>
              <a:rPr lang="de-DE" dirty="0" smtClean="0"/>
              <a:t>!!!</a:t>
            </a:r>
          </a:p>
        </p:txBody>
      </p:sp>
    </p:spTree>
    <p:extLst>
      <p:ext uri="{BB962C8B-B14F-4D97-AF65-F5344CB8AC3E}">
        <p14:creationId xmlns:p14="http://schemas.microsoft.com/office/powerpoint/2010/main" val="52347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ChangeArrowheads="1"/>
          </p:cNvSpPr>
          <p:nvPr/>
        </p:nvSpPr>
        <p:spPr bwMode="auto">
          <a:xfrm>
            <a:off x="852056" y="450274"/>
            <a:ext cx="10297390" cy="684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pPr>
            <a:r>
              <a:rPr lang="de-DE" altLang="de-DE" dirty="0" smtClean="0">
                <a:solidFill>
                  <a:srgbClr val="FF0000"/>
                </a:solidFill>
                <a:latin typeface="Calibri" panose="020F0502020204030204" pitchFamily="34" charset="0"/>
                <a:cs typeface="Calibri" panose="020F0502020204030204" pitchFamily="34" charset="0"/>
              </a:rPr>
              <a:t>Demokratie </a:t>
            </a:r>
            <a:r>
              <a:rPr lang="de-DE" altLang="de-DE" dirty="0">
                <a:solidFill>
                  <a:srgbClr val="FF0000"/>
                </a:solidFill>
                <a:latin typeface="Calibri" panose="020F0502020204030204" pitchFamily="34" charset="0"/>
                <a:cs typeface="Calibri" panose="020F0502020204030204" pitchFamily="34" charset="0"/>
              </a:rPr>
              <a:t>ist </a:t>
            </a:r>
            <a:r>
              <a:rPr lang="de-DE" altLang="de-DE" dirty="0" smtClean="0">
                <a:solidFill>
                  <a:srgbClr val="FF0000"/>
                </a:solidFill>
                <a:latin typeface="Calibri" panose="020F0502020204030204" pitchFamily="34" charset="0"/>
                <a:cs typeface="Calibri" panose="020F0502020204030204" pitchFamily="34" charset="0"/>
              </a:rPr>
              <a:t>ein Ensemble fundamentaler Regeln</a:t>
            </a:r>
            <a:r>
              <a:rPr lang="de-DE" altLang="de-DE" sz="1800" dirty="0" smtClean="0">
                <a:latin typeface="Calibri" panose="020F0502020204030204" pitchFamily="34" charset="0"/>
                <a:cs typeface="Calibri" panose="020F0502020204030204" pitchFamily="34" charset="0"/>
              </a:rPr>
              <a:t>, die festlegen:</a:t>
            </a:r>
          </a:p>
          <a:p>
            <a:pPr>
              <a:lnSpc>
                <a:spcPct val="110000"/>
              </a:lnSpc>
            </a:pPr>
            <a:endParaRPr lang="de-DE" altLang="de-DE" sz="1800" dirty="0">
              <a:latin typeface="Calibri" panose="020F0502020204030204" pitchFamily="34" charset="0"/>
              <a:cs typeface="Calibri" panose="020F0502020204030204" pitchFamily="34" charset="0"/>
            </a:endParaRPr>
          </a:p>
          <a:p>
            <a:pPr marL="0" indent="0">
              <a:lnSpc>
                <a:spcPct val="110000"/>
              </a:lnSpc>
            </a:pPr>
            <a:r>
              <a:rPr lang="de-DE" altLang="de-DE" sz="1800" b="1" dirty="0">
                <a:solidFill>
                  <a:srgbClr val="FF0000"/>
                </a:solidFill>
                <a:latin typeface="Calibri" panose="020F0502020204030204" pitchFamily="34" charset="0"/>
                <a:cs typeface="Calibri" panose="020F0502020204030204" pitchFamily="34" charset="0"/>
              </a:rPr>
              <a:t>W</a:t>
            </a:r>
            <a:r>
              <a:rPr lang="de-DE" altLang="de-DE" sz="1800" b="1" dirty="0" smtClean="0">
                <a:solidFill>
                  <a:srgbClr val="FF0000"/>
                </a:solidFill>
                <a:latin typeface="Calibri" panose="020F0502020204030204" pitchFamily="34" charset="0"/>
                <a:cs typeface="Calibri" panose="020F0502020204030204" pitchFamily="34" charset="0"/>
              </a:rPr>
              <a:t>er </a:t>
            </a:r>
            <a:r>
              <a:rPr lang="de-DE" altLang="de-DE" sz="1800" dirty="0">
                <a:latin typeface="Calibri" panose="020F0502020204030204" pitchFamily="34" charset="0"/>
                <a:cs typeface="Calibri" panose="020F0502020204030204" pitchFamily="34" charset="0"/>
              </a:rPr>
              <a:t>zur Teilnahme an den kollektiven Entscheidungen berechtigt </a:t>
            </a:r>
            <a:r>
              <a:rPr lang="de-DE" altLang="de-DE" sz="1800" dirty="0" smtClean="0">
                <a:latin typeface="Calibri" panose="020F0502020204030204" pitchFamily="34" charset="0"/>
                <a:cs typeface="Calibri" panose="020F0502020204030204" pitchFamily="34" charset="0"/>
              </a:rPr>
              <a:t>ist und mit </a:t>
            </a:r>
            <a:r>
              <a:rPr lang="de-DE" altLang="de-DE" sz="1800" b="1" dirty="0">
                <a:solidFill>
                  <a:srgbClr val="FF0000"/>
                </a:solidFill>
                <a:latin typeface="Calibri" panose="020F0502020204030204" pitchFamily="34" charset="0"/>
                <a:cs typeface="Calibri" panose="020F0502020204030204" pitchFamily="34" charset="0"/>
              </a:rPr>
              <a:t>welchen </a:t>
            </a:r>
            <a:r>
              <a:rPr lang="de-DE" altLang="de-DE" sz="1800" b="1" dirty="0" smtClean="0">
                <a:solidFill>
                  <a:srgbClr val="FF0000"/>
                </a:solidFill>
                <a:latin typeface="Calibri" panose="020F0502020204030204" pitchFamily="34" charset="0"/>
                <a:cs typeface="Calibri" panose="020F0502020204030204" pitchFamily="34" charset="0"/>
              </a:rPr>
              <a:t>Verfahren</a:t>
            </a:r>
            <a:r>
              <a:rPr lang="de-DE" altLang="de-DE" sz="1800" b="1" dirty="0">
                <a:solidFill>
                  <a:srgbClr val="FF0000"/>
                </a:solidFill>
                <a:latin typeface="Calibri" panose="020F0502020204030204" pitchFamily="34" charset="0"/>
                <a:cs typeface="Calibri" panose="020F0502020204030204" pitchFamily="34" charset="0"/>
              </a:rPr>
              <a:t> </a:t>
            </a:r>
            <a:r>
              <a:rPr lang="de-DE" altLang="de-DE" sz="1800" dirty="0" smtClean="0">
                <a:latin typeface="Calibri" panose="020F0502020204030204" pitchFamily="34" charset="0"/>
                <a:cs typeface="Calibri" panose="020F0502020204030204" pitchFamily="34" charset="0"/>
              </a:rPr>
              <a:t>diese Entscheidungen </a:t>
            </a:r>
            <a:r>
              <a:rPr lang="de-DE" altLang="de-DE" sz="1800" dirty="0">
                <a:latin typeface="Calibri" panose="020F0502020204030204" pitchFamily="34" charset="0"/>
                <a:cs typeface="Calibri" panose="020F0502020204030204" pitchFamily="34" charset="0"/>
              </a:rPr>
              <a:t>getroffen werden</a:t>
            </a:r>
            <a:r>
              <a:rPr lang="de-DE" altLang="de-DE" sz="1800" dirty="0" smtClean="0">
                <a:latin typeface="Calibri" panose="020F0502020204030204" pitchFamily="34" charset="0"/>
                <a:cs typeface="Calibri" panose="020F0502020204030204" pitchFamily="34" charset="0"/>
              </a:rPr>
              <a:t>.</a:t>
            </a:r>
          </a:p>
          <a:p>
            <a:pPr marL="0" indent="0">
              <a:lnSpc>
                <a:spcPct val="110000"/>
              </a:lnSpc>
            </a:pPr>
            <a:r>
              <a:rPr lang="de-DE" altLang="de-DE" sz="1800" dirty="0" smtClean="0">
                <a:latin typeface="Calibri" panose="020F0502020204030204" pitchFamily="34" charset="0"/>
                <a:cs typeface="Calibri" panose="020F0502020204030204" pitchFamily="34" charset="0"/>
              </a:rPr>
              <a:t>In einer Demokratie müssen die Entscheidungsträger eine Mehrheit des Volkes vertreten.</a:t>
            </a:r>
          </a:p>
          <a:p>
            <a:pPr marL="0" indent="0">
              <a:lnSpc>
                <a:spcPct val="110000"/>
              </a:lnSpc>
            </a:pPr>
            <a:endParaRPr lang="de-DE" altLang="de-DE" sz="1800" dirty="0" smtClean="0">
              <a:latin typeface="Calibri" panose="020F0502020204030204" pitchFamily="34" charset="0"/>
              <a:cs typeface="Calibri" panose="020F0502020204030204" pitchFamily="34" charset="0"/>
            </a:endParaRPr>
          </a:p>
          <a:p>
            <a:pPr marL="0" indent="0" algn="ctr">
              <a:lnSpc>
                <a:spcPct val="110000"/>
              </a:lnSpc>
            </a:pPr>
            <a:r>
              <a:rPr lang="de-DE" altLang="de-DE" sz="1800" dirty="0" smtClean="0">
                <a:solidFill>
                  <a:srgbClr val="FF0000"/>
                </a:solidFill>
                <a:latin typeface="Calibri" panose="020F0502020204030204" pitchFamily="34" charset="0"/>
                <a:cs typeface="Calibri" panose="020F0502020204030204" pitchFamily="34" charset="0"/>
              </a:rPr>
              <a:t>Die Entscheidung, </a:t>
            </a:r>
            <a:r>
              <a:rPr lang="de-DE" altLang="de-DE" sz="1800" dirty="0">
                <a:solidFill>
                  <a:srgbClr val="FF0000"/>
                </a:solidFill>
                <a:latin typeface="Calibri" panose="020F0502020204030204" pitchFamily="34" charset="0"/>
                <a:cs typeface="Calibri" panose="020F0502020204030204" pitchFamily="34" charset="0"/>
              </a:rPr>
              <a:t>durch das Gesetz autorisiert, wird zu </a:t>
            </a:r>
            <a:r>
              <a:rPr lang="de-DE" altLang="de-DE" sz="1800" dirty="0" smtClean="0">
                <a:solidFill>
                  <a:srgbClr val="FF0000"/>
                </a:solidFill>
                <a:latin typeface="Calibri" panose="020F0502020204030204" pitchFamily="34" charset="0"/>
                <a:cs typeface="Calibri" panose="020F0502020204030204" pitchFamily="34" charset="0"/>
              </a:rPr>
              <a:t>Recht.</a:t>
            </a:r>
            <a:endParaRPr lang="de-DE" altLang="de-DE" sz="1800" dirty="0">
              <a:solidFill>
                <a:srgbClr val="FF0000"/>
              </a:solidFill>
              <a:latin typeface="Calibri" panose="020F0502020204030204" pitchFamily="34" charset="0"/>
              <a:cs typeface="Calibri" panose="020F0502020204030204" pitchFamily="34" charset="0"/>
            </a:endParaRPr>
          </a:p>
          <a:p>
            <a:pPr marL="0" indent="0">
              <a:lnSpc>
                <a:spcPct val="110000"/>
              </a:lnSpc>
            </a:pPr>
            <a:endParaRPr lang="de-DE" altLang="de-DE" sz="1800" dirty="0">
              <a:latin typeface="Calibri" panose="020F0502020204030204" pitchFamily="34" charset="0"/>
              <a:cs typeface="Calibri" panose="020F0502020204030204" pitchFamily="34" charset="0"/>
            </a:endParaRPr>
          </a:p>
          <a:p>
            <a:pPr marL="0" indent="0">
              <a:lnSpc>
                <a:spcPct val="110000"/>
              </a:lnSpc>
            </a:pPr>
            <a:r>
              <a:rPr lang="de-DE" altLang="de-DE" sz="1800" dirty="0" smtClean="0">
                <a:latin typeface="Calibri" panose="020F0502020204030204" pitchFamily="34" charset="0"/>
                <a:cs typeface="Calibri" panose="020F0502020204030204" pitchFamily="34" charset="0"/>
              </a:rPr>
              <a:t>„</a:t>
            </a:r>
            <a:r>
              <a:rPr lang="de-DE" altLang="de-DE" sz="1800" dirty="0">
                <a:latin typeface="Calibri" panose="020F0502020204030204" pitchFamily="34" charset="0"/>
                <a:cs typeface="Calibri" panose="020F0502020204030204" pitchFamily="34" charset="0"/>
              </a:rPr>
              <a:t>Die zur Entscheidung (oder zur Wahl derjenigen, die dann entscheiden sollen) Aufgerufenen müssen vor </a:t>
            </a:r>
            <a:r>
              <a:rPr lang="de-DE" altLang="de-DE" sz="1800" dirty="0">
                <a:solidFill>
                  <a:srgbClr val="FF0000"/>
                </a:solidFill>
                <a:latin typeface="Calibri" panose="020F0502020204030204" pitchFamily="34" charset="0"/>
                <a:cs typeface="Calibri" panose="020F0502020204030204" pitchFamily="34" charset="0"/>
              </a:rPr>
              <a:t>reale Alternativen </a:t>
            </a:r>
            <a:r>
              <a:rPr lang="de-DE" altLang="de-DE" sz="1800" dirty="0">
                <a:latin typeface="Calibri" panose="020F0502020204030204" pitchFamily="34" charset="0"/>
                <a:cs typeface="Calibri" panose="020F0502020204030204" pitchFamily="34" charset="0"/>
              </a:rPr>
              <a:t>gestellt sein und in die Lage versetzt werden, sich für eine von ihnen zu </a:t>
            </a:r>
            <a:r>
              <a:rPr lang="de-DE" altLang="de-DE" sz="1800" dirty="0" smtClean="0">
                <a:latin typeface="Calibri" panose="020F0502020204030204" pitchFamily="34" charset="0"/>
                <a:cs typeface="Calibri" panose="020F0502020204030204" pitchFamily="34" charset="0"/>
              </a:rPr>
              <a:t>entscheiden.</a:t>
            </a:r>
          </a:p>
          <a:p>
            <a:pPr marL="0" indent="0">
              <a:lnSpc>
                <a:spcPct val="110000"/>
              </a:lnSpc>
            </a:pPr>
            <a:r>
              <a:rPr lang="de-DE" altLang="de-DE" sz="1800" dirty="0" smtClean="0">
                <a:latin typeface="Calibri" panose="020F0502020204030204" pitchFamily="34" charset="0"/>
                <a:cs typeface="Calibri" panose="020F0502020204030204" pitchFamily="34" charset="0"/>
              </a:rPr>
              <a:t>Damit diese </a:t>
            </a:r>
            <a:r>
              <a:rPr lang="de-DE" altLang="de-DE" sz="1800" dirty="0">
                <a:latin typeface="Calibri" panose="020F0502020204030204" pitchFamily="34" charset="0"/>
                <a:cs typeface="Calibri" panose="020F0502020204030204" pitchFamily="34" charset="0"/>
              </a:rPr>
              <a:t>Bedingung verwirklicht werden kann, müssen den zur Entscheidung Berufenen die sogenannten </a:t>
            </a:r>
            <a:r>
              <a:rPr lang="de-DE" altLang="de-DE" sz="1800" dirty="0">
                <a:solidFill>
                  <a:srgbClr val="FF0000"/>
                </a:solidFill>
                <a:latin typeface="Calibri" panose="020F0502020204030204" pitchFamily="34" charset="0"/>
                <a:cs typeface="Calibri" panose="020F0502020204030204" pitchFamily="34" charset="0"/>
              </a:rPr>
              <a:t>Freiheitsrechte garantiert </a:t>
            </a:r>
            <a:r>
              <a:rPr lang="de-DE" altLang="de-DE" sz="1800" dirty="0">
                <a:latin typeface="Calibri" panose="020F0502020204030204" pitchFamily="34" charset="0"/>
                <a:cs typeface="Calibri" panose="020F0502020204030204" pitchFamily="34" charset="0"/>
              </a:rPr>
              <a:t>sein: </a:t>
            </a:r>
            <a:r>
              <a:rPr lang="de-DE" altLang="de-DE" sz="1800" dirty="0">
                <a:solidFill>
                  <a:srgbClr val="FF0000"/>
                </a:solidFill>
                <a:latin typeface="Calibri" panose="020F0502020204030204" pitchFamily="34" charset="0"/>
                <a:cs typeface="Calibri" panose="020F0502020204030204" pitchFamily="34" charset="0"/>
              </a:rPr>
              <a:t>Meinungs- und Ausdrucksfreiheit, Versammlungs- und Vereinigungsfreiheit</a:t>
            </a:r>
            <a:r>
              <a:rPr lang="de-DE" altLang="de-DE" sz="1800" dirty="0">
                <a:latin typeface="Calibri" panose="020F0502020204030204" pitchFamily="34" charset="0"/>
                <a:cs typeface="Calibri" panose="020F0502020204030204" pitchFamily="34" charset="0"/>
              </a:rPr>
              <a:t>.“ </a:t>
            </a:r>
            <a:endParaRPr lang="de-DE" altLang="de-DE" sz="1800" dirty="0" smtClean="0">
              <a:latin typeface="Calibri" panose="020F0502020204030204" pitchFamily="34" charset="0"/>
              <a:cs typeface="Calibri" panose="020F0502020204030204" pitchFamily="34" charset="0"/>
            </a:endParaRPr>
          </a:p>
          <a:p>
            <a:pPr marL="0" indent="0">
              <a:lnSpc>
                <a:spcPct val="110000"/>
              </a:lnSpc>
            </a:pPr>
            <a:endParaRPr lang="de-DE" altLang="de-DE" sz="1800" dirty="0" smtClean="0">
              <a:latin typeface="Calibri" panose="020F0502020204030204" pitchFamily="34" charset="0"/>
              <a:cs typeface="Calibri" panose="020F0502020204030204" pitchFamily="34" charset="0"/>
            </a:endParaRPr>
          </a:p>
          <a:p>
            <a:pPr marL="0" indent="0">
              <a:lnSpc>
                <a:spcPct val="110000"/>
              </a:lnSpc>
            </a:pPr>
            <a:r>
              <a:rPr lang="de-DE" altLang="de-DE" sz="1800" dirty="0" smtClean="0">
                <a:latin typeface="Calibri" panose="020F0502020204030204" pitchFamily="34" charset="0"/>
                <a:cs typeface="Calibri" panose="020F0502020204030204" pitchFamily="34" charset="0"/>
              </a:rPr>
              <a:t>Dies </a:t>
            </a:r>
            <a:r>
              <a:rPr lang="de-DE" altLang="de-DE" sz="1800" dirty="0">
                <a:latin typeface="Calibri" panose="020F0502020204030204" pitchFamily="34" charset="0"/>
                <a:cs typeface="Calibri" panose="020F0502020204030204" pitchFamily="34" charset="0"/>
              </a:rPr>
              <a:t>ist der Kontext, der anzeigt, warum auf den Anspruch nicht verzichtet werden darf, die</a:t>
            </a:r>
            <a:r>
              <a:rPr lang="de-DE" altLang="de-DE" sz="1800" dirty="0">
                <a:solidFill>
                  <a:srgbClr val="FF0000"/>
                </a:solidFill>
                <a:latin typeface="Calibri" panose="020F0502020204030204" pitchFamily="34" charset="0"/>
                <a:cs typeface="Calibri" panose="020F0502020204030204" pitchFamily="34" charset="0"/>
              </a:rPr>
              <a:t> Urteilsfähigkeit der Menschen zu fördern. </a:t>
            </a:r>
          </a:p>
          <a:p>
            <a:pPr marL="0" indent="0">
              <a:lnSpc>
                <a:spcPct val="110000"/>
              </a:lnSpc>
            </a:pPr>
            <a:endParaRPr lang="de-DE" altLang="de-DE" sz="1800" dirty="0">
              <a:latin typeface="Calibri" panose="020F0502020204030204" pitchFamily="34" charset="0"/>
              <a:cs typeface="Calibri" panose="020F0502020204030204" pitchFamily="34" charset="0"/>
            </a:endParaRPr>
          </a:p>
          <a:p>
            <a:pPr marL="0" indent="0">
              <a:lnSpc>
                <a:spcPct val="110000"/>
              </a:lnSpc>
            </a:pPr>
            <a:r>
              <a:rPr lang="de-DE" altLang="de-DE" sz="1800" dirty="0" smtClean="0">
                <a:solidFill>
                  <a:srgbClr val="FF0000"/>
                </a:solidFill>
                <a:latin typeface="Calibri" panose="020F0502020204030204" pitchFamily="34" charset="0"/>
                <a:cs typeface="Calibri" panose="020F0502020204030204" pitchFamily="34" charset="0"/>
              </a:rPr>
              <a:t>Demokratie </a:t>
            </a:r>
            <a:r>
              <a:rPr lang="de-DE" altLang="de-DE" sz="1800" dirty="0">
                <a:solidFill>
                  <a:srgbClr val="FF0000"/>
                </a:solidFill>
                <a:latin typeface="Calibri" panose="020F0502020204030204" pitchFamily="34" charset="0"/>
                <a:cs typeface="Calibri" panose="020F0502020204030204" pitchFamily="34" charset="0"/>
              </a:rPr>
              <a:t>kann nur in der Form des Rechtsstaats existieren</a:t>
            </a:r>
            <a:r>
              <a:rPr lang="de-DE" altLang="de-DE" sz="1800" dirty="0">
                <a:latin typeface="Calibri" panose="020F0502020204030204" pitchFamily="34" charset="0"/>
                <a:cs typeface="Calibri" panose="020F0502020204030204" pitchFamily="34" charset="0"/>
              </a:rPr>
              <a:t>, „d.h. eines Staates, der seine Gewalt nicht nur </a:t>
            </a:r>
            <a:r>
              <a:rPr lang="de-DE" altLang="de-DE" sz="1800" dirty="0" smtClean="0">
                <a:latin typeface="Calibri" panose="020F0502020204030204" pitchFamily="34" charset="0"/>
                <a:cs typeface="Calibri" panose="020F0502020204030204" pitchFamily="34" charset="0"/>
              </a:rPr>
              <a:t>unter dem Gesetz (</a:t>
            </a:r>
            <a:r>
              <a:rPr lang="de-DE" altLang="de-DE" sz="1800" i="1" dirty="0" err="1" smtClean="0">
                <a:latin typeface="Calibri" panose="020F0502020204030204" pitchFamily="34" charset="0"/>
                <a:cs typeface="Calibri" panose="020F0502020204030204" pitchFamily="34" charset="0"/>
              </a:rPr>
              <a:t>sub</a:t>
            </a:r>
            <a:r>
              <a:rPr lang="de-DE" altLang="de-DE" sz="1800" dirty="0" smtClean="0">
                <a:latin typeface="Calibri" panose="020F0502020204030204" pitchFamily="34" charset="0"/>
                <a:cs typeface="Calibri" panose="020F0502020204030204" pitchFamily="34" charset="0"/>
              </a:rPr>
              <a:t> </a:t>
            </a:r>
            <a:r>
              <a:rPr lang="de-DE" altLang="de-DE" sz="1800" i="1" dirty="0" smtClean="0">
                <a:latin typeface="Calibri" panose="020F0502020204030204" pitchFamily="34" charset="0"/>
                <a:cs typeface="Calibri" panose="020F0502020204030204" pitchFamily="34" charset="0"/>
              </a:rPr>
              <a:t>lege) </a:t>
            </a:r>
            <a:r>
              <a:rPr lang="de-DE" altLang="de-DE" sz="1800" dirty="0">
                <a:latin typeface="Calibri" panose="020F0502020204030204" pitchFamily="34" charset="0"/>
                <a:cs typeface="Calibri" panose="020F0502020204030204" pitchFamily="34" charset="0"/>
              </a:rPr>
              <a:t>ausübt, sondern sie innerhalb von Grenzen ausübt, die durch die </a:t>
            </a:r>
            <a:r>
              <a:rPr lang="de-DE" altLang="de-DE" sz="1800" dirty="0" smtClean="0">
                <a:latin typeface="Calibri" panose="020F0502020204030204" pitchFamily="34" charset="0"/>
                <a:cs typeface="Calibri" panose="020F0502020204030204" pitchFamily="34" charset="0"/>
              </a:rPr>
              <a:t>verfassungs-mäßige </a:t>
            </a:r>
            <a:r>
              <a:rPr lang="de-DE" altLang="de-DE" sz="1800" dirty="0">
                <a:latin typeface="Calibri" panose="020F0502020204030204" pitchFamily="34" charset="0"/>
                <a:cs typeface="Calibri" panose="020F0502020204030204" pitchFamily="34" charset="0"/>
              </a:rPr>
              <a:t>Anerkennung der sogenannten ‘unverletzlichen’ Rechte des Individuums gezogen sind.“ </a:t>
            </a:r>
          </a:p>
          <a:p>
            <a:pPr marL="0" indent="0" algn="just"/>
            <a:r>
              <a:rPr lang="de-DE" altLang="de-DE" sz="1800" dirty="0">
                <a:latin typeface="Calibri" panose="020F0502020204030204" pitchFamily="34" charset="0"/>
                <a:cs typeface="Calibri" panose="020F0502020204030204" pitchFamily="34" charset="0"/>
              </a:rPr>
              <a:t/>
            </a:r>
            <a:br>
              <a:rPr lang="de-DE" altLang="de-DE" sz="1800" dirty="0">
                <a:latin typeface="Calibri" panose="020F0502020204030204" pitchFamily="34" charset="0"/>
                <a:cs typeface="Calibri" panose="020F0502020204030204" pitchFamily="34" charset="0"/>
              </a:rPr>
            </a:br>
            <a:endParaRPr lang="de-DE" altLang="de-DE" sz="1800" dirty="0">
              <a:latin typeface="Calibri" panose="020F0502020204030204" pitchFamily="34" charset="0"/>
              <a:cs typeface="Calibri" panose="020F0502020204030204" pitchFamily="34" charset="0"/>
            </a:endParaRPr>
          </a:p>
          <a:p>
            <a:pPr marL="0" indent="0">
              <a:lnSpc>
                <a:spcPct val="110000"/>
              </a:lnSpc>
            </a:pPr>
            <a:endParaRPr lang="de-DE" altLang="de-DE"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130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9170" name="Group 2"/>
          <p:cNvGrpSpPr>
            <a:grpSpLocks/>
          </p:cNvGrpSpPr>
          <p:nvPr/>
        </p:nvGrpSpPr>
        <p:grpSpPr bwMode="auto">
          <a:xfrm>
            <a:off x="2743200" y="685800"/>
            <a:ext cx="6629400" cy="5410200"/>
            <a:chOff x="0" y="567"/>
            <a:chExt cx="3910" cy="4172"/>
          </a:xfrm>
        </p:grpSpPr>
        <p:grpSp>
          <p:nvGrpSpPr>
            <p:cNvPr id="519171" name="Group 3"/>
            <p:cNvGrpSpPr>
              <a:grpSpLocks/>
            </p:cNvGrpSpPr>
            <p:nvPr/>
          </p:nvGrpSpPr>
          <p:grpSpPr bwMode="auto">
            <a:xfrm>
              <a:off x="0" y="567"/>
              <a:ext cx="1955" cy="596"/>
              <a:chOff x="0" y="567"/>
              <a:chExt cx="1955" cy="596"/>
            </a:xfrm>
          </p:grpSpPr>
          <p:sp>
            <p:nvSpPr>
              <p:cNvPr id="519172" name="Rectangle 4"/>
              <p:cNvSpPr>
                <a:spLocks noChangeArrowheads="1"/>
              </p:cNvSpPr>
              <p:nvPr/>
            </p:nvSpPr>
            <p:spPr bwMode="auto">
              <a:xfrm>
                <a:off x="0" y="567"/>
                <a:ext cx="1955" cy="5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173" name="Group 5"/>
              <p:cNvGrpSpPr>
                <a:grpSpLocks/>
              </p:cNvGrpSpPr>
              <p:nvPr/>
            </p:nvGrpSpPr>
            <p:grpSpPr bwMode="auto">
              <a:xfrm>
                <a:off x="0" y="567"/>
                <a:ext cx="1955" cy="596"/>
                <a:chOff x="0" y="567"/>
                <a:chExt cx="1955" cy="596"/>
              </a:xfrm>
            </p:grpSpPr>
            <p:sp>
              <p:nvSpPr>
                <p:cNvPr id="519174" name="Rectangle 6"/>
                <p:cNvSpPr>
                  <a:spLocks noChangeArrowheads="1"/>
                </p:cNvSpPr>
                <p:nvPr/>
              </p:nvSpPr>
              <p:spPr bwMode="auto">
                <a:xfrm>
                  <a:off x="28" y="567"/>
                  <a:ext cx="1899" cy="5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DE" altLang="de-DE" sz="1600" b="1" i="1">
                      <a:solidFill>
                        <a:srgbClr val="FFFFFF"/>
                      </a:solidFill>
                      <a:latin typeface="Times New Roman" panose="02020603050405020304" pitchFamily="18" charset="0"/>
                      <a:cs typeface="Times New Roman" panose="02020603050405020304" pitchFamily="18" charset="0"/>
                    </a:rPr>
                    <a:t>Direkte Demokratie = Identitätstheorie</a:t>
                  </a:r>
                  <a:endParaRPr lang="de-DE" altLang="de-DE" sz="1100">
                    <a:latin typeface="Times New Roman" panose="02020603050405020304" pitchFamily="18" charset="0"/>
                    <a:cs typeface="Times New Roman" panose="02020603050405020304" pitchFamily="18" charset="0"/>
                  </a:endParaRPr>
                </a:p>
                <a:p>
                  <a:pPr algn="ctr" eaLnBrk="0" hangingPunct="0"/>
                  <a:endParaRPr lang="de-DE" altLang="de-DE" sz="2400">
                    <a:latin typeface="Times New Roman" panose="02020603050405020304" pitchFamily="18" charset="0"/>
                  </a:endParaRPr>
                </a:p>
              </p:txBody>
            </p:sp>
            <p:sp>
              <p:nvSpPr>
                <p:cNvPr id="519175" name="Rectangle 7"/>
                <p:cNvSpPr>
                  <a:spLocks noChangeArrowheads="1"/>
                </p:cNvSpPr>
                <p:nvPr/>
              </p:nvSpPr>
              <p:spPr bwMode="auto">
                <a:xfrm>
                  <a:off x="0" y="567"/>
                  <a:ext cx="1955"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176" name="Group 8"/>
            <p:cNvGrpSpPr>
              <a:grpSpLocks/>
            </p:cNvGrpSpPr>
            <p:nvPr/>
          </p:nvGrpSpPr>
          <p:grpSpPr bwMode="auto">
            <a:xfrm>
              <a:off x="1955" y="567"/>
              <a:ext cx="1955" cy="596"/>
              <a:chOff x="1955" y="567"/>
              <a:chExt cx="1955" cy="596"/>
            </a:xfrm>
          </p:grpSpPr>
          <p:sp>
            <p:nvSpPr>
              <p:cNvPr id="519177" name="Rectangle 9"/>
              <p:cNvSpPr>
                <a:spLocks noChangeArrowheads="1"/>
              </p:cNvSpPr>
              <p:nvPr/>
            </p:nvSpPr>
            <p:spPr bwMode="auto">
              <a:xfrm>
                <a:off x="1955" y="567"/>
                <a:ext cx="1955" cy="5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178" name="Group 10"/>
              <p:cNvGrpSpPr>
                <a:grpSpLocks/>
              </p:cNvGrpSpPr>
              <p:nvPr/>
            </p:nvGrpSpPr>
            <p:grpSpPr bwMode="auto">
              <a:xfrm>
                <a:off x="1955" y="567"/>
                <a:ext cx="1955" cy="596"/>
                <a:chOff x="1955" y="567"/>
                <a:chExt cx="1955" cy="596"/>
              </a:xfrm>
            </p:grpSpPr>
            <p:sp>
              <p:nvSpPr>
                <p:cNvPr id="519179" name="Rectangle 11"/>
                <p:cNvSpPr>
                  <a:spLocks noChangeArrowheads="1"/>
                </p:cNvSpPr>
                <p:nvPr/>
              </p:nvSpPr>
              <p:spPr bwMode="auto">
                <a:xfrm>
                  <a:off x="1983" y="567"/>
                  <a:ext cx="1899" cy="5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DE" altLang="de-DE" sz="1600" b="1" i="1">
                      <a:solidFill>
                        <a:srgbClr val="FFFFFF"/>
                      </a:solidFill>
                      <a:latin typeface="Times New Roman" panose="02020603050405020304" pitchFamily="18" charset="0"/>
                      <a:cs typeface="Times New Roman" panose="02020603050405020304" pitchFamily="18" charset="0"/>
                    </a:rPr>
                    <a:t>Repräsentative Demokratie = Konkurrenztheorie</a:t>
                  </a:r>
                  <a:endParaRPr lang="de-DE" altLang="de-DE" sz="1100">
                    <a:latin typeface="Times New Roman" panose="02020603050405020304" pitchFamily="18" charset="0"/>
                    <a:cs typeface="Times New Roman" panose="02020603050405020304" pitchFamily="18" charset="0"/>
                  </a:endParaRPr>
                </a:p>
                <a:p>
                  <a:pPr algn="ctr" eaLnBrk="0" hangingPunct="0"/>
                  <a:endParaRPr lang="de-DE" altLang="de-DE" sz="2400">
                    <a:latin typeface="Times New Roman" panose="02020603050405020304" pitchFamily="18" charset="0"/>
                  </a:endParaRPr>
                </a:p>
              </p:txBody>
            </p:sp>
            <p:sp>
              <p:nvSpPr>
                <p:cNvPr id="519180" name="Rectangle 12"/>
                <p:cNvSpPr>
                  <a:spLocks noChangeArrowheads="1"/>
                </p:cNvSpPr>
                <p:nvPr/>
              </p:nvSpPr>
              <p:spPr bwMode="auto">
                <a:xfrm>
                  <a:off x="1955" y="567"/>
                  <a:ext cx="1955"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181" name="Group 13"/>
            <p:cNvGrpSpPr>
              <a:grpSpLocks/>
            </p:cNvGrpSpPr>
            <p:nvPr/>
          </p:nvGrpSpPr>
          <p:grpSpPr bwMode="auto">
            <a:xfrm>
              <a:off x="0" y="1163"/>
              <a:ext cx="1955" cy="904"/>
              <a:chOff x="0" y="1163"/>
              <a:chExt cx="1955" cy="904"/>
            </a:xfrm>
          </p:grpSpPr>
          <p:sp>
            <p:nvSpPr>
              <p:cNvPr id="519182" name="Rectangle 14"/>
              <p:cNvSpPr>
                <a:spLocks noChangeArrowheads="1"/>
              </p:cNvSpPr>
              <p:nvPr/>
            </p:nvSpPr>
            <p:spPr bwMode="auto">
              <a:xfrm>
                <a:off x="0" y="1163"/>
                <a:ext cx="1955" cy="904"/>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183" name="Group 15"/>
              <p:cNvGrpSpPr>
                <a:grpSpLocks/>
              </p:cNvGrpSpPr>
              <p:nvPr/>
            </p:nvGrpSpPr>
            <p:grpSpPr bwMode="auto">
              <a:xfrm>
                <a:off x="0" y="1163"/>
                <a:ext cx="1955" cy="904"/>
                <a:chOff x="0" y="1163"/>
                <a:chExt cx="1955" cy="904"/>
              </a:xfrm>
            </p:grpSpPr>
            <p:sp>
              <p:nvSpPr>
                <p:cNvPr id="519184" name="Rectangle 16"/>
                <p:cNvSpPr>
                  <a:spLocks noChangeArrowheads="1"/>
                </p:cNvSpPr>
                <p:nvPr/>
              </p:nvSpPr>
              <p:spPr bwMode="auto">
                <a:xfrm>
                  <a:off x="28" y="1163"/>
                  <a:ext cx="1899" cy="904"/>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b="1">
                      <a:solidFill>
                        <a:srgbClr val="FFFFFF"/>
                      </a:solidFill>
                      <a:latin typeface="Times New Roman" panose="02020603050405020304" pitchFamily="18" charset="0"/>
                      <a:cs typeface="Times New Roman" panose="02020603050405020304" pitchFamily="18" charset="0"/>
                    </a:rPr>
                    <a:t>direkte Teilnahme aller Bürger am politischen Willensbildungs- und Entscheidungsfindungs-prozess </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185" name="Rectangle 17"/>
                <p:cNvSpPr>
                  <a:spLocks noChangeArrowheads="1"/>
                </p:cNvSpPr>
                <p:nvPr/>
              </p:nvSpPr>
              <p:spPr bwMode="auto">
                <a:xfrm>
                  <a:off x="0" y="1163"/>
                  <a:ext cx="1955" cy="90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186" name="Group 18"/>
            <p:cNvGrpSpPr>
              <a:grpSpLocks/>
            </p:cNvGrpSpPr>
            <p:nvPr/>
          </p:nvGrpSpPr>
          <p:grpSpPr bwMode="auto">
            <a:xfrm>
              <a:off x="1955" y="1163"/>
              <a:ext cx="1955" cy="904"/>
              <a:chOff x="1955" y="1163"/>
              <a:chExt cx="1955" cy="904"/>
            </a:xfrm>
          </p:grpSpPr>
          <p:sp>
            <p:nvSpPr>
              <p:cNvPr id="519187" name="Rectangle 19"/>
              <p:cNvSpPr>
                <a:spLocks noChangeArrowheads="1"/>
              </p:cNvSpPr>
              <p:nvPr/>
            </p:nvSpPr>
            <p:spPr bwMode="auto">
              <a:xfrm>
                <a:off x="1955" y="1163"/>
                <a:ext cx="1955" cy="904"/>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188" name="Group 20"/>
              <p:cNvGrpSpPr>
                <a:grpSpLocks/>
              </p:cNvGrpSpPr>
              <p:nvPr/>
            </p:nvGrpSpPr>
            <p:grpSpPr bwMode="auto">
              <a:xfrm>
                <a:off x="1955" y="1163"/>
                <a:ext cx="1955" cy="904"/>
                <a:chOff x="1955" y="1163"/>
                <a:chExt cx="1955" cy="904"/>
              </a:xfrm>
            </p:grpSpPr>
            <p:sp>
              <p:nvSpPr>
                <p:cNvPr id="519189" name="Rectangle 21"/>
                <p:cNvSpPr>
                  <a:spLocks noChangeArrowheads="1"/>
                </p:cNvSpPr>
                <p:nvPr/>
              </p:nvSpPr>
              <p:spPr bwMode="auto">
                <a:xfrm>
                  <a:off x="1983" y="1163"/>
                  <a:ext cx="1899" cy="904"/>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dirty="0">
                      <a:solidFill>
                        <a:srgbClr val="FFFFFF"/>
                      </a:solidFill>
                      <a:latin typeface="Times New Roman" panose="02020603050405020304" pitchFamily="18" charset="0"/>
                      <a:cs typeface="Times New Roman" panose="02020603050405020304" pitchFamily="18" charset="0"/>
                    </a:rPr>
                    <a:t>Wahl von Repräsentanten (Gemeinderäte, Stadträte, Abgeordnete u.Ä.)</a:t>
                  </a:r>
                  <a:endParaRPr lang="de-DE" altLang="de-DE" sz="1100" dirty="0">
                    <a:latin typeface="Times New Roman" panose="02020603050405020304" pitchFamily="18" charset="0"/>
                    <a:cs typeface="Times New Roman" panose="02020603050405020304" pitchFamily="18" charset="0"/>
                  </a:endParaRPr>
                </a:p>
                <a:p>
                  <a:pPr algn="l" eaLnBrk="0" hangingPunct="0"/>
                  <a:endParaRPr lang="de-DE" altLang="de-DE" sz="2400" dirty="0">
                    <a:latin typeface="Times New Roman" panose="02020603050405020304" pitchFamily="18" charset="0"/>
                  </a:endParaRPr>
                </a:p>
              </p:txBody>
            </p:sp>
            <p:sp>
              <p:nvSpPr>
                <p:cNvPr id="519190" name="Rectangle 22"/>
                <p:cNvSpPr>
                  <a:spLocks noChangeArrowheads="1"/>
                </p:cNvSpPr>
                <p:nvPr/>
              </p:nvSpPr>
              <p:spPr bwMode="auto">
                <a:xfrm>
                  <a:off x="1955" y="1163"/>
                  <a:ext cx="1955" cy="90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endParaRPr lang="de-DE" altLang="de-DE"/>
                </a:p>
              </p:txBody>
            </p:sp>
          </p:grpSp>
        </p:grpSp>
        <p:grpSp>
          <p:nvGrpSpPr>
            <p:cNvPr id="519191" name="Group 23"/>
            <p:cNvGrpSpPr>
              <a:grpSpLocks/>
            </p:cNvGrpSpPr>
            <p:nvPr/>
          </p:nvGrpSpPr>
          <p:grpSpPr bwMode="auto">
            <a:xfrm>
              <a:off x="0" y="2067"/>
              <a:ext cx="1955" cy="442"/>
              <a:chOff x="0" y="2067"/>
              <a:chExt cx="1955" cy="442"/>
            </a:xfrm>
          </p:grpSpPr>
          <p:sp>
            <p:nvSpPr>
              <p:cNvPr id="519192" name="Rectangle 24"/>
              <p:cNvSpPr>
                <a:spLocks noChangeArrowheads="1"/>
              </p:cNvSpPr>
              <p:nvPr/>
            </p:nvSpPr>
            <p:spPr bwMode="auto">
              <a:xfrm>
                <a:off x="0" y="2067"/>
                <a:ext cx="1955" cy="44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193" name="Group 25"/>
              <p:cNvGrpSpPr>
                <a:grpSpLocks/>
              </p:cNvGrpSpPr>
              <p:nvPr/>
            </p:nvGrpSpPr>
            <p:grpSpPr bwMode="auto">
              <a:xfrm>
                <a:off x="0" y="2067"/>
                <a:ext cx="1955" cy="442"/>
                <a:chOff x="0" y="2067"/>
                <a:chExt cx="1955" cy="442"/>
              </a:xfrm>
            </p:grpSpPr>
            <p:sp>
              <p:nvSpPr>
                <p:cNvPr id="519194" name="Rectangle 26"/>
                <p:cNvSpPr>
                  <a:spLocks noChangeArrowheads="1"/>
                </p:cNvSpPr>
                <p:nvPr/>
              </p:nvSpPr>
              <p:spPr bwMode="auto">
                <a:xfrm>
                  <a:off x="28" y="2067"/>
                  <a:ext cx="1899" cy="44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b="1">
                      <a:solidFill>
                        <a:srgbClr val="FFFFFF"/>
                      </a:solidFill>
                      <a:latin typeface="Times New Roman" panose="02020603050405020304" pitchFamily="18" charset="0"/>
                      <a:cs typeface="Times New Roman" panose="02020603050405020304" pitchFamily="18" charset="0"/>
                    </a:rPr>
                    <a:t>Plebiszite</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195" name="Rectangle 27"/>
                <p:cNvSpPr>
                  <a:spLocks noChangeArrowheads="1"/>
                </p:cNvSpPr>
                <p:nvPr/>
              </p:nvSpPr>
              <p:spPr bwMode="auto">
                <a:xfrm>
                  <a:off x="0" y="2067"/>
                  <a:ext cx="1955"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196" name="Group 28"/>
            <p:cNvGrpSpPr>
              <a:grpSpLocks/>
            </p:cNvGrpSpPr>
            <p:nvPr/>
          </p:nvGrpSpPr>
          <p:grpSpPr bwMode="auto">
            <a:xfrm>
              <a:off x="1955" y="2067"/>
              <a:ext cx="1955" cy="442"/>
              <a:chOff x="1955" y="2067"/>
              <a:chExt cx="1955" cy="442"/>
            </a:xfrm>
          </p:grpSpPr>
          <p:sp>
            <p:nvSpPr>
              <p:cNvPr id="519197" name="Rectangle 29"/>
              <p:cNvSpPr>
                <a:spLocks noChangeArrowheads="1"/>
              </p:cNvSpPr>
              <p:nvPr/>
            </p:nvSpPr>
            <p:spPr bwMode="auto">
              <a:xfrm>
                <a:off x="1955" y="2067"/>
                <a:ext cx="1955" cy="44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198" name="Group 30"/>
              <p:cNvGrpSpPr>
                <a:grpSpLocks/>
              </p:cNvGrpSpPr>
              <p:nvPr/>
            </p:nvGrpSpPr>
            <p:grpSpPr bwMode="auto">
              <a:xfrm>
                <a:off x="1955" y="2067"/>
                <a:ext cx="1955" cy="442"/>
                <a:chOff x="1955" y="2067"/>
                <a:chExt cx="1955" cy="442"/>
              </a:xfrm>
            </p:grpSpPr>
            <p:sp>
              <p:nvSpPr>
                <p:cNvPr id="519199" name="Rectangle 31"/>
                <p:cNvSpPr>
                  <a:spLocks noChangeArrowheads="1"/>
                </p:cNvSpPr>
                <p:nvPr/>
              </p:nvSpPr>
              <p:spPr bwMode="auto">
                <a:xfrm>
                  <a:off x="1983" y="2067"/>
                  <a:ext cx="1899" cy="44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a:solidFill>
                        <a:srgbClr val="FFFFFF"/>
                      </a:solidFill>
                      <a:latin typeface="Times New Roman" panose="02020603050405020304" pitchFamily="18" charset="0"/>
                      <a:cs typeface="Times New Roman" panose="02020603050405020304" pitchFamily="18" charset="0"/>
                    </a:rPr>
                    <a:t>Parlamentarismus</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00" name="Rectangle 32"/>
                <p:cNvSpPr>
                  <a:spLocks noChangeArrowheads="1"/>
                </p:cNvSpPr>
                <p:nvPr/>
              </p:nvSpPr>
              <p:spPr bwMode="auto">
                <a:xfrm>
                  <a:off x="1955" y="2067"/>
                  <a:ext cx="1955"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01" name="Group 33"/>
            <p:cNvGrpSpPr>
              <a:grpSpLocks/>
            </p:cNvGrpSpPr>
            <p:nvPr/>
          </p:nvGrpSpPr>
          <p:grpSpPr bwMode="auto">
            <a:xfrm>
              <a:off x="0" y="2509"/>
              <a:ext cx="1955" cy="442"/>
              <a:chOff x="0" y="2509"/>
              <a:chExt cx="1955" cy="442"/>
            </a:xfrm>
          </p:grpSpPr>
          <p:sp>
            <p:nvSpPr>
              <p:cNvPr id="519202" name="Rectangle 34"/>
              <p:cNvSpPr>
                <a:spLocks noChangeArrowheads="1"/>
              </p:cNvSpPr>
              <p:nvPr/>
            </p:nvSpPr>
            <p:spPr bwMode="auto">
              <a:xfrm>
                <a:off x="0" y="2509"/>
                <a:ext cx="1955" cy="44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03" name="Group 35"/>
              <p:cNvGrpSpPr>
                <a:grpSpLocks/>
              </p:cNvGrpSpPr>
              <p:nvPr/>
            </p:nvGrpSpPr>
            <p:grpSpPr bwMode="auto">
              <a:xfrm>
                <a:off x="0" y="2509"/>
                <a:ext cx="1955" cy="442"/>
                <a:chOff x="0" y="2509"/>
                <a:chExt cx="1955" cy="442"/>
              </a:xfrm>
            </p:grpSpPr>
            <p:sp>
              <p:nvSpPr>
                <p:cNvPr id="519204" name="Rectangle 36"/>
                <p:cNvSpPr>
                  <a:spLocks noChangeArrowheads="1"/>
                </p:cNvSpPr>
                <p:nvPr/>
              </p:nvSpPr>
              <p:spPr bwMode="auto">
                <a:xfrm>
                  <a:off x="28" y="2509"/>
                  <a:ext cx="1899" cy="44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b="1">
                      <a:solidFill>
                        <a:srgbClr val="FFFFFF"/>
                      </a:solidFill>
                      <a:latin typeface="Times New Roman" panose="02020603050405020304" pitchFamily="18" charset="0"/>
                      <a:cs typeface="Times New Roman" panose="02020603050405020304" pitchFamily="18" charset="0"/>
                    </a:rPr>
                    <a:t>imperatives Mandat</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05" name="Rectangle 37"/>
                <p:cNvSpPr>
                  <a:spLocks noChangeArrowheads="1"/>
                </p:cNvSpPr>
                <p:nvPr/>
              </p:nvSpPr>
              <p:spPr bwMode="auto">
                <a:xfrm>
                  <a:off x="0" y="2509"/>
                  <a:ext cx="1955"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06" name="Group 38"/>
            <p:cNvGrpSpPr>
              <a:grpSpLocks/>
            </p:cNvGrpSpPr>
            <p:nvPr/>
          </p:nvGrpSpPr>
          <p:grpSpPr bwMode="auto">
            <a:xfrm>
              <a:off x="1955" y="2509"/>
              <a:ext cx="1955" cy="442"/>
              <a:chOff x="1955" y="2509"/>
              <a:chExt cx="1955" cy="442"/>
            </a:xfrm>
          </p:grpSpPr>
          <p:sp>
            <p:nvSpPr>
              <p:cNvPr id="519207" name="Rectangle 39"/>
              <p:cNvSpPr>
                <a:spLocks noChangeArrowheads="1"/>
              </p:cNvSpPr>
              <p:nvPr/>
            </p:nvSpPr>
            <p:spPr bwMode="auto">
              <a:xfrm>
                <a:off x="1955" y="2509"/>
                <a:ext cx="1955" cy="44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08" name="Group 40"/>
              <p:cNvGrpSpPr>
                <a:grpSpLocks/>
              </p:cNvGrpSpPr>
              <p:nvPr/>
            </p:nvGrpSpPr>
            <p:grpSpPr bwMode="auto">
              <a:xfrm>
                <a:off x="1955" y="2509"/>
                <a:ext cx="1955" cy="442"/>
                <a:chOff x="1955" y="2509"/>
                <a:chExt cx="1955" cy="442"/>
              </a:xfrm>
            </p:grpSpPr>
            <p:sp>
              <p:nvSpPr>
                <p:cNvPr id="519209" name="Rectangle 41"/>
                <p:cNvSpPr>
                  <a:spLocks noChangeArrowheads="1"/>
                </p:cNvSpPr>
                <p:nvPr/>
              </p:nvSpPr>
              <p:spPr bwMode="auto">
                <a:xfrm>
                  <a:off x="1983" y="2509"/>
                  <a:ext cx="1899" cy="44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a:solidFill>
                        <a:srgbClr val="FFFFFF"/>
                      </a:solidFill>
                      <a:latin typeface="Times New Roman" panose="02020603050405020304" pitchFamily="18" charset="0"/>
                      <a:cs typeface="Times New Roman" panose="02020603050405020304" pitchFamily="18" charset="0"/>
                    </a:rPr>
                    <a:t>freies Mandat</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10" name="Rectangle 42"/>
                <p:cNvSpPr>
                  <a:spLocks noChangeArrowheads="1"/>
                </p:cNvSpPr>
                <p:nvPr/>
              </p:nvSpPr>
              <p:spPr bwMode="auto">
                <a:xfrm>
                  <a:off x="1955" y="2509"/>
                  <a:ext cx="1955"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11" name="Group 43"/>
            <p:cNvGrpSpPr>
              <a:grpSpLocks/>
            </p:cNvGrpSpPr>
            <p:nvPr/>
          </p:nvGrpSpPr>
          <p:grpSpPr bwMode="auto">
            <a:xfrm>
              <a:off x="0" y="2951"/>
              <a:ext cx="1955" cy="442"/>
              <a:chOff x="0" y="2951"/>
              <a:chExt cx="1955" cy="442"/>
            </a:xfrm>
          </p:grpSpPr>
          <p:sp>
            <p:nvSpPr>
              <p:cNvPr id="519212" name="Rectangle 44"/>
              <p:cNvSpPr>
                <a:spLocks noChangeArrowheads="1"/>
              </p:cNvSpPr>
              <p:nvPr/>
            </p:nvSpPr>
            <p:spPr bwMode="auto">
              <a:xfrm>
                <a:off x="0" y="2951"/>
                <a:ext cx="1955" cy="44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13" name="Group 45"/>
              <p:cNvGrpSpPr>
                <a:grpSpLocks/>
              </p:cNvGrpSpPr>
              <p:nvPr/>
            </p:nvGrpSpPr>
            <p:grpSpPr bwMode="auto">
              <a:xfrm>
                <a:off x="0" y="2951"/>
                <a:ext cx="1955" cy="442"/>
                <a:chOff x="0" y="2951"/>
                <a:chExt cx="1955" cy="442"/>
              </a:xfrm>
            </p:grpSpPr>
            <p:sp>
              <p:nvSpPr>
                <p:cNvPr id="519214" name="Rectangle 46"/>
                <p:cNvSpPr>
                  <a:spLocks noChangeArrowheads="1"/>
                </p:cNvSpPr>
                <p:nvPr/>
              </p:nvSpPr>
              <p:spPr bwMode="auto">
                <a:xfrm>
                  <a:off x="28" y="2951"/>
                  <a:ext cx="1899" cy="44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b="1">
                      <a:solidFill>
                        <a:srgbClr val="FFFFFF"/>
                      </a:solidFill>
                      <a:latin typeface="Times New Roman" panose="02020603050405020304" pitchFamily="18" charset="0"/>
                      <a:cs typeface="Times New Roman" panose="02020603050405020304" pitchFamily="18" charset="0"/>
                    </a:rPr>
                    <a:t>keine Teilinteressen</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15" name="Rectangle 47"/>
                <p:cNvSpPr>
                  <a:spLocks noChangeArrowheads="1"/>
                </p:cNvSpPr>
                <p:nvPr/>
              </p:nvSpPr>
              <p:spPr bwMode="auto">
                <a:xfrm>
                  <a:off x="0" y="2951"/>
                  <a:ext cx="1955"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16" name="Group 48"/>
            <p:cNvGrpSpPr>
              <a:grpSpLocks/>
            </p:cNvGrpSpPr>
            <p:nvPr/>
          </p:nvGrpSpPr>
          <p:grpSpPr bwMode="auto">
            <a:xfrm>
              <a:off x="1955" y="2951"/>
              <a:ext cx="1955" cy="442"/>
              <a:chOff x="1955" y="2951"/>
              <a:chExt cx="1955" cy="442"/>
            </a:xfrm>
          </p:grpSpPr>
          <p:sp>
            <p:nvSpPr>
              <p:cNvPr id="519217" name="Rectangle 49"/>
              <p:cNvSpPr>
                <a:spLocks noChangeArrowheads="1"/>
              </p:cNvSpPr>
              <p:nvPr/>
            </p:nvSpPr>
            <p:spPr bwMode="auto">
              <a:xfrm>
                <a:off x="1955" y="2951"/>
                <a:ext cx="1955" cy="44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18" name="Group 50"/>
              <p:cNvGrpSpPr>
                <a:grpSpLocks/>
              </p:cNvGrpSpPr>
              <p:nvPr/>
            </p:nvGrpSpPr>
            <p:grpSpPr bwMode="auto">
              <a:xfrm>
                <a:off x="1955" y="2951"/>
                <a:ext cx="1955" cy="442"/>
                <a:chOff x="1955" y="2951"/>
                <a:chExt cx="1955" cy="442"/>
              </a:xfrm>
            </p:grpSpPr>
            <p:sp>
              <p:nvSpPr>
                <p:cNvPr id="519219" name="Rectangle 51"/>
                <p:cNvSpPr>
                  <a:spLocks noChangeArrowheads="1"/>
                </p:cNvSpPr>
                <p:nvPr/>
              </p:nvSpPr>
              <p:spPr bwMode="auto">
                <a:xfrm>
                  <a:off x="1983" y="2951"/>
                  <a:ext cx="1899" cy="44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a:solidFill>
                        <a:srgbClr val="FFFFFF"/>
                      </a:solidFill>
                      <a:latin typeface="Times New Roman" panose="02020603050405020304" pitchFamily="18" charset="0"/>
                      <a:cs typeface="Times New Roman" panose="02020603050405020304" pitchFamily="18" charset="0"/>
                    </a:rPr>
                    <a:t>Interessenvielfalt</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20" name="Rectangle 52"/>
                <p:cNvSpPr>
                  <a:spLocks noChangeArrowheads="1"/>
                </p:cNvSpPr>
                <p:nvPr/>
              </p:nvSpPr>
              <p:spPr bwMode="auto">
                <a:xfrm>
                  <a:off x="1955" y="2951"/>
                  <a:ext cx="1955"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21" name="Group 53"/>
            <p:cNvGrpSpPr>
              <a:grpSpLocks/>
            </p:cNvGrpSpPr>
            <p:nvPr/>
          </p:nvGrpSpPr>
          <p:grpSpPr bwMode="auto">
            <a:xfrm>
              <a:off x="0" y="3393"/>
              <a:ext cx="1955" cy="596"/>
              <a:chOff x="0" y="3393"/>
              <a:chExt cx="1955" cy="596"/>
            </a:xfrm>
          </p:grpSpPr>
          <p:sp>
            <p:nvSpPr>
              <p:cNvPr id="519222" name="Rectangle 54"/>
              <p:cNvSpPr>
                <a:spLocks noChangeArrowheads="1"/>
              </p:cNvSpPr>
              <p:nvPr/>
            </p:nvSpPr>
            <p:spPr bwMode="auto">
              <a:xfrm>
                <a:off x="0" y="3393"/>
                <a:ext cx="1955" cy="596"/>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23" name="Group 55"/>
              <p:cNvGrpSpPr>
                <a:grpSpLocks/>
              </p:cNvGrpSpPr>
              <p:nvPr/>
            </p:nvGrpSpPr>
            <p:grpSpPr bwMode="auto">
              <a:xfrm>
                <a:off x="0" y="3393"/>
                <a:ext cx="1955" cy="596"/>
                <a:chOff x="0" y="3393"/>
                <a:chExt cx="1955" cy="596"/>
              </a:xfrm>
            </p:grpSpPr>
            <p:sp>
              <p:nvSpPr>
                <p:cNvPr id="519224" name="Rectangle 56"/>
                <p:cNvSpPr>
                  <a:spLocks noChangeArrowheads="1"/>
                </p:cNvSpPr>
                <p:nvPr/>
              </p:nvSpPr>
              <p:spPr bwMode="auto">
                <a:xfrm>
                  <a:off x="28" y="3393"/>
                  <a:ext cx="1899" cy="596"/>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b="1">
                      <a:solidFill>
                        <a:srgbClr val="FFFFFF"/>
                      </a:solidFill>
                      <a:latin typeface="Times New Roman" panose="02020603050405020304" pitchFamily="18" charset="0"/>
                      <a:cs typeface="Times New Roman" panose="02020603050405020304" pitchFamily="18" charset="0"/>
                    </a:rPr>
                    <a:t>reine Ziel- und Inhaltsorientierung</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25" name="Rectangle 57"/>
                <p:cNvSpPr>
                  <a:spLocks noChangeArrowheads="1"/>
                </p:cNvSpPr>
                <p:nvPr/>
              </p:nvSpPr>
              <p:spPr bwMode="auto">
                <a:xfrm>
                  <a:off x="0" y="3393"/>
                  <a:ext cx="1955"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26" name="Group 58"/>
            <p:cNvGrpSpPr>
              <a:grpSpLocks/>
            </p:cNvGrpSpPr>
            <p:nvPr/>
          </p:nvGrpSpPr>
          <p:grpSpPr bwMode="auto">
            <a:xfrm>
              <a:off x="1955" y="3393"/>
              <a:ext cx="1955" cy="596"/>
              <a:chOff x="1955" y="3393"/>
              <a:chExt cx="1955" cy="596"/>
            </a:xfrm>
          </p:grpSpPr>
          <p:sp>
            <p:nvSpPr>
              <p:cNvPr id="519227" name="Rectangle 59"/>
              <p:cNvSpPr>
                <a:spLocks noChangeArrowheads="1"/>
              </p:cNvSpPr>
              <p:nvPr/>
            </p:nvSpPr>
            <p:spPr bwMode="auto">
              <a:xfrm>
                <a:off x="1955" y="3393"/>
                <a:ext cx="1955" cy="596"/>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28" name="Group 60"/>
              <p:cNvGrpSpPr>
                <a:grpSpLocks/>
              </p:cNvGrpSpPr>
              <p:nvPr/>
            </p:nvGrpSpPr>
            <p:grpSpPr bwMode="auto">
              <a:xfrm>
                <a:off x="1955" y="3393"/>
                <a:ext cx="1955" cy="596"/>
                <a:chOff x="1955" y="3393"/>
                <a:chExt cx="1955" cy="596"/>
              </a:xfrm>
            </p:grpSpPr>
            <p:sp>
              <p:nvSpPr>
                <p:cNvPr id="519229" name="Rectangle 61"/>
                <p:cNvSpPr>
                  <a:spLocks noChangeArrowheads="1"/>
                </p:cNvSpPr>
                <p:nvPr/>
              </p:nvSpPr>
              <p:spPr bwMode="auto">
                <a:xfrm>
                  <a:off x="1983" y="3393"/>
                  <a:ext cx="1899" cy="596"/>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a:solidFill>
                        <a:srgbClr val="FFFFFF"/>
                      </a:solidFill>
                      <a:latin typeface="Times New Roman" panose="02020603050405020304" pitchFamily="18" charset="0"/>
                      <a:cs typeface="Times New Roman" panose="02020603050405020304" pitchFamily="18" charset="0"/>
                    </a:rPr>
                    <a:t>Konsens über die ‘Spielregeln’ der Konfliktaustragung</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30" name="Rectangle 62"/>
                <p:cNvSpPr>
                  <a:spLocks noChangeArrowheads="1"/>
                </p:cNvSpPr>
                <p:nvPr/>
              </p:nvSpPr>
              <p:spPr bwMode="auto">
                <a:xfrm>
                  <a:off x="1955" y="3393"/>
                  <a:ext cx="1955"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31" name="Group 63"/>
            <p:cNvGrpSpPr>
              <a:grpSpLocks/>
            </p:cNvGrpSpPr>
            <p:nvPr/>
          </p:nvGrpSpPr>
          <p:grpSpPr bwMode="auto">
            <a:xfrm>
              <a:off x="0" y="3989"/>
              <a:ext cx="1955" cy="750"/>
              <a:chOff x="0" y="3989"/>
              <a:chExt cx="1955" cy="750"/>
            </a:xfrm>
          </p:grpSpPr>
          <p:sp>
            <p:nvSpPr>
              <p:cNvPr id="519232" name="Rectangle 64"/>
              <p:cNvSpPr>
                <a:spLocks noChangeArrowheads="1"/>
              </p:cNvSpPr>
              <p:nvPr/>
            </p:nvSpPr>
            <p:spPr bwMode="auto">
              <a:xfrm>
                <a:off x="0" y="3989"/>
                <a:ext cx="1955" cy="75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33" name="Group 65"/>
              <p:cNvGrpSpPr>
                <a:grpSpLocks/>
              </p:cNvGrpSpPr>
              <p:nvPr/>
            </p:nvGrpSpPr>
            <p:grpSpPr bwMode="auto">
              <a:xfrm>
                <a:off x="0" y="3989"/>
                <a:ext cx="1955" cy="750"/>
                <a:chOff x="0" y="3989"/>
                <a:chExt cx="1955" cy="750"/>
              </a:xfrm>
            </p:grpSpPr>
            <p:sp>
              <p:nvSpPr>
                <p:cNvPr id="519234" name="Rectangle 66"/>
                <p:cNvSpPr>
                  <a:spLocks noChangeArrowheads="1"/>
                </p:cNvSpPr>
                <p:nvPr/>
              </p:nvSpPr>
              <p:spPr bwMode="auto">
                <a:xfrm>
                  <a:off x="28" y="3989"/>
                  <a:ext cx="1899" cy="75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b="1">
                      <a:solidFill>
                        <a:srgbClr val="FFFFFF"/>
                      </a:solidFill>
                      <a:latin typeface="Times New Roman" panose="02020603050405020304" pitchFamily="18" charset="0"/>
                      <a:cs typeface="Times New Roman" panose="02020603050405020304" pitchFamily="18" charset="0"/>
                    </a:rPr>
                    <a:t>Gemeinwohl ist vorgegeben (a priori)</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35" name="Rectangle 67"/>
                <p:cNvSpPr>
                  <a:spLocks noChangeArrowheads="1"/>
                </p:cNvSpPr>
                <p:nvPr/>
              </p:nvSpPr>
              <p:spPr bwMode="auto">
                <a:xfrm>
                  <a:off x="0" y="3989"/>
                  <a:ext cx="1955" cy="75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nvGrpSpPr>
            <p:cNvPr id="519236" name="Group 68"/>
            <p:cNvGrpSpPr>
              <a:grpSpLocks/>
            </p:cNvGrpSpPr>
            <p:nvPr/>
          </p:nvGrpSpPr>
          <p:grpSpPr bwMode="auto">
            <a:xfrm>
              <a:off x="1955" y="3989"/>
              <a:ext cx="1955" cy="750"/>
              <a:chOff x="1955" y="3989"/>
              <a:chExt cx="1955" cy="750"/>
            </a:xfrm>
          </p:grpSpPr>
          <p:sp>
            <p:nvSpPr>
              <p:cNvPr id="519237" name="Rectangle 69"/>
              <p:cNvSpPr>
                <a:spLocks noChangeArrowheads="1"/>
              </p:cNvSpPr>
              <p:nvPr/>
            </p:nvSpPr>
            <p:spPr bwMode="auto">
              <a:xfrm>
                <a:off x="1955" y="3989"/>
                <a:ext cx="1955" cy="7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nvGrpSpPr>
              <p:cNvPr id="519238" name="Group 70"/>
              <p:cNvGrpSpPr>
                <a:grpSpLocks/>
              </p:cNvGrpSpPr>
              <p:nvPr/>
            </p:nvGrpSpPr>
            <p:grpSpPr bwMode="auto">
              <a:xfrm>
                <a:off x="1955" y="3989"/>
                <a:ext cx="1955" cy="750"/>
                <a:chOff x="1955" y="3989"/>
                <a:chExt cx="1955" cy="750"/>
              </a:xfrm>
            </p:grpSpPr>
            <p:sp>
              <p:nvSpPr>
                <p:cNvPr id="519239" name="Rectangle 71"/>
                <p:cNvSpPr>
                  <a:spLocks noChangeArrowheads="1"/>
                </p:cNvSpPr>
                <p:nvPr/>
              </p:nvSpPr>
              <p:spPr bwMode="auto">
                <a:xfrm>
                  <a:off x="1983" y="3989"/>
                  <a:ext cx="1899" cy="7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600">
                      <a:solidFill>
                        <a:srgbClr val="FFFFFF"/>
                      </a:solidFill>
                      <a:latin typeface="Times New Roman" panose="02020603050405020304" pitchFamily="18" charset="0"/>
                      <a:cs typeface="Times New Roman" panose="02020603050405020304" pitchFamily="18" charset="0"/>
                    </a:rPr>
                    <a:t>Gemeinwohl ist das Ergebnis des Interessenausgleichs (= regulative Idee; a posteriori)</a:t>
                  </a:r>
                  <a:endParaRPr lang="de-DE" altLang="de-DE" sz="1100">
                    <a:latin typeface="Times New Roman" panose="02020603050405020304" pitchFamily="18" charset="0"/>
                    <a:cs typeface="Times New Roman" panose="02020603050405020304" pitchFamily="18" charset="0"/>
                  </a:endParaRPr>
                </a:p>
                <a:p>
                  <a:pPr algn="l" eaLnBrk="0" hangingPunct="0"/>
                  <a:endParaRPr lang="de-DE" altLang="de-DE" sz="2400">
                    <a:latin typeface="Times New Roman" panose="02020603050405020304" pitchFamily="18" charset="0"/>
                  </a:endParaRPr>
                </a:p>
              </p:txBody>
            </p:sp>
            <p:sp>
              <p:nvSpPr>
                <p:cNvPr id="519240" name="Rectangle 72"/>
                <p:cNvSpPr>
                  <a:spLocks noChangeArrowheads="1"/>
                </p:cNvSpPr>
                <p:nvPr/>
              </p:nvSpPr>
              <p:spPr bwMode="auto">
                <a:xfrm>
                  <a:off x="1955" y="3989"/>
                  <a:ext cx="1955" cy="75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grpSp>
      </p:grpSp>
      <p:sp>
        <p:nvSpPr>
          <p:cNvPr id="519241" name="Rectangle 73"/>
          <p:cNvSpPr>
            <a:spLocks noChangeArrowheads="1"/>
          </p:cNvSpPr>
          <p:nvPr/>
        </p:nvSpPr>
        <p:spPr bwMode="auto">
          <a:xfrm>
            <a:off x="1524000" y="54864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6987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de-DE" altLang="de-DE" sz="1600">
                <a:cs typeface="Times New Roman" panose="02020603050405020304" pitchFamily="18" charset="0"/>
              </a:rPr>
              <a:t> </a:t>
            </a:r>
            <a:endParaRPr lang="de-DE" altLang="de-DE" sz="1100">
              <a:cs typeface="Times New Roman" panose="02020603050405020304" pitchFamily="18" charset="0"/>
            </a:endParaRPr>
          </a:p>
        </p:txBody>
      </p:sp>
    </p:spTree>
    <p:extLst>
      <p:ext uri="{BB962C8B-B14F-4D97-AF65-F5344CB8AC3E}">
        <p14:creationId xmlns:p14="http://schemas.microsoft.com/office/powerpoint/2010/main" val="389864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1026"/>
          <p:cNvSpPr>
            <a:spLocks noChangeArrowheads="1"/>
          </p:cNvSpPr>
          <p:nvPr/>
        </p:nvSpPr>
        <p:spPr bwMode="auto">
          <a:xfrm>
            <a:off x="2324669" y="931623"/>
            <a:ext cx="7924800"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b="1" dirty="0">
                <a:cs typeface="Times New Roman" panose="02020603050405020304" pitchFamily="18" charset="0"/>
              </a:rPr>
              <a:t>Einwände gegen das Modell der direkten Demokratie</a:t>
            </a:r>
          </a:p>
          <a:p>
            <a:pPr algn="l" eaLnBrk="0" hangingPunct="0">
              <a:spcBef>
                <a:spcPct val="50000"/>
              </a:spcBef>
            </a:pPr>
            <a:endParaRPr lang="de-DE" altLang="de-DE" dirty="0" smtClean="0">
              <a:cs typeface="Times New Roman" panose="02020603050405020304" pitchFamily="18" charset="0"/>
            </a:endParaRPr>
          </a:p>
          <a:p>
            <a:pPr algn="l" eaLnBrk="0" hangingPunct="0">
              <a:spcBef>
                <a:spcPct val="50000"/>
              </a:spcBef>
            </a:pPr>
            <a:r>
              <a:rPr lang="de-DE" altLang="de-DE" dirty="0" smtClean="0">
                <a:cs typeface="Times New Roman" panose="02020603050405020304" pitchFamily="18" charset="0"/>
              </a:rPr>
              <a:t>1</a:t>
            </a:r>
            <a:r>
              <a:rPr lang="de-DE" altLang="de-DE" dirty="0">
                <a:cs typeface="Times New Roman" panose="02020603050405020304" pitchFamily="18" charset="0"/>
              </a:rPr>
              <a:t>.     Die Zahl der Gesellschaftsmitglieder ist für einen unmittelbaren </a:t>
            </a:r>
          </a:p>
          <a:p>
            <a:pPr algn="l" eaLnBrk="0" hangingPunct="0">
              <a:lnSpc>
                <a:spcPct val="50000"/>
              </a:lnSpc>
              <a:spcBef>
                <a:spcPct val="50000"/>
              </a:spcBef>
            </a:pPr>
            <a:r>
              <a:rPr lang="de-DE" altLang="de-DE" dirty="0">
                <a:cs typeface="Times New Roman" panose="02020603050405020304" pitchFamily="18" charset="0"/>
              </a:rPr>
              <a:t>        Meinungsaustausch zu groß.</a:t>
            </a:r>
          </a:p>
          <a:p>
            <a:pPr algn="l" eaLnBrk="0" hangingPunct="0">
              <a:spcBef>
                <a:spcPct val="50000"/>
              </a:spcBef>
            </a:pPr>
            <a:r>
              <a:rPr lang="de-DE" altLang="de-DE" dirty="0">
                <a:cs typeface="Times New Roman" panose="02020603050405020304" pitchFamily="18" charset="0"/>
              </a:rPr>
              <a:t>2.     Der Zeitaufwand ist sehr hoch.</a:t>
            </a:r>
          </a:p>
          <a:p>
            <a:pPr algn="l" eaLnBrk="0" hangingPunct="0">
              <a:lnSpc>
                <a:spcPct val="70000"/>
              </a:lnSpc>
              <a:spcBef>
                <a:spcPct val="50000"/>
              </a:spcBef>
            </a:pPr>
            <a:r>
              <a:rPr lang="de-DE" altLang="de-DE" dirty="0">
                <a:cs typeface="Times New Roman" panose="02020603050405020304" pitchFamily="18" charset="0"/>
              </a:rPr>
              <a:t>3.     Der Kenntnisstand des Normalbürgers reicht zur Beurteilung </a:t>
            </a:r>
          </a:p>
          <a:p>
            <a:pPr algn="l" eaLnBrk="0" hangingPunct="0">
              <a:lnSpc>
                <a:spcPct val="50000"/>
              </a:lnSpc>
              <a:spcBef>
                <a:spcPct val="50000"/>
              </a:spcBef>
            </a:pPr>
            <a:r>
              <a:rPr lang="de-DE" altLang="de-DE" dirty="0">
                <a:cs typeface="Times New Roman" panose="02020603050405020304" pitchFamily="18" charset="0"/>
              </a:rPr>
              <a:t>        der Problemlage oft nicht </a:t>
            </a:r>
            <a:r>
              <a:rPr lang="de-DE" altLang="de-DE" dirty="0" smtClean="0">
                <a:cs typeface="Times New Roman" panose="02020603050405020304" pitchFamily="18" charset="0"/>
              </a:rPr>
              <a:t>aus, zu wenig Experten</a:t>
            </a:r>
            <a:r>
              <a:rPr lang="de-DE" altLang="de-DE" dirty="0">
                <a:cs typeface="Times New Roman" panose="02020603050405020304" pitchFamily="18" charset="0"/>
              </a:rPr>
              <a:t>.</a:t>
            </a:r>
            <a:endParaRPr lang="de-DE" altLang="de-DE" dirty="0">
              <a:cs typeface="Times New Roman" panose="02020603050405020304" pitchFamily="18" charset="0"/>
              <a:sym typeface="Wingdings" panose="05000000000000000000" pitchFamily="2" charset="2"/>
            </a:endParaRPr>
          </a:p>
          <a:p>
            <a:pPr algn="l" eaLnBrk="0" hangingPunct="0">
              <a:spcBef>
                <a:spcPct val="50000"/>
              </a:spcBef>
            </a:pPr>
            <a:r>
              <a:rPr lang="de-DE" altLang="de-DE" dirty="0">
                <a:cs typeface="Times New Roman" panose="02020603050405020304" pitchFamily="18" charset="0"/>
                <a:sym typeface="Wingdings" panose="05000000000000000000" pitchFamily="2" charset="2"/>
              </a:rPr>
              <a:t>4.     Die Menschen handeln nicht immer rational.</a:t>
            </a:r>
          </a:p>
          <a:p>
            <a:pPr algn="l" eaLnBrk="0" hangingPunct="0">
              <a:spcBef>
                <a:spcPct val="50000"/>
              </a:spcBef>
            </a:pPr>
            <a:r>
              <a:rPr lang="de-DE" altLang="de-DE" dirty="0">
                <a:cs typeface="Times New Roman" panose="02020603050405020304" pitchFamily="18" charset="0"/>
                <a:sym typeface="Wingdings" panose="05000000000000000000" pitchFamily="2" charset="2"/>
              </a:rPr>
              <a:t>5.     Die Direkte Demokratie setzt ein gleichbleibend großes Interesse </a:t>
            </a:r>
          </a:p>
          <a:p>
            <a:pPr algn="l" eaLnBrk="0" hangingPunct="0">
              <a:lnSpc>
                <a:spcPct val="40000"/>
              </a:lnSpc>
              <a:spcBef>
                <a:spcPct val="50000"/>
              </a:spcBef>
            </a:pPr>
            <a:r>
              <a:rPr lang="de-DE" altLang="de-DE" dirty="0">
                <a:cs typeface="Times New Roman" panose="02020603050405020304" pitchFamily="18" charset="0"/>
                <a:sym typeface="Wingdings" panose="05000000000000000000" pitchFamily="2" charset="2"/>
              </a:rPr>
              <a:t>        der Bürger voraus.</a:t>
            </a:r>
          </a:p>
          <a:p>
            <a:pPr algn="l" eaLnBrk="0" hangingPunct="0">
              <a:spcBef>
                <a:spcPct val="50000"/>
              </a:spcBef>
            </a:pPr>
            <a:r>
              <a:rPr lang="de-DE" altLang="de-DE" dirty="0">
                <a:cs typeface="Times New Roman" panose="02020603050405020304" pitchFamily="18" charset="0"/>
                <a:sym typeface="Wingdings" panose="05000000000000000000" pitchFamily="2" charset="2"/>
              </a:rPr>
              <a:t>6.     Kleine, radikale und von daher aktive Gruppen gewinnen</a:t>
            </a:r>
          </a:p>
          <a:p>
            <a:pPr algn="l" eaLnBrk="0" hangingPunct="0">
              <a:lnSpc>
                <a:spcPct val="50000"/>
              </a:lnSpc>
              <a:spcBef>
                <a:spcPct val="50000"/>
              </a:spcBef>
            </a:pPr>
            <a:r>
              <a:rPr lang="de-DE" altLang="de-DE" dirty="0">
                <a:cs typeface="Times New Roman" panose="02020603050405020304" pitchFamily="18" charset="0"/>
                <a:sym typeface="Wingdings" panose="05000000000000000000" pitchFamily="2" charset="2"/>
              </a:rPr>
              <a:t>        überproportional an Bedeutung.</a:t>
            </a:r>
          </a:p>
          <a:p>
            <a:pPr algn="l" eaLnBrk="0" hangingPunct="0">
              <a:spcBef>
                <a:spcPct val="50000"/>
              </a:spcBef>
            </a:pPr>
            <a:r>
              <a:rPr lang="de-DE" altLang="de-DE" dirty="0">
                <a:cs typeface="Times New Roman" panose="02020603050405020304" pitchFamily="18" charset="0"/>
                <a:sym typeface="Wingdings" panose="05000000000000000000" pitchFamily="2" charset="2"/>
              </a:rPr>
              <a:t>7.     Gefahr der Diktatur der Mehrheit (Erziehungsdiktatur).</a:t>
            </a:r>
          </a:p>
          <a:p>
            <a:pPr algn="l" eaLnBrk="0" hangingPunct="0">
              <a:spcBef>
                <a:spcPct val="50000"/>
              </a:spcBef>
            </a:pPr>
            <a:endParaRPr lang="de-DE" altLang="de-DE" sz="1600" dirty="0">
              <a:cs typeface="Times New Roman" panose="02020603050405020304" pitchFamily="18" charset="0"/>
              <a:sym typeface="Wingdings" panose="05000000000000000000" pitchFamily="2" charset="2"/>
            </a:endParaRPr>
          </a:p>
          <a:p>
            <a:pPr algn="l" eaLnBrk="0" hangingPunct="0">
              <a:spcBef>
                <a:spcPct val="50000"/>
              </a:spcBef>
            </a:pPr>
            <a:r>
              <a:rPr lang="de-DE" altLang="de-DE" sz="1200" dirty="0">
                <a:cs typeface="Times New Roman" panose="02020603050405020304" pitchFamily="18" charset="0"/>
                <a:sym typeface="Wingdings" panose="05000000000000000000" pitchFamily="2" charset="2"/>
              </a:rPr>
              <a:t>Aus: Park Körner Digitale Schulbücher</a:t>
            </a:r>
          </a:p>
          <a:p>
            <a:pPr eaLnBrk="0" hangingPunct="0">
              <a:spcBef>
                <a:spcPct val="50000"/>
              </a:spcBef>
            </a:pPr>
            <a:endParaRPr lang="de-DE" altLang="de-DE" sz="1200" dirty="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40517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4827</Words>
  <Application>Microsoft Office PowerPoint</Application>
  <PresentationFormat>Breitbild</PresentationFormat>
  <Paragraphs>558</Paragraphs>
  <Slides>48</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Arial</vt:lpstr>
      <vt:lpstr>Calibri</vt:lpstr>
      <vt:lpstr>Calibri Light</vt:lpstr>
      <vt:lpstr>Times New Roman</vt:lpstr>
      <vt:lpstr>Verdana</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Rast</dc:creator>
  <cp:lastModifiedBy>Rast</cp:lastModifiedBy>
  <cp:revision>244</cp:revision>
  <cp:lastPrinted>2015-03-16T14:39:19Z</cp:lastPrinted>
  <dcterms:created xsi:type="dcterms:W3CDTF">2015-03-10T20:19:18Z</dcterms:created>
  <dcterms:modified xsi:type="dcterms:W3CDTF">2015-03-18T17:02:52Z</dcterms:modified>
</cp:coreProperties>
</file>