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57"/>
  </p:notesMasterIdLst>
  <p:sldIdLst>
    <p:sldId id="267" r:id="rId2"/>
    <p:sldId id="376" r:id="rId3"/>
    <p:sldId id="393" r:id="rId4"/>
    <p:sldId id="388" r:id="rId5"/>
    <p:sldId id="399" r:id="rId6"/>
    <p:sldId id="400" r:id="rId7"/>
    <p:sldId id="386" r:id="rId8"/>
    <p:sldId id="408" r:id="rId9"/>
    <p:sldId id="390" r:id="rId10"/>
    <p:sldId id="395" r:id="rId11"/>
    <p:sldId id="409" r:id="rId12"/>
    <p:sldId id="389" r:id="rId13"/>
    <p:sldId id="391" r:id="rId14"/>
    <p:sldId id="364" r:id="rId15"/>
    <p:sldId id="403" r:id="rId16"/>
    <p:sldId id="396" r:id="rId17"/>
    <p:sldId id="392" r:id="rId18"/>
    <p:sldId id="407" r:id="rId19"/>
    <p:sldId id="406" r:id="rId20"/>
    <p:sldId id="397" r:id="rId21"/>
    <p:sldId id="398" r:id="rId22"/>
    <p:sldId id="379" r:id="rId23"/>
    <p:sldId id="394" r:id="rId24"/>
    <p:sldId id="370" r:id="rId25"/>
    <p:sldId id="383" r:id="rId26"/>
    <p:sldId id="357" r:id="rId27"/>
    <p:sldId id="410" r:id="rId28"/>
    <p:sldId id="360" r:id="rId29"/>
    <p:sldId id="378" r:id="rId30"/>
    <p:sldId id="414" r:id="rId31"/>
    <p:sldId id="413" r:id="rId32"/>
    <p:sldId id="411" r:id="rId33"/>
    <p:sldId id="412" r:id="rId34"/>
    <p:sldId id="416" r:id="rId35"/>
    <p:sldId id="385" r:id="rId36"/>
    <p:sldId id="380" r:id="rId37"/>
    <p:sldId id="382" r:id="rId38"/>
    <p:sldId id="353" r:id="rId39"/>
    <p:sldId id="358" r:id="rId40"/>
    <p:sldId id="401" r:id="rId41"/>
    <p:sldId id="361" r:id="rId42"/>
    <p:sldId id="415" r:id="rId43"/>
    <p:sldId id="368" r:id="rId44"/>
    <p:sldId id="369" r:id="rId45"/>
    <p:sldId id="387" r:id="rId46"/>
    <p:sldId id="425" r:id="rId47"/>
    <p:sldId id="417" r:id="rId48"/>
    <p:sldId id="418" r:id="rId49"/>
    <p:sldId id="373" r:id="rId50"/>
    <p:sldId id="419" r:id="rId51"/>
    <p:sldId id="420" r:id="rId52"/>
    <p:sldId id="421" r:id="rId53"/>
    <p:sldId id="423" r:id="rId54"/>
    <p:sldId id="422" r:id="rId55"/>
    <p:sldId id="424" r:id="rId56"/>
  </p:sldIdLst>
  <p:sldSz cx="12192000" cy="6858000"/>
  <p:notesSz cx="6888163" cy="100203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11" autoAdjust="0"/>
    <p:restoredTop sz="94660"/>
  </p:normalViewPr>
  <p:slideViewPr>
    <p:cSldViewPr snapToGrid="0">
      <p:cViewPr varScale="1">
        <p:scale>
          <a:sx n="70" d="100"/>
          <a:sy n="70" d="100"/>
        </p:scale>
        <p:origin x="46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de-DE"/>
          </a:p>
        </p:txBody>
      </p:sp>
      <p:sp>
        <p:nvSpPr>
          <p:cNvPr id="3" name="Datumsplatzhalter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E657758E-5043-468D-ADCB-1B916EA1D715}" type="datetimeFigureOut">
              <a:rPr lang="de-DE" smtClean="0"/>
              <a:t>18.11.2016</a:t>
            </a:fld>
            <a:endParaRPr lang="de-DE"/>
          </a:p>
        </p:txBody>
      </p:sp>
      <p:sp>
        <p:nvSpPr>
          <p:cNvPr id="4" name="Folienbildplatzhalter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de-DE"/>
          </a:p>
        </p:txBody>
      </p:sp>
      <p:sp>
        <p:nvSpPr>
          <p:cNvPr id="5" name="Notizenplatzhalter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lang="de-DE"/>
          </a:p>
        </p:txBody>
      </p:sp>
      <p:sp>
        <p:nvSpPr>
          <p:cNvPr id="7" name="Foliennummernplatzhalter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2AB80405-F38B-40C4-8449-0764B2CBA374}" type="slidenum">
              <a:rPr lang="de-DE" smtClean="0"/>
              <a:t>‹Nr.›</a:t>
            </a:fld>
            <a:endParaRPr lang="de-DE"/>
          </a:p>
        </p:txBody>
      </p:sp>
    </p:spTree>
    <p:extLst>
      <p:ext uri="{BB962C8B-B14F-4D97-AF65-F5344CB8AC3E}">
        <p14:creationId xmlns:p14="http://schemas.microsoft.com/office/powerpoint/2010/main" val="3293009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AB80405-F38B-40C4-8449-0764B2CBA374}" type="slidenum">
              <a:rPr lang="de-DE" smtClean="0"/>
              <a:t>1</a:t>
            </a:fld>
            <a:endParaRPr lang="de-DE"/>
          </a:p>
        </p:txBody>
      </p:sp>
    </p:spTree>
    <p:extLst>
      <p:ext uri="{BB962C8B-B14F-4D97-AF65-F5344CB8AC3E}">
        <p14:creationId xmlns:p14="http://schemas.microsoft.com/office/powerpoint/2010/main" val="3438456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r>
              <a:rPr lang="de-DE" smtClean="0"/>
              <a:t>07.01.2016</a:t>
            </a:r>
            <a:endParaRPr lang="de-DE"/>
          </a:p>
        </p:txBody>
      </p:sp>
      <p:sp>
        <p:nvSpPr>
          <p:cNvPr id="5" name="Fußzeilenplatzhalter 4"/>
          <p:cNvSpPr>
            <a:spLocks noGrp="1"/>
          </p:cNvSpPr>
          <p:nvPr>
            <p:ph type="ftr" sz="quarter" idx="11"/>
          </p:nvPr>
        </p:nvSpPr>
        <p:spPr/>
        <p:txBody>
          <a:bodyPr/>
          <a:lstStyle/>
          <a:p>
            <a:r>
              <a:rPr lang="de-DE" smtClean="0"/>
              <a:t>"Der entmündigte Bürger" </a:t>
            </a:r>
            <a:endParaRPr lang="de-DE"/>
          </a:p>
        </p:txBody>
      </p:sp>
      <p:sp>
        <p:nvSpPr>
          <p:cNvPr id="6" name="Foliennummernplatzhalter 5"/>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532983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07.01.2016</a:t>
            </a:r>
            <a:endParaRPr lang="de-DE"/>
          </a:p>
        </p:txBody>
      </p:sp>
      <p:sp>
        <p:nvSpPr>
          <p:cNvPr id="5" name="Fußzeilenplatzhalter 4"/>
          <p:cNvSpPr>
            <a:spLocks noGrp="1"/>
          </p:cNvSpPr>
          <p:nvPr>
            <p:ph type="ftr" sz="quarter" idx="11"/>
          </p:nvPr>
        </p:nvSpPr>
        <p:spPr/>
        <p:txBody>
          <a:bodyPr/>
          <a:lstStyle/>
          <a:p>
            <a:r>
              <a:rPr lang="de-DE" smtClean="0"/>
              <a:t>"Der entmündigte Bürger" </a:t>
            </a:r>
            <a:endParaRPr lang="de-DE"/>
          </a:p>
        </p:txBody>
      </p:sp>
      <p:sp>
        <p:nvSpPr>
          <p:cNvPr id="6" name="Foliennummernplatzhalter 5"/>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2840818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07.01.2016</a:t>
            </a:r>
            <a:endParaRPr lang="de-DE"/>
          </a:p>
        </p:txBody>
      </p:sp>
      <p:sp>
        <p:nvSpPr>
          <p:cNvPr id="5" name="Fußzeilenplatzhalter 4"/>
          <p:cNvSpPr>
            <a:spLocks noGrp="1"/>
          </p:cNvSpPr>
          <p:nvPr>
            <p:ph type="ftr" sz="quarter" idx="11"/>
          </p:nvPr>
        </p:nvSpPr>
        <p:spPr/>
        <p:txBody>
          <a:bodyPr/>
          <a:lstStyle/>
          <a:p>
            <a:r>
              <a:rPr lang="de-DE" smtClean="0"/>
              <a:t>"Der entmündigte Bürger" </a:t>
            </a:r>
            <a:endParaRPr lang="de-DE"/>
          </a:p>
        </p:txBody>
      </p:sp>
      <p:sp>
        <p:nvSpPr>
          <p:cNvPr id="6" name="Foliennummernplatzhalter 5"/>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1416348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07.01.2016</a:t>
            </a:r>
            <a:endParaRPr lang="de-DE"/>
          </a:p>
        </p:txBody>
      </p:sp>
      <p:sp>
        <p:nvSpPr>
          <p:cNvPr id="5" name="Fußzeilenplatzhalter 4"/>
          <p:cNvSpPr>
            <a:spLocks noGrp="1"/>
          </p:cNvSpPr>
          <p:nvPr>
            <p:ph type="ftr" sz="quarter" idx="11"/>
          </p:nvPr>
        </p:nvSpPr>
        <p:spPr/>
        <p:txBody>
          <a:bodyPr/>
          <a:lstStyle/>
          <a:p>
            <a:r>
              <a:rPr lang="de-DE" smtClean="0"/>
              <a:t>"Der entmündigte Bürger" </a:t>
            </a:r>
            <a:endParaRPr lang="de-DE"/>
          </a:p>
        </p:txBody>
      </p:sp>
      <p:sp>
        <p:nvSpPr>
          <p:cNvPr id="6" name="Foliennummernplatzhalter 5"/>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1152434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de-DE" smtClean="0"/>
              <a:t>07.01.2016</a:t>
            </a:r>
            <a:endParaRPr lang="de-DE"/>
          </a:p>
        </p:txBody>
      </p:sp>
      <p:sp>
        <p:nvSpPr>
          <p:cNvPr id="5" name="Fußzeilenplatzhalter 4"/>
          <p:cNvSpPr>
            <a:spLocks noGrp="1"/>
          </p:cNvSpPr>
          <p:nvPr>
            <p:ph type="ftr" sz="quarter" idx="11"/>
          </p:nvPr>
        </p:nvSpPr>
        <p:spPr/>
        <p:txBody>
          <a:bodyPr/>
          <a:lstStyle/>
          <a:p>
            <a:r>
              <a:rPr lang="de-DE" smtClean="0"/>
              <a:t>"Der entmündigte Bürger" </a:t>
            </a:r>
            <a:endParaRPr lang="de-DE"/>
          </a:p>
        </p:txBody>
      </p:sp>
      <p:sp>
        <p:nvSpPr>
          <p:cNvPr id="6" name="Foliennummernplatzhalter 5"/>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3931584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de-DE" smtClean="0"/>
              <a:t>07.01.2016</a:t>
            </a:r>
            <a:endParaRPr lang="de-DE"/>
          </a:p>
        </p:txBody>
      </p:sp>
      <p:sp>
        <p:nvSpPr>
          <p:cNvPr id="6" name="Fußzeilenplatzhalter 5"/>
          <p:cNvSpPr>
            <a:spLocks noGrp="1"/>
          </p:cNvSpPr>
          <p:nvPr>
            <p:ph type="ftr" sz="quarter" idx="11"/>
          </p:nvPr>
        </p:nvSpPr>
        <p:spPr/>
        <p:txBody>
          <a:bodyPr/>
          <a:lstStyle/>
          <a:p>
            <a:r>
              <a:rPr lang="de-DE" smtClean="0"/>
              <a:t>"Der entmündigte Bürger" </a:t>
            </a:r>
            <a:endParaRPr lang="de-DE"/>
          </a:p>
        </p:txBody>
      </p:sp>
      <p:sp>
        <p:nvSpPr>
          <p:cNvPr id="7" name="Foliennummernplatzhalter 6"/>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3815471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de-DE" smtClean="0"/>
              <a:t>07.01.2016</a:t>
            </a:r>
            <a:endParaRPr lang="de-DE"/>
          </a:p>
        </p:txBody>
      </p:sp>
      <p:sp>
        <p:nvSpPr>
          <p:cNvPr id="8" name="Fußzeilenplatzhalter 7"/>
          <p:cNvSpPr>
            <a:spLocks noGrp="1"/>
          </p:cNvSpPr>
          <p:nvPr>
            <p:ph type="ftr" sz="quarter" idx="11"/>
          </p:nvPr>
        </p:nvSpPr>
        <p:spPr/>
        <p:txBody>
          <a:bodyPr/>
          <a:lstStyle/>
          <a:p>
            <a:r>
              <a:rPr lang="de-DE" smtClean="0"/>
              <a:t>"Der entmündigte Bürger" </a:t>
            </a:r>
            <a:endParaRPr lang="de-DE"/>
          </a:p>
        </p:txBody>
      </p:sp>
      <p:sp>
        <p:nvSpPr>
          <p:cNvPr id="9" name="Foliennummernplatzhalter 8"/>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2162588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de-DE" smtClean="0"/>
              <a:t>07.01.2016</a:t>
            </a:r>
            <a:endParaRPr lang="de-DE"/>
          </a:p>
        </p:txBody>
      </p:sp>
      <p:sp>
        <p:nvSpPr>
          <p:cNvPr id="4" name="Fußzeilenplatzhalter 3"/>
          <p:cNvSpPr>
            <a:spLocks noGrp="1"/>
          </p:cNvSpPr>
          <p:nvPr>
            <p:ph type="ftr" sz="quarter" idx="11"/>
          </p:nvPr>
        </p:nvSpPr>
        <p:spPr/>
        <p:txBody>
          <a:bodyPr/>
          <a:lstStyle/>
          <a:p>
            <a:r>
              <a:rPr lang="de-DE" smtClean="0"/>
              <a:t>"Der entmündigte Bürger" </a:t>
            </a:r>
            <a:endParaRPr lang="de-DE"/>
          </a:p>
        </p:txBody>
      </p:sp>
      <p:sp>
        <p:nvSpPr>
          <p:cNvPr id="5" name="Foliennummernplatzhalter 4"/>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79482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07.01.2016</a:t>
            </a:r>
            <a:endParaRPr lang="de-DE"/>
          </a:p>
        </p:txBody>
      </p:sp>
      <p:sp>
        <p:nvSpPr>
          <p:cNvPr id="3" name="Fußzeilenplatzhalter 2"/>
          <p:cNvSpPr>
            <a:spLocks noGrp="1"/>
          </p:cNvSpPr>
          <p:nvPr>
            <p:ph type="ftr" sz="quarter" idx="11"/>
          </p:nvPr>
        </p:nvSpPr>
        <p:spPr/>
        <p:txBody>
          <a:bodyPr/>
          <a:lstStyle/>
          <a:p>
            <a:r>
              <a:rPr lang="de-DE" smtClean="0"/>
              <a:t>"Der entmündigte Bürger" </a:t>
            </a:r>
            <a:endParaRPr lang="de-DE"/>
          </a:p>
        </p:txBody>
      </p:sp>
      <p:sp>
        <p:nvSpPr>
          <p:cNvPr id="4" name="Foliennummernplatzhalter 3"/>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3610774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07.01.2016</a:t>
            </a:r>
            <a:endParaRPr lang="de-DE"/>
          </a:p>
        </p:txBody>
      </p:sp>
      <p:sp>
        <p:nvSpPr>
          <p:cNvPr id="6" name="Fußzeilenplatzhalter 5"/>
          <p:cNvSpPr>
            <a:spLocks noGrp="1"/>
          </p:cNvSpPr>
          <p:nvPr>
            <p:ph type="ftr" sz="quarter" idx="11"/>
          </p:nvPr>
        </p:nvSpPr>
        <p:spPr/>
        <p:txBody>
          <a:bodyPr/>
          <a:lstStyle/>
          <a:p>
            <a:r>
              <a:rPr lang="de-DE" smtClean="0"/>
              <a:t>"Der entmündigte Bürger" </a:t>
            </a:r>
            <a:endParaRPr lang="de-DE"/>
          </a:p>
        </p:txBody>
      </p:sp>
      <p:sp>
        <p:nvSpPr>
          <p:cNvPr id="7" name="Foliennummernplatzhalter 6"/>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3414629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07.01.2016</a:t>
            </a:r>
            <a:endParaRPr lang="de-DE"/>
          </a:p>
        </p:txBody>
      </p:sp>
      <p:sp>
        <p:nvSpPr>
          <p:cNvPr id="6" name="Fußzeilenplatzhalter 5"/>
          <p:cNvSpPr>
            <a:spLocks noGrp="1"/>
          </p:cNvSpPr>
          <p:nvPr>
            <p:ph type="ftr" sz="quarter" idx="11"/>
          </p:nvPr>
        </p:nvSpPr>
        <p:spPr/>
        <p:txBody>
          <a:bodyPr/>
          <a:lstStyle/>
          <a:p>
            <a:r>
              <a:rPr lang="de-DE" smtClean="0"/>
              <a:t>"Der entmündigte Bürger" </a:t>
            </a:r>
            <a:endParaRPr lang="de-DE"/>
          </a:p>
        </p:txBody>
      </p:sp>
      <p:sp>
        <p:nvSpPr>
          <p:cNvPr id="7" name="Foliennummernplatzhalter 6"/>
          <p:cNvSpPr>
            <a:spLocks noGrp="1"/>
          </p:cNvSpPr>
          <p:nvPr>
            <p:ph type="sldNum" sz="quarter" idx="12"/>
          </p:nvPr>
        </p:nvSpPr>
        <p:spPr/>
        <p:txBody>
          <a:bodyPr/>
          <a:lstStyle/>
          <a:p>
            <a:fld id="{A1BEE632-DE72-4E5A-8E6F-012AAA2912FE}" type="slidenum">
              <a:rPr lang="de-DE" smtClean="0"/>
              <a:t>‹Nr.›</a:t>
            </a:fld>
            <a:endParaRPr lang="de-DE"/>
          </a:p>
        </p:txBody>
      </p:sp>
    </p:spTree>
    <p:extLst>
      <p:ext uri="{BB962C8B-B14F-4D97-AF65-F5344CB8AC3E}">
        <p14:creationId xmlns:p14="http://schemas.microsoft.com/office/powerpoint/2010/main" val="87166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07.01.2016</a:t>
            </a:r>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"Der entmündigte Bürger" </a:t>
            </a:r>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EE632-DE72-4E5A-8E6F-012AAA2912FE}" type="slidenum">
              <a:rPr lang="de-DE" smtClean="0"/>
              <a:t>‹Nr.›</a:t>
            </a:fld>
            <a:endParaRPr lang="de-DE"/>
          </a:p>
        </p:txBody>
      </p:sp>
    </p:spTree>
    <p:extLst>
      <p:ext uri="{BB962C8B-B14F-4D97-AF65-F5344CB8AC3E}">
        <p14:creationId xmlns:p14="http://schemas.microsoft.com/office/powerpoint/2010/main" val="237832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www.faz.net/suche/?query=&amp;BTyp=lesermeinungen&amp;username=%22klaus_zinser%22" TargetMode="Externa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www.faz.net/suche/?query=&amp;BTyp=lesermeinungen&amp;username=%22klaus_zinser%22"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44.xml.rels><?xml version="1.0" encoding="UTF-8" standalone="yes"?>
<Relationships xmlns="http://schemas.openxmlformats.org/package/2006/relationships"><Relationship Id="rId3" Type="http://schemas.openxmlformats.org/officeDocument/2006/relationships/hyperlink" Target="https://deutsche-wirtschafts-nachrichten.de/2015/12/08/schaeuble-auch-sparkassen-und-volksbanken-muessen-fuer-eu-banken-haften/" TargetMode="External"/><Relationship Id="rId2" Type="http://schemas.openxmlformats.org/officeDocument/2006/relationships/hyperlink" Target="https://www.facebook.com/DeutscheWirtschaftsNachrichten/"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https://www.youtube.com/watch?v=7D9wHQgzdmk" TargetMode="External"/><Relationship Id="rId2" Type="http://schemas.openxmlformats.org/officeDocument/2006/relationships/slideLayout" Target="../slideLayouts/slideLayout7.xml"/><Relationship Id="rId1" Type="http://schemas.openxmlformats.org/officeDocument/2006/relationships/video" Target="https://www.youtube.com/embed/7D9wHQgzdmk" TargetMode="External"/><Relationship Id="rId4" Type="http://schemas.openxmlformats.org/officeDocument/2006/relationships/image" Target="../media/image41.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709968" y="2493852"/>
            <a:ext cx="8164966" cy="1938992"/>
          </a:xfrm>
          <a:prstGeom prst="rect">
            <a:avLst/>
          </a:prstGeom>
          <a:noFill/>
        </p:spPr>
        <p:txBody>
          <a:bodyPr wrap="square" rtlCol="0">
            <a:spAutoFit/>
          </a:bodyPr>
          <a:lstStyle/>
          <a:p>
            <a:pPr algn="ctr"/>
            <a:r>
              <a:rPr lang="de-DE" sz="4000" b="1" dirty="0">
                <a:solidFill>
                  <a:srgbClr val="FF0000"/>
                </a:solidFill>
              </a:rPr>
              <a:t>„Schulden, Haftung, Niedrigzinsen, … - wie Deutschland und seine Bürger ruiniert werden.“</a:t>
            </a:r>
            <a:endParaRPr lang="de-DE" sz="4000" dirty="0">
              <a:solidFill>
                <a:srgbClr val="FF0000"/>
              </a:solidFill>
            </a:endParaRP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01200" y="395014"/>
            <a:ext cx="2184693" cy="1006043"/>
          </a:xfrm>
          <a:prstGeom prst="rect">
            <a:avLst/>
          </a:prstGeom>
        </p:spPr>
      </p:pic>
      <p:sp>
        <p:nvSpPr>
          <p:cNvPr id="8" name="Textfeld 7"/>
          <p:cNvSpPr txBox="1"/>
          <p:nvPr/>
        </p:nvSpPr>
        <p:spPr>
          <a:xfrm>
            <a:off x="2295295" y="5597353"/>
            <a:ext cx="7579639" cy="707886"/>
          </a:xfrm>
          <a:prstGeom prst="rect">
            <a:avLst/>
          </a:prstGeom>
          <a:noFill/>
        </p:spPr>
        <p:txBody>
          <a:bodyPr wrap="none" rtlCol="0">
            <a:spAutoFit/>
          </a:bodyPr>
          <a:lstStyle/>
          <a:p>
            <a:pPr algn="ctr"/>
            <a:r>
              <a:rPr lang="de-DE" sz="2000" dirty="0" smtClean="0"/>
              <a:t>Donnerstag, den 17. November 2016, „Goldener Anker“ in Heroldsberg</a:t>
            </a:r>
          </a:p>
          <a:p>
            <a:pPr algn="ctr"/>
            <a:r>
              <a:rPr lang="de-DE" sz="2000" dirty="0" smtClean="0"/>
              <a:t>AfD-Ortsverband Heroldsberg-Eckental-Kalchreuth</a:t>
            </a:r>
            <a:endParaRPr lang="de-DE" sz="2000" dirty="0"/>
          </a:p>
        </p:txBody>
      </p:sp>
    </p:spTree>
    <p:extLst>
      <p:ext uri="{BB962C8B-B14F-4D97-AF65-F5344CB8AC3E}">
        <p14:creationId xmlns:p14="http://schemas.microsoft.com/office/powerpoint/2010/main" val="2217771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87085"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9217" name="Grafik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9836" y="1138575"/>
            <a:ext cx="7207290" cy="490945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9034975" y="6496343"/>
            <a:ext cx="300479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zh-CN" sz="1200" b="0" i="0" u="none" strike="noStrike" cap="none" normalizeH="0" baseline="0" dirty="0" smtClean="0">
                <a:ln>
                  <a:noFill/>
                </a:ln>
                <a:solidFill>
                  <a:srgbClr val="000000"/>
                </a:solidFill>
                <a:effectLst/>
                <a:ea typeface="SimSun" panose="02010600030101010101" pitchFamily="2" charset="-122"/>
                <a:cs typeface="Arial" panose="020B0604020202020204" pitchFamily="34" charset="0"/>
              </a:rPr>
              <a:t>Quelle: Bundesbank Zeitreihe BBK01.BQ3310</a:t>
            </a:r>
            <a:endParaRPr kumimoji="0" lang="de-DE" altLang="zh-CN" sz="1800" b="0" i="0" u="none" strike="noStrike" cap="none" normalizeH="0" baseline="0" dirty="0" smtClean="0">
              <a:ln>
                <a:noFill/>
              </a:ln>
              <a:solidFill>
                <a:schemeClr val="tx1"/>
              </a:solidFill>
              <a:effectLst/>
            </a:endParaRPr>
          </a:p>
        </p:txBody>
      </p:sp>
      <p:sp>
        <p:nvSpPr>
          <p:cNvPr id="4" name="Rechteck 3"/>
          <p:cNvSpPr/>
          <p:nvPr/>
        </p:nvSpPr>
        <p:spPr>
          <a:xfrm>
            <a:off x="1540328" y="228600"/>
            <a:ext cx="9285514" cy="461665"/>
          </a:xfrm>
          <a:prstGeom prst="rect">
            <a:avLst/>
          </a:prstGeom>
        </p:spPr>
        <p:txBody>
          <a:bodyPr wrap="square">
            <a:spAutoFit/>
          </a:bodyPr>
          <a:lstStyle/>
          <a:p>
            <a:pPr algn="ctr"/>
            <a:r>
              <a:rPr lang="de-DE" altLang="zh-CN" sz="2400" dirty="0">
                <a:solidFill>
                  <a:srgbClr val="FF0000"/>
                </a:solidFill>
                <a:ea typeface="SimSun" panose="02010600030101010101" pitchFamily="2" charset="-122"/>
                <a:cs typeface="Arial" panose="020B0604020202020204" pitchFamily="34" charset="0"/>
              </a:rPr>
              <a:t>Verschuldung der Länder (Gesamtdeutschland) - Verschuldung insgesamt</a:t>
            </a:r>
            <a:endParaRPr lang="de-DE" sz="2400" dirty="0">
              <a:solidFill>
                <a:srgbClr val="FF0000"/>
              </a:solidFill>
            </a:endParaRPr>
          </a:p>
        </p:txBody>
      </p:sp>
    </p:spTree>
    <p:extLst>
      <p:ext uri="{BB962C8B-B14F-4D97-AF65-F5344CB8AC3E}">
        <p14:creationId xmlns:p14="http://schemas.microsoft.com/office/powerpoint/2010/main" val="842429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87085"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3" name="Rectangle 3"/>
          <p:cNvSpPr>
            <a:spLocks noChangeArrowheads="1"/>
          </p:cNvSpPr>
          <p:nvPr/>
        </p:nvSpPr>
        <p:spPr bwMode="auto">
          <a:xfrm>
            <a:off x="8154100" y="6524138"/>
            <a:ext cx="40379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de-DE" altLang="zh-CN" sz="1200" b="0" i="0" u="none" strike="noStrike" cap="none" normalizeH="0" baseline="0" dirty="0" smtClean="0">
                <a:ln>
                  <a:noFill/>
                </a:ln>
                <a:solidFill>
                  <a:srgbClr val="000000"/>
                </a:solidFill>
                <a:effectLst/>
                <a:ea typeface="SimSun" panose="02010600030101010101" pitchFamily="2" charset="-122"/>
                <a:cs typeface="Arial" panose="020B0604020202020204" pitchFamily="34" charset="0"/>
              </a:rPr>
              <a:t>Quelle: </a:t>
            </a:r>
            <a:r>
              <a:rPr lang="de-DE" altLang="zh-CN" sz="1200" dirty="0">
                <a:solidFill>
                  <a:srgbClr val="000000"/>
                </a:solidFill>
                <a:ea typeface="SimSun" panose="02010600030101010101" pitchFamily="2" charset="-122"/>
                <a:cs typeface="Arial" panose="020B0604020202020204" pitchFamily="34" charset="0"/>
              </a:rPr>
              <a:t>http://www.gold.de/staatsverschuldung-deutschland/</a:t>
            </a:r>
            <a:endParaRPr kumimoji="0" lang="de-DE" altLang="zh-CN" sz="1800" b="0" i="0" u="none" strike="noStrike" cap="none" normalizeH="0" baseline="0" dirty="0" smtClean="0">
              <a:ln>
                <a:noFill/>
              </a:ln>
              <a:solidFill>
                <a:schemeClr val="tx1"/>
              </a:solidFill>
              <a:effectLst/>
            </a:endParaRPr>
          </a:p>
        </p:txBody>
      </p:sp>
      <p:sp>
        <p:nvSpPr>
          <p:cNvPr id="4" name="Rechteck 3"/>
          <p:cNvSpPr/>
          <p:nvPr/>
        </p:nvSpPr>
        <p:spPr>
          <a:xfrm>
            <a:off x="1540328" y="228600"/>
            <a:ext cx="9285514" cy="461665"/>
          </a:xfrm>
          <a:prstGeom prst="rect">
            <a:avLst/>
          </a:prstGeom>
        </p:spPr>
        <p:txBody>
          <a:bodyPr wrap="square">
            <a:spAutoFit/>
          </a:bodyPr>
          <a:lstStyle/>
          <a:p>
            <a:pPr algn="ctr"/>
            <a:r>
              <a:rPr lang="de-DE" altLang="zh-CN" sz="2400" dirty="0">
                <a:solidFill>
                  <a:srgbClr val="FF0000"/>
                </a:solidFill>
                <a:ea typeface="SimSun" panose="02010600030101010101" pitchFamily="2" charset="-122"/>
                <a:cs typeface="Arial" panose="020B0604020202020204" pitchFamily="34" charset="0"/>
              </a:rPr>
              <a:t>Verschuldung der </a:t>
            </a:r>
            <a:r>
              <a:rPr lang="de-DE" altLang="zh-CN" sz="2400" dirty="0" smtClean="0">
                <a:solidFill>
                  <a:srgbClr val="FF0000"/>
                </a:solidFill>
                <a:ea typeface="SimSun" panose="02010600030101010101" pitchFamily="2" charset="-122"/>
                <a:cs typeface="Arial" panose="020B0604020202020204" pitchFamily="34" charset="0"/>
              </a:rPr>
              <a:t>Länder</a:t>
            </a:r>
            <a:endParaRPr lang="de-DE" sz="2400" dirty="0">
              <a:solidFill>
                <a:srgbClr val="FF0000"/>
              </a:solidFill>
            </a:endParaRPr>
          </a:p>
        </p:txBody>
      </p:sp>
      <p:pic>
        <p:nvPicPr>
          <p:cNvPr id="5" name="Grafik 4"/>
          <p:cNvPicPr>
            <a:picLocks noChangeAspect="1"/>
          </p:cNvPicPr>
          <p:nvPr/>
        </p:nvPicPr>
        <p:blipFill>
          <a:blip r:embed="rId2"/>
          <a:stretch>
            <a:fillRect/>
          </a:stretch>
        </p:blipFill>
        <p:spPr>
          <a:xfrm>
            <a:off x="1114755" y="1055913"/>
            <a:ext cx="9711087" cy="5069674"/>
          </a:xfrm>
          <a:prstGeom prst="rect">
            <a:avLst/>
          </a:prstGeom>
        </p:spPr>
      </p:pic>
    </p:spTree>
    <p:extLst>
      <p:ext uri="{BB962C8B-B14F-4D97-AF65-F5344CB8AC3E}">
        <p14:creationId xmlns:p14="http://schemas.microsoft.com/office/powerpoint/2010/main" val="36869301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865092" y="181830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endParaRPr lang="de-DE"/>
          </a:p>
        </p:txBody>
      </p:sp>
      <p:pic>
        <p:nvPicPr>
          <p:cNvPr id="2049" name="Grafik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829" y="947533"/>
            <a:ext cx="7650298" cy="504890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2126841" y="353497"/>
            <a:ext cx="72377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altLang="zh-CN" sz="2400" i="0" u="none" strike="noStrike" cap="none" normalizeH="0" baseline="0" dirty="0" smtClean="0">
                <a:ln>
                  <a:noFill/>
                </a:ln>
                <a:solidFill>
                  <a:srgbClr val="FF0000"/>
                </a:solidFill>
                <a:effectLst/>
                <a:ea typeface="SimSun" panose="02010600030101010101" pitchFamily="2" charset="-122"/>
                <a:cs typeface="Arial" panose="020B0604020202020204" pitchFamily="34" charset="0"/>
              </a:rPr>
              <a:t>Verschuldung der Gemeinden - Verschuldung insgesamt</a:t>
            </a:r>
            <a:endParaRPr kumimoji="0" lang="de-DE" altLang="zh-CN" sz="2400" i="0" u="none" strike="noStrike" cap="none" normalizeH="0" baseline="0" dirty="0" smtClean="0">
              <a:ln>
                <a:noFill/>
              </a:ln>
              <a:solidFill>
                <a:srgbClr val="FF0000"/>
              </a:solidFill>
              <a:effectLst/>
            </a:endParaRPr>
          </a:p>
        </p:txBody>
      </p:sp>
      <p:sp>
        <p:nvSpPr>
          <p:cNvPr id="4" name="Rechteck 3"/>
          <p:cNvSpPr/>
          <p:nvPr/>
        </p:nvSpPr>
        <p:spPr>
          <a:xfrm>
            <a:off x="8976834" y="6401192"/>
            <a:ext cx="3040063" cy="276999"/>
          </a:xfrm>
          <a:prstGeom prst="rect">
            <a:avLst/>
          </a:prstGeom>
        </p:spPr>
        <p:txBody>
          <a:bodyPr wrap="none">
            <a:spAutoFit/>
          </a:bodyPr>
          <a:lstStyle/>
          <a:p>
            <a:r>
              <a:rPr lang="de-DE" altLang="zh-CN" sz="1200" dirty="0" smtClean="0">
                <a:solidFill>
                  <a:srgbClr val="000000"/>
                </a:solidFill>
                <a:ea typeface="SimSun" panose="02010600030101010101" pitchFamily="2" charset="-122"/>
                <a:cs typeface="Arial" panose="020B0604020202020204" pitchFamily="34" charset="0"/>
              </a:rPr>
              <a:t>Quelle: Bundesbank Zeitreihe BBK01.BQ3521 </a:t>
            </a:r>
            <a:endParaRPr lang="de-DE" sz="1200" dirty="0"/>
          </a:p>
        </p:txBody>
      </p:sp>
      <p:sp>
        <p:nvSpPr>
          <p:cNvPr id="5" name="Rechteck 4"/>
          <p:cNvSpPr/>
          <p:nvPr/>
        </p:nvSpPr>
        <p:spPr>
          <a:xfrm>
            <a:off x="2111829" y="6124193"/>
            <a:ext cx="4295215" cy="276999"/>
          </a:xfrm>
          <a:prstGeom prst="rect">
            <a:avLst/>
          </a:prstGeom>
        </p:spPr>
        <p:txBody>
          <a:bodyPr wrap="none">
            <a:spAutoFit/>
          </a:bodyPr>
          <a:lstStyle/>
          <a:p>
            <a:pPr lvl="0" algn="ctr" eaLnBrk="0" fontAlgn="base" hangingPunct="0">
              <a:spcBef>
                <a:spcPct val="0"/>
              </a:spcBef>
              <a:spcAft>
                <a:spcPct val="0"/>
              </a:spcAft>
            </a:pPr>
            <a:r>
              <a:rPr lang="de-DE" altLang="zh-CN" sz="1200" dirty="0" smtClean="0">
                <a:ea typeface="SimSun" panose="02010600030101010101" pitchFamily="2" charset="-122"/>
                <a:cs typeface="Arial" panose="020B0604020202020204" pitchFamily="34" charset="0"/>
              </a:rPr>
              <a:t>Gesamtdeutschland Einschl</a:t>
            </a:r>
            <a:r>
              <a:rPr lang="de-DE" altLang="zh-CN" sz="1200" dirty="0">
                <a:ea typeface="SimSun" panose="02010600030101010101" pitchFamily="2" charset="-122"/>
                <a:cs typeface="Arial" panose="020B0604020202020204" pitchFamily="34" charset="0"/>
              </a:rPr>
              <a:t>. Zweckverbände, ohne Krankenhäuser.</a:t>
            </a:r>
            <a:endParaRPr lang="de-DE" altLang="zh-CN" sz="1200" dirty="0"/>
          </a:p>
        </p:txBody>
      </p:sp>
    </p:spTree>
    <p:extLst>
      <p:ext uri="{BB962C8B-B14F-4D97-AF65-F5344CB8AC3E}">
        <p14:creationId xmlns:p14="http://schemas.microsoft.com/office/powerpoint/2010/main" val="34402782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6145" name="Grafik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4268" y="1009020"/>
            <a:ext cx="7025014" cy="4645917"/>
          </a:xfrm>
          <a:prstGeom prst="rect">
            <a:avLst/>
          </a:prstGeom>
          <a:noFill/>
          <a:extLst>
            <a:ext uri="{909E8E84-426E-40DD-AFC4-6F175D3DCCD1}">
              <a14:hiddenFill xmlns:a14="http://schemas.microsoft.com/office/drawing/2010/main">
                <a:solidFill>
                  <a:srgbClr val="FFFFFF"/>
                </a:solidFill>
              </a14:hiddenFill>
            </a:ext>
          </a:extLst>
        </p:spPr>
      </p:pic>
      <p:sp>
        <p:nvSpPr>
          <p:cNvPr id="5" name="Rechteck 4"/>
          <p:cNvSpPr/>
          <p:nvPr/>
        </p:nvSpPr>
        <p:spPr>
          <a:xfrm>
            <a:off x="1095419" y="336827"/>
            <a:ext cx="9742713" cy="461665"/>
          </a:xfrm>
          <a:prstGeom prst="rect">
            <a:avLst/>
          </a:prstGeom>
        </p:spPr>
        <p:txBody>
          <a:bodyPr wrap="square">
            <a:spAutoFit/>
          </a:bodyPr>
          <a:lstStyle/>
          <a:p>
            <a:pPr lvl="0" algn="ctr" eaLnBrk="0" fontAlgn="base" hangingPunct="0">
              <a:spcBef>
                <a:spcPct val="0"/>
              </a:spcBef>
              <a:spcAft>
                <a:spcPct val="0"/>
              </a:spcAft>
            </a:pPr>
            <a:r>
              <a:rPr lang="de-DE" altLang="zh-CN" sz="2400" dirty="0" smtClean="0">
                <a:solidFill>
                  <a:srgbClr val="FF0000"/>
                </a:solidFill>
                <a:ea typeface="SimSun" panose="02010600030101010101" pitchFamily="2" charset="-122"/>
                <a:cs typeface="Arial" panose="020B0604020202020204" pitchFamily="34" charset="0"/>
              </a:rPr>
              <a:t>Verschuldung </a:t>
            </a:r>
            <a:r>
              <a:rPr lang="de-DE" altLang="zh-CN" sz="2400" dirty="0">
                <a:solidFill>
                  <a:srgbClr val="FF0000"/>
                </a:solidFill>
                <a:ea typeface="SimSun" panose="02010600030101010101" pitchFamily="2" charset="-122"/>
                <a:cs typeface="Arial" panose="020B0604020202020204" pitchFamily="34" charset="0"/>
              </a:rPr>
              <a:t>der Gebietskörperschaften - Verschuldung insgesamt</a:t>
            </a:r>
            <a:endParaRPr lang="de-DE" altLang="zh-CN" sz="2400" dirty="0">
              <a:solidFill>
                <a:srgbClr val="FF0000"/>
              </a:solidFill>
            </a:endParaRPr>
          </a:p>
        </p:txBody>
      </p:sp>
      <p:sp>
        <p:nvSpPr>
          <p:cNvPr id="7" name="Rechteck 6"/>
          <p:cNvSpPr/>
          <p:nvPr/>
        </p:nvSpPr>
        <p:spPr>
          <a:xfrm>
            <a:off x="741090" y="5975925"/>
            <a:ext cx="10963229" cy="461665"/>
          </a:xfrm>
          <a:prstGeom prst="rect">
            <a:avLst/>
          </a:prstGeom>
        </p:spPr>
        <p:txBody>
          <a:bodyPr wrap="square">
            <a:spAutoFit/>
          </a:bodyPr>
          <a:lstStyle/>
          <a:p>
            <a:pPr lvl="0" eaLnBrk="0" fontAlgn="base" hangingPunct="0">
              <a:spcBef>
                <a:spcPct val="0"/>
              </a:spcBef>
              <a:spcAft>
                <a:spcPct val="0"/>
              </a:spcAft>
            </a:pPr>
            <a:r>
              <a:rPr lang="de-DE" altLang="zh-CN" sz="1200" dirty="0" smtClean="0">
                <a:solidFill>
                  <a:srgbClr val="000000"/>
                </a:solidFill>
                <a:ea typeface="SimSun" panose="02010600030101010101" pitchFamily="2" charset="-122"/>
                <a:cs typeface="Arial" panose="020B0604020202020204" pitchFamily="34" charset="0"/>
              </a:rPr>
              <a:t>Gesamtdeutschland </a:t>
            </a:r>
            <a:r>
              <a:rPr lang="de-DE" altLang="zh-CN" sz="1200" dirty="0">
                <a:solidFill>
                  <a:srgbClr val="000000"/>
                </a:solidFill>
                <a:ea typeface="SimSun" panose="02010600030101010101" pitchFamily="2" charset="-122"/>
                <a:cs typeface="Arial" panose="020B0604020202020204" pitchFamily="34" charset="0"/>
              </a:rPr>
              <a:t>Ohne Krankenhäuser mit kaufmännischem Rechnungswesen. Ab Dezember 2008 einschl. Verschuldung des Sonderfonds Finanzmarktstabilisierung (</a:t>
            </a:r>
            <a:r>
              <a:rPr lang="de-DE" altLang="zh-CN" sz="1200" dirty="0" err="1">
                <a:solidFill>
                  <a:srgbClr val="000000"/>
                </a:solidFill>
                <a:ea typeface="SimSun" panose="02010600030101010101" pitchFamily="2" charset="-122"/>
                <a:cs typeface="Arial" panose="020B0604020202020204" pitchFamily="34" charset="0"/>
              </a:rPr>
              <a:t>SoFFin</a:t>
            </a:r>
            <a:r>
              <a:rPr lang="de-DE" altLang="zh-CN" sz="1200" dirty="0">
                <a:solidFill>
                  <a:srgbClr val="000000"/>
                </a:solidFill>
                <a:ea typeface="SimSun" panose="02010600030101010101" pitchFamily="2" charset="-122"/>
                <a:cs typeface="Arial" panose="020B0604020202020204" pitchFamily="34" charset="0"/>
              </a:rPr>
              <a:t>). Ab März 2009 einschl. Verschuldung des Sondervermögens "Investitions- und Tilgungsfonds".</a:t>
            </a:r>
            <a:endParaRPr lang="de-DE" altLang="zh-CN" sz="1200" dirty="0"/>
          </a:p>
        </p:txBody>
      </p:sp>
      <p:sp>
        <p:nvSpPr>
          <p:cNvPr id="9" name="Rechteck 8"/>
          <p:cNvSpPr/>
          <p:nvPr/>
        </p:nvSpPr>
        <p:spPr>
          <a:xfrm>
            <a:off x="8972550" y="6437590"/>
            <a:ext cx="3004797" cy="276999"/>
          </a:xfrm>
          <a:prstGeom prst="rect">
            <a:avLst/>
          </a:prstGeom>
        </p:spPr>
        <p:txBody>
          <a:bodyPr wrap="none">
            <a:spAutoFit/>
          </a:bodyPr>
          <a:lstStyle/>
          <a:p>
            <a:r>
              <a:rPr lang="de-DE" altLang="zh-CN" sz="1200" dirty="0" smtClean="0">
                <a:solidFill>
                  <a:srgbClr val="000000"/>
                </a:solidFill>
                <a:ea typeface="SimSun" panose="02010600030101010101" pitchFamily="2" charset="-122"/>
                <a:cs typeface="Arial" panose="020B0604020202020204" pitchFamily="34" charset="0"/>
              </a:rPr>
              <a:t>Quelle: Bundesbank Zeitreihe </a:t>
            </a:r>
            <a:r>
              <a:rPr lang="de-DE" altLang="zh-CN" sz="1200" dirty="0">
                <a:solidFill>
                  <a:srgbClr val="000000"/>
                </a:solidFill>
                <a:ea typeface="SimSun" panose="02010600030101010101" pitchFamily="2" charset="-122"/>
                <a:cs typeface="Arial" panose="020B0604020202020204" pitchFamily="34" charset="0"/>
              </a:rPr>
              <a:t>BBK01.BQ1720</a:t>
            </a:r>
            <a:endParaRPr lang="de-DE" sz="1200" dirty="0"/>
          </a:p>
        </p:txBody>
      </p:sp>
    </p:spTree>
    <p:extLst>
      <p:ext uri="{BB962C8B-B14F-4D97-AF65-F5344CB8AC3E}">
        <p14:creationId xmlns:p14="http://schemas.microsoft.com/office/powerpoint/2010/main" val="2836027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929948" y="383606"/>
            <a:ext cx="7736568" cy="1939374"/>
          </a:xfrm>
          <a:prstGeom prst="rect">
            <a:avLst/>
          </a:prstGeom>
        </p:spPr>
      </p:pic>
      <p:pic>
        <p:nvPicPr>
          <p:cNvPr id="3" name="Grafik 2"/>
          <p:cNvPicPr>
            <a:picLocks noChangeAspect="1"/>
          </p:cNvPicPr>
          <p:nvPr/>
        </p:nvPicPr>
        <p:blipFill rotWithShape="1">
          <a:blip r:embed="rId3"/>
          <a:srcRect b="53524"/>
          <a:stretch/>
        </p:blipFill>
        <p:spPr>
          <a:xfrm>
            <a:off x="972003" y="2520839"/>
            <a:ext cx="4296508" cy="1298803"/>
          </a:xfrm>
          <a:prstGeom prst="rect">
            <a:avLst/>
          </a:prstGeom>
        </p:spPr>
      </p:pic>
      <p:pic>
        <p:nvPicPr>
          <p:cNvPr id="4" name="Grafik 3"/>
          <p:cNvPicPr>
            <a:picLocks noChangeAspect="1"/>
          </p:cNvPicPr>
          <p:nvPr/>
        </p:nvPicPr>
        <p:blipFill rotWithShape="1">
          <a:blip r:embed="rId3"/>
          <a:srcRect t="54531"/>
          <a:stretch/>
        </p:blipFill>
        <p:spPr>
          <a:xfrm>
            <a:off x="6599276" y="2520839"/>
            <a:ext cx="4391667" cy="1298803"/>
          </a:xfrm>
          <a:prstGeom prst="rect">
            <a:avLst/>
          </a:prstGeom>
        </p:spPr>
      </p:pic>
      <p:sp>
        <p:nvSpPr>
          <p:cNvPr id="6" name="Rechteck 5"/>
          <p:cNvSpPr/>
          <p:nvPr/>
        </p:nvSpPr>
        <p:spPr>
          <a:xfrm>
            <a:off x="9666516" y="2045981"/>
            <a:ext cx="2064924" cy="276999"/>
          </a:xfrm>
          <a:prstGeom prst="rect">
            <a:avLst/>
          </a:prstGeom>
        </p:spPr>
        <p:txBody>
          <a:bodyPr wrap="none">
            <a:spAutoFit/>
          </a:bodyPr>
          <a:lstStyle/>
          <a:p>
            <a:r>
              <a:rPr lang="de-DE" altLang="zh-CN" sz="1200" dirty="0" smtClean="0">
                <a:solidFill>
                  <a:srgbClr val="000000"/>
                </a:solidFill>
                <a:ea typeface="SimSun" panose="02010600030101010101" pitchFamily="2" charset="-122"/>
                <a:cs typeface="Arial" panose="020B0604020202020204" pitchFamily="34" charset="0"/>
              </a:rPr>
              <a:t>Stand: 14.11.2016, 17.00 Uhr</a:t>
            </a:r>
            <a:endParaRPr lang="de-DE" sz="1200" dirty="0"/>
          </a:p>
        </p:txBody>
      </p:sp>
      <p:sp>
        <p:nvSpPr>
          <p:cNvPr id="7" name="Rechteck 6"/>
          <p:cNvSpPr/>
          <p:nvPr/>
        </p:nvSpPr>
        <p:spPr>
          <a:xfrm>
            <a:off x="715098" y="5527186"/>
            <a:ext cx="11016342" cy="707886"/>
          </a:xfrm>
          <a:prstGeom prst="rect">
            <a:avLst/>
          </a:prstGeom>
        </p:spPr>
        <p:txBody>
          <a:bodyPr wrap="square">
            <a:spAutoFit/>
          </a:bodyPr>
          <a:lstStyle/>
          <a:p>
            <a:pPr algn="ctr"/>
            <a:r>
              <a:rPr lang="de-DE" sz="2000" b="1" dirty="0">
                <a:solidFill>
                  <a:srgbClr val="FF0000"/>
                </a:solidFill>
              </a:rPr>
              <a:t>Die ärmsten </a:t>
            </a:r>
            <a:r>
              <a:rPr lang="de-DE" sz="2000" b="1" dirty="0" smtClean="0">
                <a:solidFill>
                  <a:srgbClr val="FF0000"/>
                </a:solidFill>
              </a:rPr>
              <a:t>zehn </a:t>
            </a:r>
            <a:r>
              <a:rPr lang="de-DE" sz="2000" b="1" dirty="0">
                <a:solidFill>
                  <a:srgbClr val="FF0000"/>
                </a:solidFill>
              </a:rPr>
              <a:t>Prozent der Bevölkerung besitzen - nichts, sondern tragen eine private Schuldenlast von insgesamt über 13 Milliarden Euro.  </a:t>
            </a:r>
          </a:p>
        </p:txBody>
      </p:sp>
      <p:sp>
        <p:nvSpPr>
          <p:cNvPr id="9" name="Rechteck 8"/>
          <p:cNvSpPr/>
          <p:nvPr/>
        </p:nvSpPr>
        <p:spPr>
          <a:xfrm>
            <a:off x="272144" y="4547111"/>
            <a:ext cx="11342913" cy="707886"/>
          </a:xfrm>
          <a:prstGeom prst="rect">
            <a:avLst/>
          </a:prstGeom>
        </p:spPr>
        <p:txBody>
          <a:bodyPr wrap="square">
            <a:spAutoFit/>
          </a:bodyPr>
          <a:lstStyle/>
          <a:p>
            <a:pPr algn="ctr"/>
            <a:r>
              <a:rPr lang="de-DE" sz="2000" b="1" dirty="0" smtClean="0"/>
              <a:t>9,74 % = </a:t>
            </a:r>
            <a:r>
              <a:rPr lang="de-DE" sz="2000" b="1" dirty="0" smtClean="0">
                <a:ea typeface="Times New Roman" panose="02020603050405020304" pitchFamily="18" charset="0"/>
                <a:cs typeface="Times New Roman" panose="02020603050405020304" pitchFamily="18" charset="0"/>
              </a:rPr>
              <a:t>6,54 </a:t>
            </a:r>
            <a:r>
              <a:rPr lang="de-DE" sz="2000" b="1" dirty="0">
                <a:ea typeface="Times New Roman" panose="02020603050405020304" pitchFamily="18" charset="0"/>
                <a:cs typeface="Times New Roman" panose="02020603050405020304" pitchFamily="18" charset="0"/>
              </a:rPr>
              <a:t>Millionen Bürger </a:t>
            </a:r>
            <a:r>
              <a:rPr lang="de-DE" sz="2000" b="1" dirty="0" smtClean="0">
                <a:ea typeface="Times New Roman" panose="02020603050405020304" pitchFamily="18" charset="0"/>
                <a:cs typeface="Times New Roman" panose="02020603050405020304" pitchFamily="18" charset="0"/>
              </a:rPr>
              <a:t>Ü18 überschuldet oder nachhaltige Zahlungsstörungen.</a:t>
            </a:r>
          </a:p>
          <a:p>
            <a:pPr algn="ctr"/>
            <a:r>
              <a:rPr lang="de-DE" sz="2000" b="1" dirty="0" smtClean="0"/>
              <a:t>140.000 überschuldete </a:t>
            </a:r>
            <a:r>
              <a:rPr lang="de-DE" sz="2000" b="1" dirty="0"/>
              <a:t>Privatpersonen </a:t>
            </a:r>
            <a:r>
              <a:rPr lang="de-DE" sz="2000" b="1" dirty="0" smtClean="0"/>
              <a:t>in Mecklenburg-Vorpommern </a:t>
            </a:r>
            <a:r>
              <a:rPr lang="de-DE" sz="2000" dirty="0" smtClean="0"/>
              <a:t>(2016)</a:t>
            </a:r>
            <a:endParaRPr lang="de-DE" sz="2000" b="1" dirty="0"/>
          </a:p>
        </p:txBody>
      </p:sp>
    </p:spTree>
    <p:extLst>
      <p:ext uri="{BB962C8B-B14F-4D97-AF65-F5344CB8AC3E}">
        <p14:creationId xmlns:p14="http://schemas.microsoft.com/office/powerpoint/2010/main" val="19680039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034141" y="1628507"/>
            <a:ext cx="9764487" cy="2492990"/>
          </a:xfrm>
          <a:prstGeom prst="rect">
            <a:avLst/>
          </a:prstGeom>
        </p:spPr>
        <p:txBody>
          <a:bodyPr wrap="square">
            <a:spAutoFit/>
          </a:bodyPr>
          <a:lstStyle/>
          <a:p>
            <a:pPr algn="ctr"/>
            <a:r>
              <a:rPr lang="de-DE" sz="2400" dirty="0" smtClean="0"/>
              <a:t>„Offizielle” Schulden: 2.200 Mrd. Euro </a:t>
            </a:r>
            <a:r>
              <a:rPr lang="de-DE" sz="2400" dirty="0"/>
              <a:t>(</a:t>
            </a:r>
            <a:r>
              <a:rPr lang="de-DE" sz="2400" dirty="0" smtClean="0"/>
              <a:t>knapp 79% </a:t>
            </a:r>
            <a:r>
              <a:rPr lang="de-DE" sz="2400" dirty="0"/>
              <a:t>des </a:t>
            </a:r>
            <a:r>
              <a:rPr lang="de-DE" sz="2400" dirty="0" smtClean="0"/>
              <a:t>BIP)</a:t>
            </a:r>
          </a:p>
          <a:p>
            <a:pPr algn="ctr"/>
            <a:endParaRPr lang="de-DE" sz="2400" dirty="0"/>
          </a:p>
          <a:p>
            <a:pPr algn="ctr"/>
            <a:r>
              <a:rPr lang="de-DE" sz="2400" dirty="0" smtClean="0"/>
              <a:t>+ „Versteckte“ Schulden: 4.800 Mrd. Euro*</a:t>
            </a:r>
          </a:p>
          <a:p>
            <a:pPr algn="ctr"/>
            <a:r>
              <a:rPr lang="de-DE" dirty="0" smtClean="0"/>
              <a:t>(Zahlungsverpflichtungen </a:t>
            </a:r>
            <a:r>
              <a:rPr lang="de-DE" dirty="0"/>
              <a:t>des Staates in den sozialen </a:t>
            </a:r>
            <a:r>
              <a:rPr lang="de-DE" dirty="0" smtClean="0"/>
              <a:t>Sicherungssystemen, statistisch nicht erfasst) </a:t>
            </a:r>
            <a:endParaRPr lang="de-DE" dirty="0"/>
          </a:p>
          <a:p>
            <a:pPr algn="ctr"/>
            <a:endParaRPr lang="de-DE" dirty="0"/>
          </a:p>
          <a:p>
            <a:pPr algn="ctr"/>
            <a:r>
              <a:rPr lang="de-DE" sz="2400" dirty="0" smtClean="0"/>
              <a:t>= Saldo Schulden (Staat)</a:t>
            </a:r>
          </a:p>
          <a:p>
            <a:pPr algn="ctr"/>
            <a:r>
              <a:rPr lang="de-DE" sz="2400" b="1" dirty="0" smtClean="0">
                <a:solidFill>
                  <a:srgbClr val="FF0000"/>
                </a:solidFill>
              </a:rPr>
              <a:t>ca. </a:t>
            </a:r>
            <a:r>
              <a:rPr lang="de-DE" sz="2400" b="1" dirty="0">
                <a:solidFill>
                  <a:srgbClr val="FF0000"/>
                </a:solidFill>
              </a:rPr>
              <a:t>7.000.000.000.000 €</a:t>
            </a:r>
            <a:r>
              <a:rPr lang="de-DE" sz="2400" dirty="0"/>
              <a:t> (7 Billionen </a:t>
            </a:r>
            <a:r>
              <a:rPr lang="de-DE" sz="2400" dirty="0" smtClean="0"/>
              <a:t>Euro - ca. 283% des BIP)*</a:t>
            </a:r>
          </a:p>
        </p:txBody>
      </p:sp>
      <p:sp>
        <p:nvSpPr>
          <p:cNvPr id="6" name="Rechteck 5"/>
          <p:cNvSpPr/>
          <p:nvPr/>
        </p:nvSpPr>
        <p:spPr>
          <a:xfrm>
            <a:off x="3664566" y="465005"/>
            <a:ext cx="4721357" cy="892552"/>
          </a:xfrm>
          <a:prstGeom prst="rect">
            <a:avLst/>
          </a:prstGeom>
        </p:spPr>
        <p:txBody>
          <a:bodyPr wrap="none">
            <a:spAutoFit/>
          </a:bodyPr>
          <a:lstStyle/>
          <a:p>
            <a:pPr algn="ctr"/>
            <a:r>
              <a:rPr lang="de-DE" sz="3200" b="1" dirty="0" smtClean="0">
                <a:solidFill>
                  <a:srgbClr val="FF0000"/>
                </a:solidFill>
                <a:ea typeface="Times New Roman" panose="02020603050405020304" pitchFamily="18" charset="0"/>
                <a:cs typeface="Times New Roman" panose="02020603050405020304" pitchFamily="18" charset="0"/>
              </a:rPr>
              <a:t>Schuldenlast Deutschlands</a:t>
            </a:r>
          </a:p>
          <a:p>
            <a:pPr algn="ctr"/>
            <a:r>
              <a:rPr lang="de-DE" sz="2000" dirty="0">
                <a:solidFill>
                  <a:srgbClr val="FF0000"/>
                </a:solidFill>
                <a:cs typeface="Times New Roman" panose="02020603050405020304" pitchFamily="18" charset="0"/>
              </a:rPr>
              <a:t>i</a:t>
            </a:r>
            <a:r>
              <a:rPr lang="de-DE" sz="2000" dirty="0" smtClean="0">
                <a:solidFill>
                  <a:srgbClr val="FF0000"/>
                </a:solidFill>
                <a:cs typeface="Times New Roman" panose="02020603050405020304" pitchFamily="18" charset="0"/>
              </a:rPr>
              <a:t>nnoffiziell, aber real</a:t>
            </a:r>
            <a:endParaRPr lang="de-DE" sz="2000" dirty="0">
              <a:solidFill>
                <a:srgbClr val="FF0000"/>
              </a:solidFill>
            </a:endParaRPr>
          </a:p>
        </p:txBody>
      </p:sp>
      <p:sp>
        <p:nvSpPr>
          <p:cNvPr id="7" name="Rechteck 6"/>
          <p:cNvSpPr/>
          <p:nvPr/>
        </p:nvSpPr>
        <p:spPr>
          <a:xfrm>
            <a:off x="1299311" y="6176492"/>
            <a:ext cx="10545131" cy="461665"/>
          </a:xfrm>
          <a:prstGeom prst="rect">
            <a:avLst/>
          </a:prstGeom>
        </p:spPr>
        <p:txBody>
          <a:bodyPr wrap="none">
            <a:spAutoFit/>
          </a:bodyPr>
          <a:lstStyle/>
          <a:p>
            <a:pPr algn="r"/>
            <a:r>
              <a:rPr lang="de-DE" sz="1200" dirty="0"/>
              <a:t>*</a:t>
            </a:r>
            <a:r>
              <a:rPr lang="de-DE" sz="1200" dirty="0" smtClean="0"/>
              <a:t>Zahlen</a:t>
            </a:r>
            <a:r>
              <a:rPr lang="de-DE" sz="1200" dirty="0"/>
              <a:t>: ifo-Institut München (08/2014</a:t>
            </a:r>
            <a:r>
              <a:rPr lang="de-DE" sz="1200" dirty="0" smtClean="0"/>
              <a:t>)</a:t>
            </a:r>
          </a:p>
          <a:p>
            <a:pPr algn="r"/>
            <a:r>
              <a:rPr lang="de-DE" sz="1200" dirty="0"/>
              <a:t>Prof. Dr. Bernd </a:t>
            </a:r>
            <a:r>
              <a:rPr lang="de-DE" sz="1200" dirty="0" err="1"/>
              <a:t>Raffelhüschen</a:t>
            </a:r>
            <a:r>
              <a:rPr lang="de-DE" sz="1200" dirty="0"/>
              <a:t>, Professor für Finanzwissenschaft und Direktor des Forschungszentrums Generationenverträge an </a:t>
            </a:r>
            <a:r>
              <a:rPr lang="de-DE" sz="1200" dirty="0" smtClean="0"/>
              <a:t>der Albert-Ludwig-Universität, Freiburg)</a:t>
            </a:r>
            <a:endParaRPr lang="de-DE" sz="1200" dirty="0"/>
          </a:p>
        </p:txBody>
      </p:sp>
      <p:sp>
        <p:nvSpPr>
          <p:cNvPr id="2" name="Rechteck 1"/>
          <p:cNvSpPr/>
          <p:nvPr/>
        </p:nvSpPr>
        <p:spPr>
          <a:xfrm>
            <a:off x="544287" y="4549676"/>
            <a:ext cx="11212284" cy="1477328"/>
          </a:xfrm>
          <a:prstGeom prst="rect">
            <a:avLst/>
          </a:prstGeom>
        </p:spPr>
        <p:txBody>
          <a:bodyPr wrap="square">
            <a:spAutoFit/>
          </a:bodyPr>
          <a:lstStyle/>
          <a:p>
            <a:r>
              <a:rPr lang="de-DE" dirty="0" smtClean="0"/>
              <a:t>Seit 2011 „Schuldenbremse“ im Artikel </a:t>
            </a:r>
            <a:r>
              <a:rPr lang="de-DE" dirty="0"/>
              <a:t>115 </a:t>
            </a:r>
            <a:r>
              <a:rPr lang="de-DE" dirty="0" smtClean="0"/>
              <a:t>GG:</a:t>
            </a:r>
          </a:p>
          <a:p>
            <a:r>
              <a:rPr lang="de-DE" dirty="0" smtClean="0">
                <a:sym typeface="Wingdings" panose="05000000000000000000" pitchFamily="2" charset="2"/>
              </a:rPr>
              <a:t> </a:t>
            </a:r>
            <a:r>
              <a:rPr lang="de-DE" dirty="0" smtClean="0"/>
              <a:t>strukturelle</a:t>
            </a:r>
            <a:r>
              <a:rPr lang="de-DE" dirty="0"/>
              <a:t>, jährliche Nettokreditaufnahme des Bundes ab 2016 auf maximal 0,35 % des BIP begrenzt wird. </a:t>
            </a:r>
            <a:endParaRPr lang="de-DE" dirty="0" smtClean="0"/>
          </a:p>
          <a:p>
            <a:pPr marL="285750" indent="-285750">
              <a:buFont typeface="Wingdings" panose="05000000000000000000" pitchFamily="2" charset="2"/>
              <a:buChar char="à"/>
            </a:pPr>
            <a:r>
              <a:rPr lang="de-DE" dirty="0" smtClean="0"/>
              <a:t>Für </a:t>
            </a:r>
            <a:r>
              <a:rPr lang="de-DE" dirty="0"/>
              <a:t>Länder werden die Nettokreditaufnahmen ab 2020 gänzlich verboten</a:t>
            </a:r>
            <a:r>
              <a:rPr lang="de-DE" dirty="0" smtClean="0"/>
              <a:t>.</a:t>
            </a:r>
          </a:p>
          <a:p>
            <a:pPr lvl="0" eaLnBrk="0" fontAlgn="base" hangingPunct="0">
              <a:spcBef>
                <a:spcPct val="0"/>
              </a:spcBef>
              <a:spcAft>
                <a:spcPct val="0"/>
              </a:spcAft>
            </a:pPr>
            <a:r>
              <a:rPr lang="de-DE" dirty="0" smtClean="0">
                <a:sym typeface="Wingdings" panose="05000000000000000000" pitchFamily="2" charset="2"/>
              </a:rPr>
              <a:t> </a:t>
            </a:r>
            <a:r>
              <a:rPr lang="de-DE" dirty="0" smtClean="0"/>
              <a:t>Artikel </a:t>
            </a:r>
            <a:r>
              <a:rPr lang="de-DE" dirty="0"/>
              <a:t>115 GG </a:t>
            </a:r>
            <a:r>
              <a:rPr lang="de-DE" altLang="de-DE" dirty="0" smtClean="0"/>
              <a:t>Absatz 2: „schwammige“ Formulierung:</a:t>
            </a:r>
            <a:endParaRPr lang="de-DE" altLang="de-DE" dirty="0"/>
          </a:p>
          <a:p>
            <a:pPr lvl="0" eaLnBrk="0" fontAlgn="base" hangingPunct="0">
              <a:spcBef>
                <a:spcPct val="0"/>
              </a:spcBef>
              <a:spcAft>
                <a:spcPct val="0"/>
              </a:spcAft>
            </a:pPr>
            <a:r>
              <a:rPr lang="de-DE" altLang="de-DE" dirty="0"/>
              <a:t>"Die Rückführung der nach Satz 6 aufgenommenen Kredite hat binnen eines </a:t>
            </a:r>
            <a:r>
              <a:rPr lang="de-DE" altLang="de-DE" b="1" dirty="0"/>
              <a:t>angemessenen Zeitraumes</a:t>
            </a:r>
            <a:r>
              <a:rPr lang="de-DE" altLang="de-DE" dirty="0"/>
              <a:t> zu erfolgen." </a:t>
            </a:r>
          </a:p>
        </p:txBody>
      </p:sp>
    </p:spTree>
    <p:extLst>
      <p:ext uri="{BB962C8B-B14F-4D97-AF65-F5344CB8AC3E}">
        <p14:creationId xmlns:p14="http://schemas.microsoft.com/office/powerpoint/2010/main" val="12469513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552076" y="2449677"/>
            <a:ext cx="4848892" cy="1938992"/>
          </a:xfrm>
          <a:prstGeom prst="rect">
            <a:avLst/>
          </a:prstGeom>
        </p:spPr>
        <p:txBody>
          <a:bodyPr wrap="none">
            <a:spAutoFit/>
          </a:bodyPr>
          <a:lstStyle/>
          <a:p>
            <a:pPr algn="ctr"/>
            <a:r>
              <a:rPr lang="de-DE" sz="6000" b="1" dirty="0" smtClean="0">
                <a:solidFill>
                  <a:srgbClr val="FF0000"/>
                </a:solidFill>
              </a:rPr>
              <a:t>Kapitalverkehr</a:t>
            </a:r>
          </a:p>
          <a:p>
            <a:pPr algn="ctr"/>
            <a:r>
              <a:rPr lang="de-DE" sz="6000" b="1" dirty="0" smtClean="0">
                <a:solidFill>
                  <a:srgbClr val="FF0000"/>
                </a:solidFill>
              </a:rPr>
              <a:t>Eurokurs</a:t>
            </a:r>
          </a:p>
        </p:txBody>
      </p:sp>
    </p:spTree>
    <p:extLst>
      <p:ext uri="{BB962C8B-B14F-4D97-AF65-F5344CB8AC3E}">
        <p14:creationId xmlns:p14="http://schemas.microsoft.com/office/powerpoint/2010/main" val="1757371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73628" y="-1473608"/>
            <a:ext cx="8293419" cy="319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pic>
        <p:nvPicPr>
          <p:cNvPr id="4097" name="Grafik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98" y="1466544"/>
            <a:ext cx="3701143" cy="439568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576942" y="6503078"/>
            <a:ext cx="111796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altLang="zh-CN" sz="1200" b="0" i="0" u="none" strike="noStrike" cap="none" normalizeH="0" baseline="0" dirty="0" smtClean="0">
                <a:ln>
                  <a:noFill/>
                </a:ln>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https://www.bundesbank.de/Navigation/DE/Statistiken/statistiken.html?startpageId=StartseiteDE&amp;startpageAreaId=Navigationsbereich&amp;startpageLinkName=statistiken+21104</a:t>
            </a:r>
            <a:endParaRPr kumimoji="0" lang="de-DE" altLang="zh-CN" sz="1200" b="0" i="0" u="none" strike="noStrike" cap="none" normalizeH="0" baseline="0" dirty="0" smtClean="0">
              <a:ln>
                <a:noFill/>
              </a:ln>
              <a:solidFill>
                <a:schemeClr val="tx1"/>
              </a:solidFill>
              <a:effectLst/>
              <a:latin typeface="Arial" panose="020B0604020202020204" pitchFamily="34" charset="0"/>
            </a:endParaRPr>
          </a:p>
        </p:txBody>
      </p:sp>
      <p:sp>
        <p:nvSpPr>
          <p:cNvPr id="6" name="Rechteck 5"/>
          <p:cNvSpPr/>
          <p:nvPr/>
        </p:nvSpPr>
        <p:spPr>
          <a:xfrm>
            <a:off x="3015342" y="240915"/>
            <a:ext cx="4784772" cy="584775"/>
          </a:xfrm>
          <a:prstGeom prst="rect">
            <a:avLst/>
          </a:prstGeom>
        </p:spPr>
        <p:txBody>
          <a:bodyPr wrap="none">
            <a:spAutoFit/>
          </a:bodyPr>
          <a:lstStyle/>
          <a:p>
            <a:pPr algn="ctr"/>
            <a:r>
              <a:rPr lang="de-DE" sz="3200" dirty="0" smtClean="0">
                <a:solidFill>
                  <a:srgbClr val="FF0000"/>
                </a:solidFill>
                <a:ea typeface="Times New Roman" panose="02020603050405020304" pitchFamily="18" charset="0"/>
                <a:cs typeface="Times New Roman" panose="02020603050405020304" pitchFamily="18" charset="0"/>
              </a:rPr>
              <a:t>Kapitaltransfer ins Ausland</a:t>
            </a:r>
            <a:endParaRPr lang="de-DE" sz="3200" dirty="0">
              <a:solidFill>
                <a:srgbClr val="FF0000"/>
              </a:solidFill>
            </a:endParaRPr>
          </a:p>
        </p:txBody>
      </p:sp>
      <p:sp>
        <p:nvSpPr>
          <p:cNvPr id="4" name="Rechteck 3"/>
          <p:cNvSpPr/>
          <p:nvPr/>
        </p:nvSpPr>
        <p:spPr>
          <a:xfrm>
            <a:off x="5072742" y="1373030"/>
            <a:ext cx="6096000" cy="6463308"/>
          </a:xfrm>
          <a:prstGeom prst="rect">
            <a:avLst/>
          </a:prstGeom>
        </p:spPr>
        <p:txBody>
          <a:bodyPr>
            <a:spAutoFit/>
          </a:bodyPr>
          <a:lstStyle/>
          <a:p>
            <a:r>
              <a:rPr lang="de-DE" sz="2400" b="1" dirty="0">
                <a:solidFill>
                  <a:srgbClr val="FF0000"/>
                </a:solidFill>
              </a:rPr>
              <a:t>120.000 Fachkräfte pro Jahr</a:t>
            </a:r>
          </a:p>
          <a:p>
            <a:r>
              <a:rPr lang="de-DE" dirty="0"/>
              <a:t>verlassen Deutschland seit der Währungsunion (CH, USA</a:t>
            </a:r>
            <a:r>
              <a:rPr lang="de-DE" dirty="0" smtClean="0"/>
              <a:t>)</a:t>
            </a:r>
          </a:p>
          <a:p>
            <a:endParaRPr lang="de-DE" sz="2400" dirty="0"/>
          </a:p>
          <a:p>
            <a:r>
              <a:rPr lang="de-DE" sz="2400" b="1" dirty="0" smtClean="0">
                <a:solidFill>
                  <a:srgbClr val="FF0000"/>
                </a:solidFill>
              </a:rPr>
              <a:t>200 Mrd. </a:t>
            </a:r>
            <a:r>
              <a:rPr lang="de-DE" sz="2400" b="1" dirty="0">
                <a:solidFill>
                  <a:srgbClr val="FF0000"/>
                </a:solidFill>
              </a:rPr>
              <a:t>Euro </a:t>
            </a:r>
            <a:r>
              <a:rPr lang="de-DE" sz="2400" b="1" dirty="0" smtClean="0">
                <a:solidFill>
                  <a:srgbClr val="FF0000"/>
                </a:solidFill>
              </a:rPr>
              <a:t>pro Jahr</a:t>
            </a:r>
          </a:p>
          <a:p>
            <a:r>
              <a:rPr lang="de-DE" dirty="0" smtClean="0"/>
              <a:t>fließen </a:t>
            </a:r>
            <a:r>
              <a:rPr lang="de-DE" dirty="0"/>
              <a:t>durch die Währungsunion jährlich aus Deutschland </a:t>
            </a:r>
            <a:r>
              <a:rPr lang="de-DE" dirty="0" smtClean="0"/>
              <a:t>ab</a:t>
            </a:r>
            <a:endParaRPr lang="de-DE" dirty="0"/>
          </a:p>
          <a:p>
            <a:pPr marL="285750" indent="-285750">
              <a:buFont typeface="Wingdings" panose="05000000000000000000" pitchFamily="2" charset="2"/>
              <a:buChar char="à"/>
            </a:pPr>
            <a:r>
              <a:rPr lang="de-DE" dirty="0" smtClean="0"/>
              <a:t>marode Infrastruktur (</a:t>
            </a:r>
            <a:r>
              <a:rPr lang="de-DE" dirty="0"/>
              <a:t>S</a:t>
            </a:r>
            <a:r>
              <a:rPr lang="de-DE" dirty="0" smtClean="0"/>
              <a:t>traßen, Schulen)</a:t>
            </a:r>
          </a:p>
          <a:p>
            <a:pPr marL="285750" indent="-285750">
              <a:buFont typeface="Wingdings" panose="05000000000000000000" pitchFamily="2" charset="2"/>
              <a:buChar char="à"/>
            </a:pPr>
            <a:r>
              <a:rPr lang="de-DE" dirty="0" smtClean="0"/>
              <a:t>mangelnden </a:t>
            </a:r>
            <a:r>
              <a:rPr lang="de-DE" dirty="0"/>
              <a:t>Investitionen in Wissenschaft und </a:t>
            </a:r>
            <a:r>
              <a:rPr lang="de-DE" dirty="0" smtClean="0"/>
              <a:t>Forschung</a:t>
            </a:r>
          </a:p>
          <a:p>
            <a:pPr marL="285750" indent="-285750">
              <a:buFont typeface="Wingdings" panose="05000000000000000000" pitchFamily="2" charset="2"/>
              <a:buChar char="à"/>
            </a:pPr>
            <a:r>
              <a:rPr lang="de-DE" dirty="0" smtClean="0"/>
              <a:t>fehlen im </a:t>
            </a:r>
            <a:r>
              <a:rPr lang="de-DE" dirty="0"/>
              <a:t>Geldbeutel der Bürger.</a:t>
            </a:r>
          </a:p>
          <a:p>
            <a:endParaRPr lang="de-DE" b="1" dirty="0"/>
          </a:p>
          <a:p>
            <a:r>
              <a:rPr lang="de-DE" b="1" dirty="0">
                <a:solidFill>
                  <a:srgbClr val="FF0000"/>
                </a:solidFill>
              </a:rPr>
              <a:t>Ohne </a:t>
            </a:r>
            <a:r>
              <a:rPr lang="de-DE" b="1" dirty="0" smtClean="0">
                <a:solidFill>
                  <a:srgbClr val="FF0000"/>
                </a:solidFill>
              </a:rPr>
              <a:t>Kapitalabfluss:</a:t>
            </a:r>
          </a:p>
          <a:p>
            <a:r>
              <a:rPr lang="de-DE" dirty="0" smtClean="0">
                <a:sym typeface="Wingdings" panose="05000000000000000000" pitchFamily="2" charset="2"/>
              </a:rPr>
              <a:t></a:t>
            </a:r>
            <a:r>
              <a:rPr lang="de-DE" dirty="0" smtClean="0"/>
              <a:t> Binnenwirtschaft würde sofort </a:t>
            </a:r>
            <a:r>
              <a:rPr lang="de-DE" dirty="0"/>
              <a:t>deutlich anziehen. </a:t>
            </a:r>
          </a:p>
          <a:p>
            <a:pPr marL="285750" indent="-285750">
              <a:buFont typeface="Wingdings" panose="05000000000000000000" pitchFamily="2" charset="2"/>
              <a:buChar char="à"/>
            </a:pPr>
            <a:r>
              <a:rPr lang="de-DE" dirty="0" smtClean="0"/>
              <a:t>Ungleichgewichte </a:t>
            </a:r>
            <a:r>
              <a:rPr lang="de-DE" dirty="0"/>
              <a:t>zwischen Export- und </a:t>
            </a:r>
            <a:r>
              <a:rPr lang="de-DE" dirty="0" smtClean="0"/>
              <a:t>Binnenwirtschaft</a:t>
            </a:r>
          </a:p>
          <a:p>
            <a:r>
              <a:rPr lang="de-DE" dirty="0"/>
              <a:t> </a:t>
            </a:r>
            <a:r>
              <a:rPr lang="de-DE" dirty="0" smtClean="0"/>
              <a:t>     würden </a:t>
            </a:r>
            <a:r>
              <a:rPr lang="de-DE" dirty="0"/>
              <a:t>sich automatisch reduzieren. </a:t>
            </a:r>
            <a:endParaRPr lang="de-DE" dirty="0" smtClean="0"/>
          </a:p>
          <a:p>
            <a:r>
              <a:rPr lang="de-DE" dirty="0" smtClean="0">
                <a:sym typeface="Wingdings" panose="05000000000000000000" pitchFamily="2" charset="2"/>
              </a:rPr>
              <a:t> </a:t>
            </a:r>
            <a:r>
              <a:rPr lang="de-DE" dirty="0" smtClean="0"/>
              <a:t>endlich </a:t>
            </a:r>
            <a:r>
              <a:rPr lang="de-DE" dirty="0"/>
              <a:t>wieder </a:t>
            </a:r>
            <a:r>
              <a:rPr lang="de-DE" dirty="0" smtClean="0"/>
              <a:t>Reallohnsteigerung für Bürger</a:t>
            </a:r>
          </a:p>
          <a:p>
            <a:pPr marL="285750" indent="-285750">
              <a:buFont typeface="Wingdings" panose="05000000000000000000" pitchFamily="2" charset="2"/>
              <a:buChar char="à"/>
            </a:pPr>
            <a:r>
              <a:rPr lang="de-DE" dirty="0" smtClean="0"/>
              <a:t>Importe </a:t>
            </a:r>
            <a:r>
              <a:rPr lang="de-DE" dirty="0"/>
              <a:t>würden sich aufgrund der </a:t>
            </a:r>
            <a:r>
              <a:rPr lang="de-DE" dirty="0" smtClean="0"/>
              <a:t>Währungsaufwertung</a:t>
            </a:r>
          </a:p>
          <a:p>
            <a:r>
              <a:rPr lang="de-DE" dirty="0"/>
              <a:t> </a:t>
            </a:r>
            <a:r>
              <a:rPr lang="de-DE" dirty="0" smtClean="0"/>
              <a:t>    deutlich </a:t>
            </a:r>
            <a:r>
              <a:rPr lang="de-DE" dirty="0"/>
              <a:t>vergünstigen.</a:t>
            </a:r>
          </a:p>
          <a:p>
            <a:endParaRPr lang="de-DE" dirty="0" smtClean="0"/>
          </a:p>
          <a:p>
            <a:endParaRPr lang="de-DE" dirty="0"/>
          </a:p>
          <a:p>
            <a:endParaRPr lang="de-DE" dirty="0" smtClean="0"/>
          </a:p>
          <a:p>
            <a:endParaRPr lang="de-DE" dirty="0"/>
          </a:p>
          <a:p>
            <a:endParaRPr lang="de-DE" dirty="0" smtClean="0"/>
          </a:p>
          <a:p>
            <a:endParaRPr lang="de-DE" dirty="0"/>
          </a:p>
        </p:txBody>
      </p:sp>
    </p:spTree>
    <p:extLst>
      <p:ext uri="{BB962C8B-B14F-4D97-AF65-F5344CB8AC3E}">
        <p14:creationId xmlns:p14="http://schemas.microsoft.com/office/powerpoint/2010/main" val="22171830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73628" y="-1473608"/>
            <a:ext cx="8293419" cy="319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3" name="Rectangle 3"/>
          <p:cNvSpPr>
            <a:spLocks noChangeArrowheads="1"/>
          </p:cNvSpPr>
          <p:nvPr/>
        </p:nvSpPr>
        <p:spPr bwMode="auto">
          <a:xfrm>
            <a:off x="641443" y="6434655"/>
            <a:ext cx="111796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r" eaLnBrk="0" fontAlgn="base" hangingPunct="0">
              <a:spcBef>
                <a:spcPct val="0"/>
              </a:spcBef>
              <a:spcAft>
                <a:spcPct val="0"/>
              </a:spcAft>
            </a:pPr>
            <a:r>
              <a:rPr lang="de-DE" altLang="zh-CN" sz="1200" dirty="0">
                <a:latin typeface="Calibri" panose="020F0502020204030204" pitchFamily="34" charset="0"/>
                <a:ea typeface="SimSun" panose="02010600030101010101" pitchFamily="2" charset="-122"/>
                <a:cs typeface="Times New Roman" panose="02020603050405020304" pitchFamily="18" charset="0"/>
              </a:rPr>
              <a:t>http://www.ariva.de/euro-dollar-kurs/chart?t=all&amp;boerse_id=130</a:t>
            </a:r>
            <a:endParaRPr kumimoji="0" lang="de-DE" altLang="zh-CN" sz="1200" b="0" i="0" u="none" strike="noStrike" cap="none" normalizeH="0" baseline="0" dirty="0" smtClean="0">
              <a:ln>
                <a:noFill/>
              </a:ln>
              <a:solidFill>
                <a:schemeClr val="tx1"/>
              </a:solidFill>
              <a:effectLst/>
              <a:latin typeface="Arial" panose="020B0604020202020204" pitchFamily="34" charset="0"/>
            </a:endParaRPr>
          </a:p>
        </p:txBody>
      </p:sp>
      <p:sp>
        <p:nvSpPr>
          <p:cNvPr id="6" name="Rechteck 5"/>
          <p:cNvSpPr/>
          <p:nvPr/>
        </p:nvSpPr>
        <p:spPr>
          <a:xfrm>
            <a:off x="4566283" y="240915"/>
            <a:ext cx="1682897" cy="584775"/>
          </a:xfrm>
          <a:prstGeom prst="rect">
            <a:avLst/>
          </a:prstGeom>
        </p:spPr>
        <p:txBody>
          <a:bodyPr wrap="none">
            <a:spAutoFit/>
          </a:bodyPr>
          <a:lstStyle/>
          <a:p>
            <a:pPr algn="ctr"/>
            <a:r>
              <a:rPr lang="de-DE" sz="3200" b="1" dirty="0" smtClean="0">
                <a:solidFill>
                  <a:srgbClr val="FF0000"/>
                </a:solidFill>
                <a:ea typeface="Times New Roman" panose="02020603050405020304" pitchFamily="18" charset="0"/>
                <a:cs typeface="Times New Roman" panose="02020603050405020304" pitchFamily="18" charset="0"/>
              </a:rPr>
              <a:t>Eurokurs</a:t>
            </a:r>
            <a:endParaRPr lang="de-DE" sz="3200" b="1" dirty="0">
              <a:solidFill>
                <a:srgbClr val="FF0000"/>
              </a:solidFill>
            </a:endParaRPr>
          </a:p>
        </p:txBody>
      </p:sp>
      <p:sp>
        <p:nvSpPr>
          <p:cNvPr id="4" name="Rechteck 3"/>
          <p:cNvSpPr/>
          <p:nvPr/>
        </p:nvSpPr>
        <p:spPr>
          <a:xfrm>
            <a:off x="1065986" y="5141994"/>
            <a:ext cx="4213585" cy="1015663"/>
          </a:xfrm>
          <a:prstGeom prst="rect">
            <a:avLst/>
          </a:prstGeom>
        </p:spPr>
        <p:txBody>
          <a:bodyPr wrap="square">
            <a:spAutoFit/>
          </a:bodyPr>
          <a:lstStyle/>
          <a:p>
            <a:r>
              <a:rPr lang="de-DE" sz="2400" b="1" dirty="0" smtClean="0">
                <a:solidFill>
                  <a:srgbClr val="FF0000"/>
                </a:solidFill>
              </a:rPr>
              <a:t>Hoher Eurokurs</a:t>
            </a:r>
          </a:p>
          <a:p>
            <a:r>
              <a:rPr lang="de-DE" dirty="0" smtClean="0">
                <a:sym typeface="Wingdings" panose="05000000000000000000" pitchFamily="2" charset="2"/>
              </a:rPr>
              <a:t> Exportgüter teurer, </a:t>
            </a:r>
            <a:r>
              <a:rPr lang="de-DE" dirty="0" smtClean="0"/>
              <a:t>Importe günstiger</a:t>
            </a:r>
          </a:p>
          <a:p>
            <a:pPr marL="285750" indent="-285750">
              <a:buFont typeface="Wingdings" panose="05000000000000000000" pitchFamily="2" charset="2"/>
              <a:buChar char="à"/>
            </a:pPr>
            <a:r>
              <a:rPr lang="de-DE" dirty="0" smtClean="0"/>
              <a:t>Binnenwirtschaft!</a:t>
            </a:r>
            <a:endParaRPr lang="de-DE" dirty="0"/>
          </a:p>
        </p:txBody>
      </p:sp>
      <p:pic>
        <p:nvPicPr>
          <p:cNvPr id="5" name="Grafik 4"/>
          <p:cNvPicPr>
            <a:picLocks noChangeAspect="1"/>
          </p:cNvPicPr>
          <p:nvPr/>
        </p:nvPicPr>
        <p:blipFill>
          <a:blip r:embed="rId2"/>
          <a:stretch>
            <a:fillRect/>
          </a:stretch>
        </p:blipFill>
        <p:spPr>
          <a:xfrm>
            <a:off x="1154403" y="1003569"/>
            <a:ext cx="8838683" cy="3960546"/>
          </a:xfrm>
          <a:prstGeom prst="rect">
            <a:avLst/>
          </a:prstGeom>
        </p:spPr>
      </p:pic>
      <p:sp>
        <p:nvSpPr>
          <p:cNvPr id="7" name="Rechteck 6"/>
          <p:cNvSpPr/>
          <p:nvPr/>
        </p:nvSpPr>
        <p:spPr>
          <a:xfrm>
            <a:off x="5441269" y="3244334"/>
            <a:ext cx="3266087" cy="646331"/>
          </a:xfrm>
          <a:prstGeom prst="rect">
            <a:avLst/>
          </a:prstGeom>
        </p:spPr>
        <p:txBody>
          <a:bodyPr wrap="none">
            <a:spAutoFit/>
          </a:bodyPr>
          <a:lstStyle/>
          <a:p>
            <a:r>
              <a:rPr lang="de-DE" b="1" dirty="0" smtClean="0">
                <a:solidFill>
                  <a:srgbClr val="FF0000"/>
                </a:solidFill>
              </a:rPr>
              <a:t>1,40 </a:t>
            </a:r>
            <a:r>
              <a:rPr lang="de-DE" b="1" dirty="0" smtClean="0">
                <a:solidFill>
                  <a:srgbClr val="FF0000"/>
                </a:solidFill>
                <a:sym typeface="Wingdings" panose="05000000000000000000" pitchFamily="2" charset="2"/>
              </a:rPr>
              <a:t>(2008-2014) / 1,07 (aktuell)</a:t>
            </a:r>
          </a:p>
          <a:p>
            <a:r>
              <a:rPr lang="de-DE" b="1" dirty="0" smtClean="0">
                <a:solidFill>
                  <a:srgbClr val="FF0000"/>
                </a:solidFill>
                <a:sym typeface="Wingdings" panose="05000000000000000000" pitchFamily="2" charset="2"/>
              </a:rPr>
              <a:t> ca. 25% Wertverlust Euro</a:t>
            </a:r>
            <a:endParaRPr lang="de-DE" b="1" dirty="0">
              <a:solidFill>
                <a:srgbClr val="FF0000"/>
              </a:solidFill>
            </a:endParaRPr>
          </a:p>
        </p:txBody>
      </p:sp>
      <p:sp>
        <p:nvSpPr>
          <p:cNvPr id="9" name="Rechteck 8"/>
          <p:cNvSpPr/>
          <p:nvPr/>
        </p:nvSpPr>
        <p:spPr>
          <a:xfrm>
            <a:off x="5463000" y="5141994"/>
            <a:ext cx="6358071" cy="1015663"/>
          </a:xfrm>
          <a:prstGeom prst="rect">
            <a:avLst/>
          </a:prstGeom>
        </p:spPr>
        <p:txBody>
          <a:bodyPr wrap="square">
            <a:spAutoFit/>
          </a:bodyPr>
          <a:lstStyle/>
          <a:p>
            <a:r>
              <a:rPr lang="de-DE" sz="2400" b="1" dirty="0" smtClean="0">
                <a:solidFill>
                  <a:srgbClr val="FF0000"/>
                </a:solidFill>
              </a:rPr>
              <a:t>Niedriger Eurokurs</a:t>
            </a:r>
          </a:p>
          <a:p>
            <a:pPr marL="285750" indent="-285750">
              <a:buFont typeface="Wingdings" panose="05000000000000000000" pitchFamily="2" charset="2"/>
              <a:buChar char="à"/>
            </a:pPr>
            <a:r>
              <a:rPr lang="de-DE" dirty="0" smtClean="0">
                <a:sym typeface="Wingdings" panose="05000000000000000000" pitchFamily="2" charset="2"/>
              </a:rPr>
              <a:t>Exporte einfacher  </a:t>
            </a:r>
            <a:r>
              <a:rPr lang="de-DE" dirty="0" smtClean="0"/>
              <a:t>Importe teuer</a:t>
            </a:r>
          </a:p>
          <a:p>
            <a:pPr marL="285750" indent="-285750">
              <a:buFont typeface="Wingdings" panose="05000000000000000000" pitchFamily="2" charset="2"/>
              <a:buChar char="à"/>
            </a:pPr>
            <a:r>
              <a:rPr lang="de-DE" dirty="0" smtClean="0"/>
              <a:t>Auslandsinvestoren kaufen deutsche Firmen und </a:t>
            </a:r>
            <a:r>
              <a:rPr lang="de-DE" dirty="0" err="1" smtClean="0"/>
              <a:t>Know</a:t>
            </a:r>
            <a:r>
              <a:rPr lang="de-DE" dirty="0" smtClean="0"/>
              <a:t> </a:t>
            </a:r>
            <a:r>
              <a:rPr lang="de-DE" dirty="0" err="1" smtClean="0"/>
              <a:t>how</a:t>
            </a:r>
            <a:endParaRPr lang="de-DE" dirty="0"/>
          </a:p>
        </p:txBody>
      </p:sp>
      <p:pic>
        <p:nvPicPr>
          <p:cNvPr id="8" name="Grafik 7"/>
          <p:cNvPicPr>
            <a:picLocks noChangeAspect="1"/>
          </p:cNvPicPr>
          <p:nvPr/>
        </p:nvPicPr>
        <p:blipFill>
          <a:blip r:embed="rId3"/>
          <a:stretch>
            <a:fillRect/>
          </a:stretch>
        </p:blipFill>
        <p:spPr>
          <a:xfrm>
            <a:off x="1990915" y="1230086"/>
            <a:ext cx="2363725" cy="1339334"/>
          </a:xfrm>
          <a:prstGeom prst="rect">
            <a:avLst/>
          </a:prstGeom>
        </p:spPr>
      </p:pic>
    </p:spTree>
    <p:extLst>
      <p:ext uri="{BB962C8B-B14F-4D97-AF65-F5344CB8AC3E}">
        <p14:creationId xmlns:p14="http://schemas.microsoft.com/office/powerpoint/2010/main" val="27432193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663177" y="2449677"/>
            <a:ext cx="6626686" cy="1631216"/>
          </a:xfrm>
          <a:prstGeom prst="rect">
            <a:avLst/>
          </a:prstGeom>
        </p:spPr>
        <p:txBody>
          <a:bodyPr wrap="none">
            <a:spAutoFit/>
          </a:bodyPr>
          <a:lstStyle/>
          <a:p>
            <a:pPr algn="ctr"/>
            <a:r>
              <a:rPr lang="de-DE" sz="6000" b="1" dirty="0" smtClean="0">
                <a:solidFill>
                  <a:srgbClr val="FF0000"/>
                </a:solidFill>
              </a:rPr>
              <a:t>Offene Forderungen</a:t>
            </a:r>
          </a:p>
          <a:p>
            <a:pPr algn="ctr"/>
            <a:r>
              <a:rPr lang="de-DE" sz="4000" b="1" dirty="0" smtClean="0">
                <a:solidFill>
                  <a:srgbClr val="FF0000"/>
                </a:solidFill>
              </a:rPr>
              <a:t>Target2</a:t>
            </a:r>
            <a:endParaRPr lang="de-DE" sz="4000" b="1" dirty="0">
              <a:solidFill>
                <a:srgbClr val="FF0000"/>
              </a:solidFill>
            </a:endParaRPr>
          </a:p>
        </p:txBody>
      </p:sp>
    </p:spTree>
    <p:extLst>
      <p:ext uri="{BB962C8B-B14F-4D97-AF65-F5344CB8AC3E}">
        <p14:creationId xmlns:p14="http://schemas.microsoft.com/office/powerpoint/2010/main" val="14962883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905911" y="1013395"/>
            <a:ext cx="8164966" cy="5016758"/>
          </a:xfrm>
          <a:prstGeom prst="rect">
            <a:avLst/>
          </a:prstGeom>
          <a:noFill/>
        </p:spPr>
        <p:txBody>
          <a:bodyPr wrap="square" rtlCol="0">
            <a:spAutoFit/>
          </a:bodyPr>
          <a:lstStyle/>
          <a:p>
            <a:r>
              <a:rPr lang="de-DE" sz="3200" b="1" dirty="0" smtClean="0">
                <a:solidFill>
                  <a:srgbClr val="FF0000"/>
                </a:solidFill>
              </a:rPr>
              <a:t>Themen</a:t>
            </a:r>
          </a:p>
          <a:p>
            <a:endParaRPr lang="de-DE" sz="2400" b="1" dirty="0">
              <a:solidFill>
                <a:srgbClr val="FF0000"/>
              </a:solidFill>
            </a:endParaRPr>
          </a:p>
          <a:p>
            <a:r>
              <a:rPr lang="de-DE" sz="2400" b="1" dirty="0" smtClean="0"/>
              <a:t>Die offene Volkswirtschaft</a:t>
            </a:r>
          </a:p>
          <a:p>
            <a:r>
              <a:rPr lang="de-DE" sz="2400" b="1" dirty="0" smtClean="0"/>
              <a:t>Vermögen</a:t>
            </a:r>
          </a:p>
          <a:p>
            <a:r>
              <a:rPr lang="de-DE" sz="2400" b="1" dirty="0" smtClean="0"/>
              <a:t>Schulden</a:t>
            </a:r>
          </a:p>
          <a:p>
            <a:r>
              <a:rPr lang="de-DE" sz="2400" b="1" dirty="0" smtClean="0"/>
              <a:t>Kapitalverkehr/Eurokurs</a:t>
            </a:r>
          </a:p>
          <a:p>
            <a:r>
              <a:rPr lang="de-DE" sz="2400" b="1" dirty="0" smtClean="0"/>
              <a:t>Offene Forderungen</a:t>
            </a:r>
          </a:p>
          <a:p>
            <a:r>
              <a:rPr lang="de-DE" sz="2400" b="1" dirty="0" smtClean="0"/>
              <a:t>Haftung Bürgschaften</a:t>
            </a:r>
          </a:p>
          <a:p>
            <a:r>
              <a:rPr lang="de-DE" sz="2400" b="1" dirty="0" smtClean="0"/>
              <a:t>Steuerverschwendung</a:t>
            </a:r>
          </a:p>
          <a:p>
            <a:r>
              <a:rPr lang="de-DE" sz="2400" b="1" dirty="0" smtClean="0"/>
              <a:t>Subventionen</a:t>
            </a:r>
          </a:p>
          <a:p>
            <a:r>
              <a:rPr lang="de-DE" sz="2400" b="1" dirty="0" smtClean="0"/>
              <a:t>Ausgaben aus Verträgen</a:t>
            </a:r>
          </a:p>
          <a:p>
            <a:r>
              <a:rPr lang="de-DE" sz="2400" b="1" dirty="0" smtClean="0"/>
              <a:t>„Sonderausgabe“ Flüchtlinge-Migration -Video-</a:t>
            </a:r>
          </a:p>
          <a:p>
            <a:r>
              <a:rPr lang="de-DE" sz="2400" b="1" dirty="0" smtClean="0"/>
              <a:t>Niedrigzinsen</a:t>
            </a:r>
          </a:p>
        </p:txBody>
      </p:sp>
    </p:spTree>
    <p:extLst>
      <p:ext uri="{BB962C8B-B14F-4D97-AF65-F5344CB8AC3E}">
        <p14:creationId xmlns:p14="http://schemas.microsoft.com/office/powerpoint/2010/main" val="5733774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46313" y="734244"/>
            <a:ext cx="11408229" cy="5536709"/>
          </a:xfrm>
          <a:prstGeom prst="rect">
            <a:avLst/>
          </a:prstGeom>
        </p:spPr>
        <p:txBody>
          <a:bodyPr wrap="square">
            <a:spAutoFit/>
          </a:bodyPr>
          <a:lstStyle/>
          <a:p>
            <a:pPr>
              <a:lnSpc>
                <a:spcPct val="107000"/>
              </a:lnSpc>
              <a:spcAft>
                <a:spcPts val="675"/>
              </a:spcAft>
            </a:pPr>
            <a:r>
              <a:rPr lang="de-DE" sz="1600" b="1" kern="1800" dirty="0">
                <a:solidFill>
                  <a:srgbClr val="000000"/>
                </a:solidFill>
                <a:ea typeface="Times New Roman" panose="02020603050405020304" pitchFamily="18" charset="0"/>
                <a:cs typeface="Times New Roman" panose="02020603050405020304" pitchFamily="18" charset="0"/>
              </a:rPr>
              <a:t>TARGET2-Saldo </a:t>
            </a:r>
            <a:endParaRPr lang="de-DE" sz="1600" dirty="0">
              <a:ea typeface="SimSun" panose="02010600030101010101" pitchFamily="2" charset="-122"/>
              <a:cs typeface="Times New Roman" panose="02020603050405020304" pitchFamily="18" charset="0"/>
            </a:endParaRPr>
          </a:p>
          <a:p>
            <a:pPr>
              <a:lnSpc>
                <a:spcPts val="1920"/>
              </a:lnSpc>
              <a:spcAft>
                <a:spcPts val="900"/>
              </a:spcAft>
            </a:pPr>
            <a:r>
              <a:rPr lang="de-DE" sz="1200" dirty="0">
                <a:solidFill>
                  <a:srgbClr val="000000"/>
                </a:solidFill>
                <a:ea typeface="Times New Roman" panose="02020603050405020304" pitchFamily="18" charset="0"/>
                <a:cs typeface="Times New Roman" panose="02020603050405020304" pitchFamily="18" charset="0"/>
              </a:rPr>
              <a:t>TARGET2 ist ein Zahlungsverkehrssystem, über das nationale und grenzüberschreitende Zahlungen in Zentralbankgeld schnell und endgültig abgewickelt werden. Über TARGET2 fließen pro Tag im Durchschnitt rund 350.000 Zahlungen im Wert von rund 2 ½ Billionen Euro. Das entspricht in etwa dem deutschen Bruttoinlandsprodukt. Während eines ganzen Jahres werden von TARGET2 knapp 90 Millionen Zahlungen in einem Gesamtwert von rund 600.000 Milliarden Euro abgewickelt. Diesen Transaktionen können ganz unterschiedliche Geschäfte zugrunde liegen. Denkbar sind unter anderem die Zahlung einer Warenlieferung, der Kauf oder Verkauf eines Wertpapiers, die Gewährung oder Rückzahlung eines fälligen Darlehens, die Geldanlage bei einer Bank und vieles mehr.</a:t>
            </a:r>
            <a:endParaRPr lang="de-DE" sz="1200" dirty="0">
              <a:ea typeface="SimSun" panose="02010600030101010101" pitchFamily="2" charset="-122"/>
              <a:cs typeface="Times New Roman" panose="02020603050405020304" pitchFamily="18" charset="0"/>
            </a:endParaRPr>
          </a:p>
          <a:p>
            <a:pPr>
              <a:lnSpc>
                <a:spcPts val="1920"/>
              </a:lnSpc>
              <a:spcAft>
                <a:spcPts val="900"/>
              </a:spcAft>
            </a:pPr>
            <a:r>
              <a:rPr lang="de-DE" sz="1200" dirty="0">
                <a:solidFill>
                  <a:srgbClr val="000000"/>
                </a:solidFill>
                <a:ea typeface="Times New Roman" panose="02020603050405020304" pitchFamily="18" charset="0"/>
                <a:cs typeface="Times New Roman" panose="02020603050405020304" pitchFamily="18" charset="0"/>
              </a:rPr>
              <a:t>Neben Zahlungen zwischen Kreditinstituten und aus anderen </a:t>
            </a:r>
            <a:r>
              <a:rPr lang="de-DE" sz="1200" dirty="0" err="1">
                <a:solidFill>
                  <a:srgbClr val="000000"/>
                </a:solidFill>
                <a:ea typeface="Times New Roman" panose="02020603050405020304" pitchFamily="18" charset="0"/>
                <a:cs typeface="Times New Roman" panose="02020603050405020304" pitchFamily="18" charset="0"/>
              </a:rPr>
              <a:t>Settlementsystemen</a:t>
            </a:r>
            <a:r>
              <a:rPr lang="de-DE" sz="1200" dirty="0">
                <a:solidFill>
                  <a:srgbClr val="000000"/>
                </a:solidFill>
                <a:ea typeface="Times New Roman" panose="02020603050405020304" pitchFamily="18" charset="0"/>
                <a:cs typeface="Times New Roman" panose="02020603050405020304" pitchFamily="18" charset="0"/>
              </a:rPr>
              <a:t> (z.B. Wertpapierverrechnungssystemen) werden Zahlungen im Rahmen von Offenmarktgeschäften des Eurosystems über TARGET2 abgewickelt.</a:t>
            </a:r>
            <a:endParaRPr lang="de-DE" sz="1200" dirty="0">
              <a:ea typeface="SimSun" panose="02010600030101010101" pitchFamily="2" charset="-122"/>
              <a:cs typeface="Times New Roman" panose="02020603050405020304" pitchFamily="18" charset="0"/>
            </a:endParaRPr>
          </a:p>
          <a:p>
            <a:pPr>
              <a:lnSpc>
                <a:spcPts val="1920"/>
              </a:lnSpc>
              <a:spcAft>
                <a:spcPts val="900"/>
              </a:spcAft>
            </a:pPr>
            <a:r>
              <a:rPr lang="de-DE" sz="1200" dirty="0">
                <a:solidFill>
                  <a:srgbClr val="000000"/>
                </a:solidFill>
                <a:ea typeface="Times New Roman" panose="02020603050405020304" pitchFamily="18" charset="0"/>
                <a:cs typeface="Times New Roman" panose="02020603050405020304" pitchFamily="18" charset="0"/>
              </a:rPr>
              <a:t>Fließen beispielsweise einer über die Bundesbank an TARGET2 teilnehmenden Bank Gelder aus dem Ausland zu, führt dies bei der Bundesbank zu Verbindlichkeiten gegenüber dieser Bank (etwa durch Gutschrift des Betrages auf deren Girokonto). Im Gegenzug entsteht eine Forderung der Bundesbank in gleicher Höhe gegenüber der sendenden nationalen Zentralbank. Diese wiederum belastet das Konto der sendenden Geschäftsbank. Dies erfordert ein ausreichendes Guthaben an Zentralbankgeld der sendenden Bank. Zentralbankguthaben werden primär durch die geldpolitischen Refinanzierungsgeschäfte des Eurosystems bereitgestellt.</a:t>
            </a:r>
            <a:endParaRPr lang="de-DE" sz="1200" dirty="0">
              <a:ea typeface="SimSun" panose="02010600030101010101" pitchFamily="2" charset="-122"/>
              <a:cs typeface="Times New Roman" panose="02020603050405020304" pitchFamily="18" charset="0"/>
            </a:endParaRPr>
          </a:p>
          <a:p>
            <a:pPr>
              <a:lnSpc>
                <a:spcPts val="1920"/>
              </a:lnSpc>
              <a:spcAft>
                <a:spcPts val="900"/>
              </a:spcAft>
            </a:pPr>
            <a:r>
              <a:rPr lang="de-DE" sz="1200" dirty="0">
                <a:solidFill>
                  <a:srgbClr val="000000"/>
                </a:solidFill>
                <a:ea typeface="Times New Roman" panose="02020603050405020304" pitchFamily="18" charset="0"/>
                <a:cs typeface="Times New Roman" panose="02020603050405020304" pitchFamily="18" charset="0"/>
              </a:rPr>
              <a:t>Die bei den nationalen Zentralbanken entstehenden Forderungen und Verbindlichkeiten aus einer über den Tag anfallenden Vielzahl solcher Transaktionen gleichen sich normalerweise nicht vollständig aus. Am Ende des Geschäftstages verbleibende Forderungen und Verbindlichkeiten aller an TARGET2 teilnehmenden nationalen Zentralbanken werden gemäß einem Abkommen im Eurosystem an die EZB übertragen und dort saldiert. Die so entstehenden TARGET2-(Netto)-Salden sind demnach das Ergebnis der grenzüberschreitenden Verteilung von Zentralbankgeld innerhalb der dezentralen Struktur des Eurosystems.</a:t>
            </a:r>
            <a:endParaRPr lang="de-DE" sz="1200" dirty="0">
              <a:ea typeface="SimSun" panose="02010600030101010101" pitchFamily="2" charset="-122"/>
              <a:cs typeface="Times New Roman" panose="02020603050405020304" pitchFamily="18" charset="0"/>
            </a:endParaRPr>
          </a:p>
          <a:p>
            <a:pPr>
              <a:lnSpc>
                <a:spcPts val="1920"/>
              </a:lnSpc>
              <a:spcAft>
                <a:spcPts val="900"/>
              </a:spcAft>
            </a:pPr>
            <a:r>
              <a:rPr lang="de-DE" sz="1200" dirty="0">
                <a:solidFill>
                  <a:srgbClr val="000000"/>
                </a:solidFill>
                <a:ea typeface="Times New Roman" panose="02020603050405020304" pitchFamily="18" charset="0"/>
                <a:cs typeface="Times New Roman" panose="02020603050405020304" pitchFamily="18" charset="0"/>
              </a:rPr>
              <a:t>Der TARGET2-Saldo in der Bundesbankbilanz geht also im Wesentlichen auf grenzüberschreitende Transaktionen zurück, die Banken betreffen, welche über die Bundesbank an TARGET2 teilnehmen (über die Bundesbank nehmen auch einige Banken aus anderen EU-Ländern an TARGET2 teil, deren nationale Zentralbanken selbst nicht an TARGET2 beteiligt sind). Er wird einerseits von den Geschäften der Kreditinstitute am Geld- und Kapitalmarkt beeinflusst, beruht andererseits aber auch auf Transaktionen des Nicht-Banken-Sektors, der Zahlungen über das Bankensystem leistet.</a:t>
            </a:r>
            <a:endParaRPr lang="de-DE" sz="1200" dirty="0">
              <a:effectLst/>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13550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p:nvPr/>
        </p:nvPicPr>
        <p:blipFill>
          <a:blip r:embed="rId2"/>
          <a:stretch>
            <a:fillRect/>
          </a:stretch>
        </p:blipFill>
        <p:spPr>
          <a:xfrm>
            <a:off x="2536971" y="825251"/>
            <a:ext cx="6570617" cy="4948736"/>
          </a:xfrm>
          <a:prstGeom prst="rect">
            <a:avLst/>
          </a:prstGeom>
        </p:spPr>
      </p:pic>
      <p:sp>
        <p:nvSpPr>
          <p:cNvPr id="3" name="Rechteck 2"/>
          <p:cNvSpPr/>
          <p:nvPr/>
        </p:nvSpPr>
        <p:spPr>
          <a:xfrm>
            <a:off x="457200" y="5901335"/>
            <a:ext cx="11419115" cy="823302"/>
          </a:xfrm>
          <a:prstGeom prst="rect">
            <a:avLst/>
          </a:prstGeom>
        </p:spPr>
        <p:txBody>
          <a:bodyPr wrap="square">
            <a:spAutoFit/>
          </a:bodyPr>
          <a:lstStyle/>
          <a:p>
            <a:pPr>
              <a:lnSpc>
                <a:spcPts val="1920"/>
              </a:lnSpc>
              <a:spcAft>
                <a:spcPts val="800"/>
              </a:spcAft>
            </a:pPr>
            <a:r>
              <a:rPr lang="de-DE" sz="1200" i="1" dirty="0">
                <a:ea typeface="SimSun" panose="02010600030101010101" pitchFamily="2" charset="-122"/>
                <a:cs typeface="Times New Roman" panose="02020603050405020304" pitchFamily="18" charset="0"/>
              </a:rPr>
              <a:t>Das Target2-Zahlungssystem existiert seit 2007. </a:t>
            </a:r>
            <a:r>
              <a:rPr lang="de-DE" sz="1200" i="1" dirty="0" smtClean="0">
                <a:ea typeface="SimSun" panose="02010600030101010101" pitchFamily="2" charset="-122"/>
                <a:cs typeface="Times New Roman" panose="02020603050405020304" pitchFamily="18" charset="0"/>
              </a:rPr>
              <a:t> Es </a:t>
            </a:r>
            <a:r>
              <a:rPr lang="de-DE" sz="1200" i="1" dirty="0">
                <a:ea typeface="SimSun" panose="02010600030101010101" pitchFamily="2" charset="-122"/>
                <a:cs typeface="Times New Roman" panose="02020603050405020304" pitchFamily="18" charset="0"/>
              </a:rPr>
              <a:t>ist eine technische Infrastruktur für Geldüberweisungen zwischen den Zentralbanken der Euro-Länder. Außerdem werden darüber auch grenzüberschreitende Großbetragsüberweisungen zwischen </a:t>
            </a:r>
            <a:r>
              <a:rPr lang="de-DE" sz="1200" i="1" dirty="0" smtClean="0">
                <a:ea typeface="SimSun" panose="02010600030101010101" pitchFamily="2" charset="-122"/>
                <a:cs typeface="Times New Roman" panose="02020603050405020304" pitchFamily="18" charset="0"/>
              </a:rPr>
              <a:t>Geschäftsbanken </a:t>
            </a:r>
            <a:r>
              <a:rPr lang="de-DE" sz="1200" i="1" dirty="0">
                <a:ea typeface="SimSun" panose="02010600030101010101" pitchFamily="2" charset="-122"/>
                <a:cs typeface="Times New Roman" panose="02020603050405020304" pitchFamily="18" charset="0"/>
              </a:rPr>
              <a:t>abgewickelt. </a:t>
            </a:r>
            <a:r>
              <a:rPr lang="de-DE" sz="1200" i="1" dirty="0" smtClean="0">
                <a:ea typeface="SimSun" panose="02010600030101010101" pitchFamily="2" charset="-122"/>
                <a:cs typeface="Times New Roman" panose="02020603050405020304" pitchFamily="18" charset="0"/>
              </a:rPr>
              <a:t>Zahlungen </a:t>
            </a:r>
            <a:r>
              <a:rPr lang="de-DE" sz="1200" i="1" dirty="0">
                <a:ea typeface="SimSun" panose="02010600030101010101" pitchFamily="2" charset="-122"/>
                <a:cs typeface="Times New Roman" panose="02020603050405020304" pitchFamily="18" charset="0"/>
              </a:rPr>
              <a:t>im Target2-System werden in Zentralbankgeld vorgenommen. Zwar müssen diese Target-Salden nicht immer ausgeglichen sein, doch schwankten sie in der Zeit vor der Krise regelmäßig um die Null-Linie herum.</a:t>
            </a:r>
            <a:endParaRPr lang="de-DE" sz="1200" dirty="0">
              <a:ea typeface="SimSun" panose="02010600030101010101" pitchFamily="2" charset="-122"/>
              <a:cs typeface="Times New Roman" panose="02020603050405020304" pitchFamily="18" charset="0"/>
            </a:endParaRPr>
          </a:p>
        </p:txBody>
      </p:sp>
      <p:sp>
        <p:nvSpPr>
          <p:cNvPr id="4" name="Rechteck 3"/>
          <p:cNvSpPr/>
          <p:nvPr/>
        </p:nvSpPr>
        <p:spPr>
          <a:xfrm>
            <a:off x="3827407" y="236238"/>
            <a:ext cx="3989747" cy="461665"/>
          </a:xfrm>
          <a:prstGeom prst="rect">
            <a:avLst/>
          </a:prstGeom>
        </p:spPr>
        <p:txBody>
          <a:bodyPr wrap="none">
            <a:spAutoFit/>
          </a:bodyPr>
          <a:lstStyle/>
          <a:p>
            <a:pPr lvl="0" algn="ctr" eaLnBrk="0" fontAlgn="base" hangingPunct="0">
              <a:spcBef>
                <a:spcPct val="0"/>
              </a:spcBef>
              <a:spcAft>
                <a:spcPct val="0"/>
              </a:spcAft>
            </a:pPr>
            <a:r>
              <a:rPr lang="de-DE" altLang="zh-CN" sz="2400" dirty="0" smtClean="0">
                <a:solidFill>
                  <a:srgbClr val="FF0000"/>
                </a:solidFill>
                <a:ea typeface="SimSun" panose="02010600030101010101" pitchFamily="2" charset="-122"/>
                <a:cs typeface="Arial" panose="020B0604020202020204" pitchFamily="34" charset="0"/>
              </a:rPr>
              <a:t>Target2-Saldo der Bundesbank</a:t>
            </a:r>
            <a:endParaRPr lang="de-DE" altLang="zh-CN" sz="2400" dirty="0">
              <a:solidFill>
                <a:srgbClr val="FF0000"/>
              </a:solidFill>
            </a:endParaRPr>
          </a:p>
        </p:txBody>
      </p:sp>
    </p:spTree>
    <p:extLst>
      <p:ext uri="{BB962C8B-B14F-4D97-AF65-F5344CB8AC3E}">
        <p14:creationId xmlns:p14="http://schemas.microsoft.com/office/powerpoint/2010/main" val="41871066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236144" y="2275505"/>
            <a:ext cx="7328353" cy="1323439"/>
          </a:xfrm>
          <a:prstGeom prst="rect">
            <a:avLst/>
          </a:prstGeom>
        </p:spPr>
        <p:txBody>
          <a:bodyPr wrap="none">
            <a:spAutoFit/>
          </a:bodyPr>
          <a:lstStyle/>
          <a:p>
            <a:pPr algn="ctr"/>
            <a:r>
              <a:rPr lang="de-DE" sz="6000" b="1" dirty="0" smtClean="0">
                <a:solidFill>
                  <a:srgbClr val="FF0000"/>
                </a:solidFill>
              </a:rPr>
              <a:t>Haftung, Bürgschaften</a:t>
            </a:r>
          </a:p>
          <a:p>
            <a:pPr algn="ctr"/>
            <a:r>
              <a:rPr lang="de-DE" sz="2000" b="1" dirty="0" smtClean="0">
                <a:solidFill>
                  <a:srgbClr val="FF0000"/>
                </a:solidFill>
              </a:rPr>
              <a:t>Euro, EZB, ESM, Staatshilfe</a:t>
            </a:r>
            <a:endParaRPr lang="de-DE" sz="2000" b="1" dirty="0">
              <a:solidFill>
                <a:srgbClr val="FF0000"/>
              </a:solidFill>
            </a:endParaRPr>
          </a:p>
        </p:txBody>
      </p:sp>
    </p:spTree>
    <p:extLst>
      <p:ext uri="{BB962C8B-B14F-4D97-AF65-F5344CB8AC3E}">
        <p14:creationId xmlns:p14="http://schemas.microsoft.com/office/powerpoint/2010/main" val="42725623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1299212" y="556622"/>
            <a:ext cx="9715500" cy="6309420"/>
          </a:xfrm>
          <a:prstGeom prst="rect">
            <a:avLst/>
          </a:prstGeom>
          <a:noFill/>
        </p:spPr>
        <p:txBody>
          <a:bodyPr wrap="square" rtlCol="0">
            <a:spAutoFit/>
          </a:bodyPr>
          <a:lstStyle/>
          <a:p>
            <a:pPr lvl="0" eaLnBrk="0" fontAlgn="base" hangingPunct="0">
              <a:spcBef>
                <a:spcPct val="0"/>
              </a:spcBef>
              <a:spcAft>
                <a:spcPct val="0"/>
              </a:spcAft>
            </a:pPr>
            <a:r>
              <a:rPr lang="de-DE" altLang="zh-CN" sz="3200" b="1" dirty="0" smtClean="0">
                <a:solidFill>
                  <a:srgbClr val="FF0000"/>
                </a:solidFill>
                <a:ea typeface="SimSun" panose="02010600030101010101" pitchFamily="2" charset="-122"/>
                <a:cs typeface="Arial" panose="020B0604020202020204" pitchFamily="34" charset="0"/>
              </a:rPr>
              <a:t>Haftung in der Eurorettung</a:t>
            </a:r>
          </a:p>
          <a:p>
            <a:pPr lvl="0" eaLnBrk="0" fontAlgn="base" hangingPunct="0">
              <a:spcBef>
                <a:spcPct val="0"/>
              </a:spcBef>
              <a:spcAft>
                <a:spcPct val="0"/>
              </a:spcAft>
            </a:pPr>
            <a:endParaRPr lang="de-DE" dirty="0"/>
          </a:p>
          <a:p>
            <a:r>
              <a:rPr lang="de-DE" altLang="zh-CN" sz="2400" b="1" dirty="0">
                <a:solidFill>
                  <a:srgbClr val="FF0000"/>
                </a:solidFill>
                <a:ea typeface="SimSun" panose="02010600030101010101" pitchFamily="2" charset="-122"/>
                <a:cs typeface="Arial" panose="020B0604020202020204" pitchFamily="34" charset="0"/>
              </a:rPr>
              <a:t>Eurorettungsschirm </a:t>
            </a:r>
            <a:r>
              <a:rPr lang="de-DE" altLang="zh-CN" sz="2400" b="1" dirty="0" smtClean="0">
                <a:solidFill>
                  <a:srgbClr val="FF0000"/>
                </a:solidFill>
                <a:ea typeface="SimSun" panose="02010600030101010101" pitchFamily="2" charset="-122"/>
                <a:cs typeface="Arial" panose="020B0604020202020204" pitchFamily="34" charset="0"/>
              </a:rPr>
              <a:t>ESM </a:t>
            </a:r>
          </a:p>
          <a:p>
            <a:r>
              <a:rPr lang="de-DE" altLang="zh-CN" dirty="0" smtClean="0">
                <a:ea typeface="SimSun" panose="02010600030101010101" pitchFamily="2" charset="-122"/>
                <a:cs typeface="Arial" panose="020B0604020202020204" pitchFamily="34" charset="0"/>
              </a:rPr>
              <a:t>(</a:t>
            </a:r>
            <a:r>
              <a:rPr lang="de-DE" dirty="0" smtClean="0"/>
              <a:t>Haftungsanteil Deutschland: </a:t>
            </a:r>
            <a:r>
              <a:rPr lang="de-DE" dirty="0"/>
              <a:t>27,1%)</a:t>
            </a:r>
          </a:p>
          <a:p>
            <a:r>
              <a:rPr lang="de-DE" sz="2400" b="1" dirty="0"/>
              <a:t>21,8 </a:t>
            </a:r>
            <a:r>
              <a:rPr lang="de-DE" sz="2400" b="1" dirty="0" smtClean="0"/>
              <a:t>Mrd. </a:t>
            </a:r>
            <a:r>
              <a:rPr lang="de-DE" sz="2400" b="1" dirty="0"/>
              <a:t>Euro in bar und 168 </a:t>
            </a:r>
            <a:r>
              <a:rPr lang="de-DE" sz="2400" b="1" dirty="0" smtClean="0"/>
              <a:t>Mrd. </a:t>
            </a:r>
            <a:r>
              <a:rPr lang="de-DE" sz="2400" b="1" dirty="0"/>
              <a:t>an Garantien. </a:t>
            </a:r>
            <a:endParaRPr lang="de-DE" sz="2400" b="1" dirty="0" smtClean="0"/>
          </a:p>
          <a:p>
            <a:endParaRPr lang="de-DE" sz="2400" b="1" dirty="0"/>
          </a:p>
          <a:p>
            <a:r>
              <a:rPr lang="de-DE" dirty="0" smtClean="0"/>
              <a:t>Für </a:t>
            </a:r>
            <a:r>
              <a:rPr lang="de-DE" dirty="0"/>
              <a:t>jeden Deutschen also 2.375 Euro</a:t>
            </a:r>
          </a:p>
          <a:p>
            <a:r>
              <a:rPr lang="de-DE" dirty="0" smtClean="0"/>
              <a:t>(ESM: 80 </a:t>
            </a:r>
            <a:r>
              <a:rPr lang="de-DE" dirty="0"/>
              <a:t>Mrd. Euro Barkapital sowie 620 Mrd. Euro Garantien oder abrufbares </a:t>
            </a:r>
            <a:r>
              <a:rPr lang="de-DE" dirty="0" smtClean="0"/>
              <a:t>Kapital, </a:t>
            </a:r>
          </a:p>
          <a:p>
            <a:r>
              <a:rPr lang="de-DE" dirty="0" smtClean="0"/>
              <a:t>Haftungsanteil </a:t>
            </a:r>
            <a:r>
              <a:rPr lang="de-DE" dirty="0"/>
              <a:t>Deutschland: 27,1</a:t>
            </a:r>
            <a:r>
              <a:rPr lang="de-DE" dirty="0" smtClean="0"/>
              <a:t>%, Bei Zahlungsausfall springt der verbleibende Rest ein.)</a:t>
            </a:r>
          </a:p>
          <a:p>
            <a:endParaRPr lang="de-DE" dirty="0"/>
          </a:p>
          <a:p>
            <a:r>
              <a:rPr lang="de-DE" sz="2400" b="1" dirty="0" smtClean="0">
                <a:solidFill>
                  <a:srgbClr val="FF0000"/>
                </a:solidFill>
              </a:rPr>
              <a:t>Haftung für bereits ausgezahlte Rettungsmaßnahmen für die Euroländer</a:t>
            </a:r>
          </a:p>
          <a:p>
            <a:r>
              <a:rPr lang="de-DE" sz="2400" b="1" dirty="0" smtClean="0"/>
              <a:t>Bisher 322 Mrd. Euro </a:t>
            </a:r>
            <a:r>
              <a:rPr lang="de-DE" dirty="0" smtClean="0"/>
              <a:t>mit sehr hohem Eskalationspotential.</a:t>
            </a:r>
          </a:p>
          <a:p>
            <a:endParaRPr lang="de-DE" dirty="0"/>
          </a:p>
          <a:p>
            <a:r>
              <a:rPr lang="de-DE" sz="2400" b="1" dirty="0" smtClean="0">
                <a:solidFill>
                  <a:srgbClr val="FF0000"/>
                </a:solidFill>
              </a:rPr>
              <a:t>Haftung für noch nicht ausgezahlte, </a:t>
            </a:r>
            <a:r>
              <a:rPr lang="de-DE" sz="2400" b="1" dirty="0">
                <a:solidFill>
                  <a:srgbClr val="FF0000"/>
                </a:solidFill>
              </a:rPr>
              <a:t>aber bereits in Aussicht gestellter „</a:t>
            </a:r>
            <a:r>
              <a:rPr lang="de-DE" sz="2400" b="1" dirty="0" err="1">
                <a:solidFill>
                  <a:srgbClr val="FF0000"/>
                </a:solidFill>
              </a:rPr>
              <a:t>Rettungs</a:t>
            </a:r>
            <a:r>
              <a:rPr lang="de-DE" sz="2400" b="1" dirty="0">
                <a:solidFill>
                  <a:srgbClr val="FF0000"/>
                </a:solidFill>
              </a:rPr>
              <a:t>”-</a:t>
            </a:r>
            <a:r>
              <a:rPr lang="de-DE" sz="2400" b="1" dirty="0" smtClean="0">
                <a:solidFill>
                  <a:srgbClr val="FF0000"/>
                </a:solidFill>
              </a:rPr>
              <a:t>Gelder </a:t>
            </a:r>
          </a:p>
          <a:p>
            <a:r>
              <a:rPr lang="de-DE" sz="2400" b="1" dirty="0" smtClean="0"/>
              <a:t>derzeit </a:t>
            </a:r>
            <a:r>
              <a:rPr lang="de-DE" sz="2400" b="1" dirty="0"/>
              <a:t>513 Mrd. </a:t>
            </a:r>
            <a:r>
              <a:rPr lang="de-DE" sz="2400" b="1" dirty="0" smtClean="0"/>
              <a:t>Euro </a:t>
            </a:r>
            <a:r>
              <a:rPr lang="de-DE" dirty="0"/>
              <a:t>mit </a:t>
            </a:r>
            <a:r>
              <a:rPr lang="de-DE" dirty="0" smtClean="0"/>
              <a:t>hohem Eskalationspotential.</a:t>
            </a:r>
          </a:p>
          <a:p>
            <a:endParaRPr lang="de-DE" dirty="0" smtClean="0"/>
          </a:p>
          <a:p>
            <a:endParaRPr lang="de-DE" dirty="0"/>
          </a:p>
          <a:p>
            <a:endParaRPr lang="de-DE" dirty="0" smtClean="0"/>
          </a:p>
        </p:txBody>
      </p:sp>
      <p:sp>
        <p:nvSpPr>
          <p:cNvPr id="5" name="Rechteck 4"/>
          <p:cNvSpPr/>
          <p:nvPr/>
        </p:nvSpPr>
        <p:spPr>
          <a:xfrm>
            <a:off x="9331551" y="6390306"/>
            <a:ext cx="2621936" cy="276999"/>
          </a:xfrm>
          <a:prstGeom prst="rect">
            <a:avLst/>
          </a:prstGeom>
        </p:spPr>
        <p:txBody>
          <a:bodyPr wrap="none">
            <a:spAutoFit/>
          </a:bodyPr>
          <a:lstStyle/>
          <a:p>
            <a:r>
              <a:rPr lang="de-DE" sz="1200" dirty="0"/>
              <a:t>Zahlen: ifo-Institut München (08/2014)</a:t>
            </a:r>
          </a:p>
        </p:txBody>
      </p:sp>
    </p:spTree>
    <p:extLst>
      <p:ext uri="{BB962C8B-B14F-4D97-AF65-F5344CB8AC3E}">
        <p14:creationId xmlns:p14="http://schemas.microsoft.com/office/powerpoint/2010/main" val="15813424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631371" y="1260758"/>
            <a:ext cx="6795694" cy="4175133"/>
          </a:xfrm>
          <a:prstGeom prst="rect">
            <a:avLst/>
          </a:prstGeom>
        </p:spPr>
      </p:pic>
      <p:sp>
        <p:nvSpPr>
          <p:cNvPr id="3" name="Rechteck 2"/>
          <p:cNvSpPr/>
          <p:nvPr/>
        </p:nvSpPr>
        <p:spPr>
          <a:xfrm>
            <a:off x="1621970" y="438836"/>
            <a:ext cx="8948057" cy="461665"/>
          </a:xfrm>
          <a:prstGeom prst="rect">
            <a:avLst/>
          </a:prstGeom>
        </p:spPr>
        <p:txBody>
          <a:bodyPr wrap="square">
            <a:spAutoFit/>
          </a:bodyPr>
          <a:lstStyle/>
          <a:p>
            <a:pPr lvl="0" algn="ctr" eaLnBrk="0" fontAlgn="base" hangingPunct="0">
              <a:spcBef>
                <a:spcPct val="0"/>
              </a:spcBef>
              <a:spcAft>
                <a:spcPct val="0"/>
              </a:spcAft>
            </a:pPr>
            <a:r>
              <a:rPr lang="de-DE" altLang="zh-CN" sz="2400" b="1" dirty="0" smtClean="0">
                <a:solidFill>
                  <a:srgbClr val="FF0000"/>
                </a:solidFill>
                <a:ea typeface="SimSun" panose="02010600030101010101" pitchFamily="2" charset="-122"/>
                <a:cs typeface="Arial" panose="020B0604020202020204" pitchFamily="34" charset="0"/>
              </a:rPr>
              <a:t>Anleihekäufe der EZB – aktueller Bestand</a:t>
            </a:r>
          </a:p>
        </p:txBody>
      </p:sp>
      <p:sp>
        <p:nvSpPr>
          <p:cNvPr id="4" name="Rechteck 3"/>
          <p:cNvSpPr/>
          <p:nvPr/>
        </p:nvSpPr>
        <p:spPr>
          <a:xfrm>
            <a:off x="5050971" y="3355002"/>
            <a:ext cx="2198913" cy="1015663"/>
          </a:xfrm>
          <a:prstGeom prst="rect">
            <a:avLst/>
          </a:prstGeom>
        </p:spPr>
        <p:txBody>
          <a:bodyPr wrap="square">
            <a:spAutoFit/>
          </a:bodyPr>
          <a:lstStyle/>
          <a:p>
            <a:r>
              <a:rPr lang="de-DE" sz="1200" dirty="0"/>
              <a:t>Seit Juni 2016 kauft die EZB im Rahmen ihres </a:t>
            </a:r>
            <a:r>
              <a:rPr lang="de-DE" sz="1200" i="1" dirty="0"/>
              <a:t>Corporate </a:t>
            </a:r>
            <a:r>
              <a:rPr lang="de-DE" sz="1200" i="1" dirty="0" err="1"/>
              <a:t>Sector</a:t>
            </a:r>
            <a:r>
              <a:rPr lang="de-DE" sz="1200" i="1" dirty="0"/>
              <a:t> </a:t>
            </a:r>
            <a:r>
              <a:rPr lang="de-DE" sz="1200" i="1" dirty="0" err="1"/>
              <a:t>Purchase</a:t>
            </a:r>
            <a:r>
              <a:rPr lang="de-DE" sz="1200" i="1" dirty="0"/>
              <a:t> Programme (CSPP)</a:t>
            </a:r>
            <a:r>
              <a:rPr lang="de-DE" sz="1200" dirty="0"/>
              <a:t> auf dem Primär- </a:t>
            </a:r>
            <a:r>
              <a:rPr lang="de-DE" sz="1200" dirty="0" smtClean="0"/>
              <a:t>u. Sekundärmarkt Unternehmensanleihen an.</a:t>
            </a:r>
            <a:endParaRPr lang="de-DE" sz="1200" dirty="0"/>
          </a:p>
        </p:txBody>
      </p:sp>
      <p:pic>
        <p:nvPicPr>
          <p:cNvPr id="7170" name="Picture 2" descr="Mario Draghi ist seit 1. November Präsident der EZB. Zuvor war er Gouverneur der Banca d'Italia (2006-2011) und Vizepräsident von Goldman Sachs in London (2004-2005). Quelle: rt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528" t="1" r="6549" b="1342"/>
          <a:stretch/>
        </p:blipFill>
        <p:spPr bwMode="auto">
          <a:xfrm>
            <a:off x="5050972" y="1574693"/>
            <a:ext cx="1948543" cy="1666504"/>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a:xfrm>
            <a:off x="7728857" y="1380501"/>
            <a:ext cx="4229645" cy="3693319"/>
          </a:xfrm>
          <a:prstGeom prst="rect">
            <a:avLst/>
          </a:prstGeom>
        </p:spPr>
        <p:txBody>
          <a:bodyPr wrap="square">
            <a:spAutoFit/>
          </a:bodyPr>
          <a:lstStyle/>
          <a:p>
            <a:r>
              <a:rPr lang="de-DE" dirty="0" smtClean="0"/>
              <a:t>Bislang:</a:t>
            </a:r>
          </a:p>
          <a:p>
            <a:r>
              <a:rPr lang="de-DE" dirty="0" smtClean="0"/>
              <a:t>EZB wird bei einem Zahlungsausfall von Anleihen bevorzugt behandelt.</a:t>
            </a:r>
          </a:p>
          <a:p>
            <a:r>
              <a:rPr lang="de-DE" dirty="0" smtClean="0"/>
              <a:t>Beim </a:t>
            </a:r>
            <a:r>
              <a:rPr lang="de-DE" dirty="0"/>
              <a:t>Schuldenschnitt für Griechenland verteidigte sie diesen Sonderstatus</a:t>
            </a:r>
            <a:r>
              <a:rPr lang="de-DE" dirty="0" smtClean="0"/>
              <a:t>.</a:t>
            </a:r>
          </a:p>
          <a:p>
            <a:endParaRPr lang="de-DE" dirty="0" smtClean="0"/>
          </a:p>
          <a:p>
            <a:r>
              <a:rPr lang="de-DE" dirty="0" smtClean="0"/>
              <a:t>Jetzt:</a:t>
            </a:r>
          </a:p>
          <a:p>
            <a:r>
              <a:rPr lang="de-DE" dirty="0" smtClean="0"/>
              <a:t>EZB verzichtet bei </a:t>
            </a:r>
            <a:r>
              <a:rPr lang="de-DE" dirty="0"/>
              <a:t>ihrem neuen </a:t>
            </a:r>
            <a:endParaRPr lang="de-DE" dirty="0" smtClean="0"/>
          </a:p>
          <a:p>
            <a:r>
              <a:rPr lang="de-DE" dirty="0" smtClean="0"/>
              <a:t>Anleihekauf-Programm </a:t>
            </a:r>
            <a:r>
              <a:rPr lang="de-DE" dirty="0"/>
              <a:t>auf den </a:t>
            </a:r>
            <a:endParaRPr lang="de-DE" dirty="0" smtClean="0"/>
          </a:p>
          <a:p>
            <a:r>
              <a:rPr lang="de-DE" dirty="0" smtClean="0"/>
              <a:t>Sonderstatus. </a:t>
            </a:r>
          </a:p>
          <a:p>
            <a:endParaRPr lang="de-DE" dirty="0" smtClean="0"/>
          </a:p>
          <a:p>
            <a:endParaRPr lang="de-DE" dirty="0"/>
          </a:p>
          <a:p>
            <a:r>
              <a:rPr lang="de-DE" dirty="0" smtClean="0"/>
              <a:t>Das </a:t>
            </a:r>
            <a:r>
              <a:rPr lang="de-DE" dirty="0"/>
              <a:t>bedeutet im </a:t>
            </a:r>
            <a:r>
              <a:rPr lang="de-DE" dirty="0" smtClean="0"/>
              <a:t>Umkehrschluss aber </a:t>
            </a:r>
            <a:r>
              <a:rPr lang="de-DE" dirty="0"/>
              <a:t>auch: </a:t>
            </a:r>
            <a:endParaRPr lang="de-DE" dirty="0" smtClean="0"/>
          </a:p>
        </p:txBody>
      </p:sp>
      <p:sp>
        <p:nvSpPr>
          <p:cNvPr id="7" name="Rechteck 6"/>
          <p:cNvSpPr/>
          <p:nvPr/>
        </p:nvSpPr>
        <p:spPr>
          <a:xfrm>
            <a:off x="538843" y="5662741"/>
            <a:ext cx="10727871" cy="923330"/>
          </a:xfrm>
          <a:prstGeom prst="rect">
            <a:avLst/>
          </a:prstGeom>
        </p:spPr>
        <p:txBody>
          <a:bodyPr wrap="square">
            <a:spAutoFit/>
          </a:bodyPr>
          <a:lstStyle/>
          <a:p>
            <a:r>
              <a:rPr lang="de-DE" dirty="0"/>
              <a:t>Falls ein Land Pleite geht, von dem die EZB Anleihen gekauft hat, muss sie für die Verluste vollständig haften. </a:t>
            </a:r>
          </a:p>
          <a:p>
            <a:r>
              <a:rPr lang="de-DE" dirty="0"/>
              <a:t>Die Haftung erfolgt de facto im Rahmen des Kapitalschlüssels der EZB. Fallen die Anleihen komplett aus, </a:t>
            </a:r>
            <a:r>
              <a:rPr lang="de-DE" dirty="0">
                <a:solidFill>
                  <a:srgbClr val="FF0000"/>
                </a:solidFill>
              </a:rPr>
              <a:t>steht Deutschland dafür entsprechend seines Kapitalanteils bei der EZB mit 27,9 Prozent ein</a:t>
            </a:r>
            <a:r>
              <a:rPr lang="de-DE" dirty="0" smtClean="0"/>
              <a:t>.</a:t>
            </a:r>
            <a:endParaRPr lang="de-DE" dirty="0"/>
          </a:p>
        </p:txBody>
      </p:sp>
    </p:spTree>
    <p:extLst>
      <p:ext uri="{BB962C8B-B14F-4D97-AF65-F5344CB8AC3E}">
        <p14:creationId xmlns:p14="http://schemas.microsoft.com/office/powerpoint/2010/main" val="7830810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252075" y="2275505"/>
            <a:ext cx="7296485" cy="1323439"/>
          </a:xfrm>
          <a:prstGeom prst="rect">
            <a:avLst/>
          </a:prstGeom>
        </p:spPr>
        <p:txBody>
          <a:bodyPr wrap="none">
            <a:spAutoFit/>
          </a:bodyPr>
          <a:lstStyle/>
          <a:p>
            <a:pPr algn="ctr"/>
            <a:r>
              <a:rPr lang="de-DE" sz="6000" b="1" dirty="0" smtClean="0">
                <a:solidFill>
                  <a:srgbClr val="FF0000"/>
                </a:solidFill>
              </a:rPr>
              <a:t>Steuerverschwendung</a:t>
            </a:r>
          </a:p>
          <a:p>
            <a:pPr algn="ctr"/>
            <a:r>
              <a:rPr lang="de-DE" sz="2000" b="1" dirty="0" smtClean="0">
                <a:solidFill>
                  <a:srgbClr val="FF0000"/>
                </a:solidFill>
              </a:rPr>
              <a:t>Bund, Länder, Gemeinden</a:t>
            </a:r>
            <a:endParaRPr lang="de-DE" sz="2000" b="1" dirty="0">
              <a:solidFill>
                <a:srgbClr val="FF0000"/>
              </a:solidFill>
            </a:endParaRPr>
          </a:p>
        </p:txBody>
      </p:sp>
    </p:spTree>
    <p:extLst>
      <p:ext uri="{BB962C8B-B14F-4D97-AF65-F5344CB8AC3E}">
        <p14:creationId xmlns:p14="http://schemas.microsoft.com/office/powerpoint/2010/main" val="35369848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716480" y="291542"/>
            <a:ext cx="8156863" cy="584775"/>
          </a:xfrm>
          <a:prstGeom prst="rect">
            <a:avLst/>
          </a:prstGeom>
          <a:noFill/>
        </p:spPr>
        <p:txBody>
          <a:bodyPr wrap="square" rtlCol="0">
            <a:spAutoFit/>
          </a:bodyPr>
          <a:lstStyle/>
          <a:p>
            <a:pPr algn="ctr"/>
            <a:r>
              <a:rPr lang="de-DE" sz="3200" dirty="0" smtClean="0">
                <a:solidFill>
                  <a:srgbClr val="FF0000"/>
                </a:solidFill>
              </a:rPr>
              <a:t>Steuerverschwendung</a:t>
            </a:r>
          </a:p>
        </p:txBody>
      </p:sp>
      <p:sp>
        <p:nvSpPr>
          <p:cNvPr id="3" name="Rechteck 2"/>
          <p:cNvSpPr/>
          <p:nvPr/>
        </p:nvSpPr>
        <p:spPr>
          <a:xfrm>
            <a:off x="2530829" y="927497"/>
            <a:ext cx="6528164" cy="369332"/>
          </a:xfrm>
          <a:prstGeom prst="rect">
            <a:avLst/>
          </a:prstGeom>
        </p:spPr>
        <p:txBody>
          <a:bodyPr wrap="square">
            <a:spAutoFit/>
          </a:bodyPr>
          <a:lstStyle/>
          <a:p>
            <a:pPr algn="ctr"/>
            <a:r>
              <a:rPr lang="de-DE" b="1" dirty="0" smtClean="0"/>
              <a:t>Hier </a:t>
            </a:r>
            <a:r>
              <a:rPr lang="de-DE" b="1" dirty="0"/>
              <a:t>schmeißt der Staat das Geld zum Fenster </a:t>
            </a:r>
            <a:r>
              <a:rPr lang="de-DE" b="1" dirty="0" smtClean="0"/>
              <a:t>raus</a:t>
            </a:r>
            <a:endParaRPr lang="de-DE" b="1" dirty="0"/>
          </a:p>
        </p:txBody>
      </p:sp>
      <p:pic>
        <p:nvPicPr>
          <p:cNvPr id="2" name="Picture 2" descr="http://cdn3.spiegel.de/images/image-1048796-galleryV9-mlvf-1048796.jpg"/>
          <p:cNvPicPr>
            <a:picLocks noChangeAspect="1" noChangeArrowheads="1"/>
          </p:cNvPicPr>
          <p:nvPr/>
        </p:nvPicPr>
        <p:blipFill rotWithShape="1">
          <a:blip r:embed="rId2">
            <a:extLst>
              <a:ext uri="{28A0092B-C50C-407E-A947-70E740481C1C}">
                <a14:useLocalDpi xmlns:a14="http://schemas.microsoft.com/office/drawing/2010/main" val="0"/>
              </a:ext>
            </a:extLst>
          </a:blip>
          <a:srcRect t="18331"/>
          <a:stretch/>
        </p:blipFill>
        <p:spPr bwMode="auto">
          <a:xfrm>
            <a:off x="513698" y="1621971"/>
            <a:ext cx="5596012" cy="45702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www.spiegel.de/images/image-848566-galleryV9-mboh.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1809"/>
          <a:stretch/>
        </p:blipFill>
        <p:spPr bwMode="auto">
          <a:xfrm>
            <a:off x="6528569" y="3420536"/>
            <a:ext cx="3344774" cy="1486105"/>
          </a:xfrm>
          <a:prstGeom prst="rect">
            <a:avLst/>
          </a:prstGeom>
          <a:noFill/>
          <a:extLst>
            <a:ext uri="{909E8E84-426E-40DD-AFC4-6F175D3DCCD1}">
              <a14:hiddenFill xmlns:a14="http://schemas.microsoft.com/office/drawing/2010/main">
                <a:solidFill>
                  <a:srgbClr val="FFFFFF"/>
                </a:solidFill>
              </a14:hiddenFill>
            </a:ext>
          </a:extLst>
        </p:spPr>
      </p:pic>
      <p:sp>
        <p:nvSpPr>
          <p:cNvPr id="11" name="Rechteck 10"/>
          <p:cNvSpPr/>
          <p:nvPr/>
        </p:nvSpPr>
        <p:spPr>
          <a:xfrm>
            <a:off x="6528569" y="5006097"/>
            <a:ext cx="4291831" cy="1077218"/>
          </a:xfrm>
          <a:prstGeom prst="rect">
            <a:avLst/>
          </a:prstGeom>
        </p:spPr>
        <p:txBody>
          <a:bodyPr wrap="square">
            <a:spAutoFit/>
          </a:bodyPr>
          <a:lstStyle/>
          <a:p>
            <a:r>
              <a:rPr lang="de-DE" dirty="0" smtClean="0"/>
              <a:t>LKW-Mautsystem Toll </a:t>
            </a:r>
            <a:r>
              <a:rPr lang="de-DE" dirty="0" err="1" smtClean="0"/>
              <a:t>Collect</a:t>
            </a:r>
            <a:endParaRPr lang="de-DE" dirty="0" smtClean="0"/>
          </a:p>
          <a:p>
            <a:r>
              <a:rPr lang="de-DE" dirty="0" smtClean="0"/>
              <a:t>Kostensteigerung: 1150 Prozent</a:t>
            </a:r>
          </a:p>
          <a:p>
            <a:r>
              <a:rPr lang="de-DE" dirty="0" smtClean="0"/>
              <a:t>Mehrkosten: 6,9 Mrd. Euro</a:t>
            </a:r>
          </a:p>
          <a:p>
            <a:r>
              <a:rPr lang="de-DE" sz="1000" dirty="0" smtClean="0"/>
              <a:t>Inkl. Einnahmeausfälle durch verspäteten Start, derzeit vor Schiedsgericht</a:t>
            </a:r>
            <a:endParaRPr lang="de-DE" sz="1000" dirty="0"/>
          </a:p>
        </p:txBody>
      </p:sp>
      <p:sp>
        <p:nvSpPr>
          <p:cNvPr id="9" name="Rechteck 8"/>
          <p:cNvSpPr/>
          <p:nvPr/>
        </p:nvSpPr>
        <p:spPr>
          <a:xfrm>
            <a:off x="6391993" y="1522696"/>
            <a:ext cx="5551714" cy="1477328"/>
          </a:xfrm>
          <a:prstGeom prst="rect">
            <a:avLst/>
          </a:prstGeom>
        </p:spPr>
        <p:txBody>
          <a:bodyPr wrap="square">
            <a:spAutoFit/>
          </a:bodyPr>
          <a:lstStyle/>
          <a:p>
            <a:r>
              <a:rPr lang="de-DE" dirty="0" smtClean="0"/>
              <a:t>Studie </a:t>
            </a:r>
            <a:r>
              <a:rPr lang="de-DE" dirty="0"/>
              <a:t>das Unternehmen für das Bundesamt für Migration und Flüchtlinge (</a:t>
            </a:r>
            <a:r>
              <a:rPr lang="de-DE" dirty="0" err="1"/>
              <a:t>Bamf</a:t>
            </a:r>
            <a:r>
              <a:rPr lang="de-DE" dirty="0"/>
              <a:t>) </a:t>
            </a:r>
            <a:r>
              <a:rPr lang="de-DE" dirty="0" smtClean="0"/>
              <a:t>zum </a:t>
            </a:r>
            <a:r>
              <a:rPr lang="de-DE" dirty="0"/>
              <a:t>Thema </a:t>
            </a:r>
            <a:r>
              <a:rPr lang="de-DE" dirty="0" smtClean="0"/>
              <a:t>Abschiebungen</a:t>
            </a:r>
          </a:p>
          <a:p>
            <a:r>
              <a:rPr lang="de-DE" dirty="0" err="1" smtClean="0"/>
              <a:t>Mc</a:t>
            </a:r>
            <a:r>
              <a:rPr lang="de-DE" dirty="0" smtClean="0"/>
              <a:t> Kinsey: 678 </a:t>
            </a:r>
            <a:r>
              <a:rPr lang="de-DE" dirty="0"/>
              <a:t>Beratertage </a:t>
            </a:r>
            <a:r>
              <a:rPr lang="de-DE" dirty="0" smtClean="0"/>
              <a:t>für 1,86 </a:t>
            </a:r>
            <a:r>
              <a:rPr lang="de-DE" dirty="0"/>
              <a:t>Millionen Euro in </a:t>
            </a:r>
          </a:p>
          <a:p>
            <a:r>
              <a:rPr lang="de-DE" dirty="0" smtClean="0">
                <a:sym typeface="Wingdings" panose="05000000000000000000" pitchFamily="2" charset="2"/>
              </a:rPr>
              <a:t> </a:t>
            </a:r>
            <a:r>
              <a:rPr lang="de-DE" dirty="0" smtClean="0"/>
              <a:t>durchschnittlichen Tagessatz: ca. 2700 </a:t>
            </a:r>
            <a:r>
              <a:rPr lang="de-DE" dirty="0"/>
              <a:t>Euro. </a:t>
            </a:r>
          </a:p>
        </p:txBody>
      </p:sp>
    </p:spTree>
    <p:extLst>
      <p:ext uri="{BB962C8B-B14F-4D97-AF65-F5344CB8AC3E}">
        <p14:creationId xmlns:p14="http://schemas.microsoft.com/office/powerpoint/2010/main" val="19051284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716480" y="291542"/>
            <a:ext cx="8156863" cy="584775"/>
          </a:xfrm>
          <a:prstGeom prst="rect">
            <a:avLst/>
          </a:prstGeom>
          <a:noFill/>
        </p:spPr>
        <p:txBody>
          <a:bodyPr wrap="square" rtlCol="0">
            <a:spAutoFit/>
          </a:bodyPr>
          <a:lstStyle/>
          <a:p>
            <a:pPr algn="ctr"/>
            <a:r>
              <a:rPr lang="de-DE" sz="3200" dirty="0" smtClean="0">
                <a:solidFill>
                  <a:srgbClr val="FF0000"/>
                </a:solidFill>
              </a:rPr>
              <a:t>Steuerverschwendung</a:t>
            </a:r>
          </a:p>
        </p:txBody>
      </p:sp>
      <p:sp>
        <p:nvSpPr>
          <p:cNvPr id="3" name="Rechteck 2"/>
          <p:cNvSpPr/>
          <p:nvPr/>
        </p:nvSpPr>
        <p:spPr>
          <a:xfrm>
            <a:off x="2530829" y="927497"/>
            <a:ext cx="6528164" cy="369332"/>
          </a:xfrm>
          <a:prstGeom prst="rect">
            <a:avLst/>
          </a:prstGeom>
        </p:spPr>
        <p:txBody>
          <a:bodyPr wrap="square">
            <a:spAutoFit/>
          </a:bodyPr>
          <a:lstStyle/>
          <a:p>
            <a:pPr algn="ctr"/>
            <a:r>
              <a:rPr lang="de-DE" b="1" dirty="0" smtClean="0"/>
              <a:t>Hier </a:t>
            </a:r>
            <a:r>
              <a:rPr lang="de-DE" b="1" dirty="0"/>
              <a:t>schmeißt der Staat das Geld zum Fenster </a:t>
            </a:r>
            <a:r>
              <a:rPr lang="de-DE" b="1" dirty="0" smtClean="0"/>
              <a:t>raus</a:t>
            </a:r>
            <a:endParaRPr lang="de-DE" b="1" dirty="0"/>
          </a:p>
        </p:txBody>
      </p:sp>
      <p:pic>
        <p:nvPicPr>
          <p:cNvPr id="2050" name="Picture 2" descr="Kleines Häuschen, große Kosten. Der Bund der Steuerzahler bemängelt den ersten Pachtvertrag dieses Toilettenhäuschens in Ahrensburg. Die realen Kosten für die Stadt lagen laut des Bund der Steuerzahler bei rund 30 Euro pro Nutzung. Quelle: dp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460" y="1471848"/>
            <a:ext cx="3869884" cy="2178050"/>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5094514" y="1817766"/>
            <a:ext cx="6096000" cy="1754326"/>
          </a:xfrm>
          <a:prstGeom prst="rect">
            <a:avLst/>
          </a:prstGeom>
        </p:spPr>
        <p:txBody>
          <a:bodyPr>
            <a:spAutoFit/>
          </a:bodyPr>
          <a:lstStyle/>
          <a:p>
            <a:r>
              <a:rPr lang="de-DE" dirty="0" smtClean="0"/>
              <a:t>Kleines Häuschen, große Kosten. </a:t>
            </a:r>
          </a:p>
          <a:p>
            <a:r>
              <a:rPr lang="de-DE" dirty="0" smtClean="0"/>
              <a:t>Der Bund der Steuerzahler bemängelt den ersten Ahrensburg: </a:t>
            </a:r>
          </a:p>
          <a:p>
            <a:endParaRPr lang="de-DE" dirty="0"/>
          </a:p>
          <a:p>
            <a:r>
              <a:rPr lang="de-DE" dirty="0" smtClean="0"/>
              <a:t>Pachtvertrag </a:t>
            </a:r>
            <a:r>
              <a:rPr lang="de-DE" dirty="0"/>
              <a:t>dieses Toilettenhäuschens in Ahrensburg. </a:t>
            </a:r>
            <a:endParaRPr lang="de-DE" dirty="0" smtClean="0"/>
          </a:p>
          <a:p>
            <a:r>
              <a:rPr lang="de-DE" dirty="0" smtClean="0"/>
              <a:t>Die </a:t>
            </a:r>
            <a:r>
              <a:rPr lang="de-DE" dirty="0"/>
              <a:t>realen Kosten für die Stadt lagen laut des Bund der Steuerzahler bei rund 30 Euro pro Nutzung. </a:t>
            </a:r>
          </a:p>
        </p:txBody>
      </p:sp>
      <p:pic>
        <p:nvPicPr>
          <p:cNvPr id="2052" name="Picture 4" descr="Eine Reise ins Nichts? Nicht ganz, denn sie endet auf der gegenüberliegenden Seite. Der vollautomatische betriebene Bahnübergang an der Bahnstrecke im Kamenzer Ortsteil Gelenau in Sachsen kostete 714.000 Euro. Quelle: dp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460" y="4093029"/>
            <a:ext cx="3869884" cy="2178050"/>
          </a:xfrm>
          <a:prstGeom prst="rect">
            <a:avLst/>
          </a:prstGeom>
          <a:noFill/>
          <a:extLst>
            <a:ext uri="{909E8E84-426E-40DD-AFC4-6F175D3DCCD1}">
              <a14:hiddenFill xmlns:a14="http://schemas.microsoft.com/office/drawing/2010/main">
                <a:solidFill>
                  <a:srgbClr val="FFFFFF"/>
                </a:solidFill>
              </a14:hiddenFill>
            </a:ext>
          </a:extLst>
        </p:spPr>
      </p:pic>
      <p:sp>
        <p:nvSpPr>
          <p:cNvPr id="5" name="Rechteck 4"/>
          <p:cNvSpPr/>
          <p:nvPr/>
        </p:nvSpPr>
        <p:spPr>
          <a:xfrm>
            <a:off x="5094514" y="4245429"/>
            <a:ext cx="6096000" cy="1477328"/>
          </a:xfrm>
          <a:prstGeom prst="rect">
            <a:avLst/>
          </a:prstGeom>
        </p:spPr>
        <p:txBody>
          <a:bodyPr>
            <a:spAutoFit/>
          </a:bodyPr>
          <a:lstStyle/>
          <a:p>
            <a:r>
              <a:rPr lang="de-DE" dirty="0"/>
              <a:t>Eine Reise ins </a:t>
            </a:r>
            <a:r>
              <a:rPr lang="de-DE" dirty="0" smtClean="0"/>
              <a:t>Nichts?</a:t>
            </a:r>
          </a:p>
          <a:p>
            <a:r>
              <a:rPr lang="de-DE" dirty="0" smtClean="0"/>
              <a:t>Nicht </a:t>
            </a:r>
            <a:r>
              <a:rPr lang="de-DE" dirty="0"/>
              <a:t>ganz, denn sie endet auf der gegenüberliegenden Seite. Der vollautomatische betriebene Bahnübergang an der Bahnstrecke im </a:t>
            </a:r>
            <a:r>
              <a:rPr lang="de-DE" dirty="0" err="1"/>
              <a:t>Kamenzer</a:t>
            </a:r>
            <a:r>
              <a:rPr lang="de-DE" dirty="0"/>
              <a:t> Ortsteil </a:t>
            </a:r>
            <a:r>
              <a:rPr lang="de-DE" dirty="0" err="1"/>
              <a:t>Gelenau</a:t>
            </a:r>
            <a:r>
              <a:rPr lang="de-DE" dirty="0"/>
              <a:t> in Sachsen kostete 714.000 Euro.</a:t>
            </a:r>
          </a:p>
        </p:txBody>
      </p:sp>
    </p:spTree>
    <p:extLst>
      <p:ext uri="{BB962C8B-B14F-4D97-AF65-F5344CB8AC3E}">
        <p14:creationId xmlns:p14="http://schemas.microsoft.com/office/powerpoint/2010/main" val="30922127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716480" y="291542"/>
            <a:ext cx="8156863" cy="584775"/>
          </a:xfrm>
          <a:prstGeom prst="rect">
            <a:avLst/>
          </a:prstGeom>
          <a:noFill/>
        </p:spPr>
        <p:txBody>
          <a:bodyPr wrap="square" rtlCol="0">
            <a:spAutoFit/>
          </a:bodyPr>
          <a:lstStyle/>
          <a:p>
            <a:pPr algn="ctr"/>
            <a:r>
              <a:rPr lang="de-DE" sz="3200" dirty="0" smtClean="0">
                <a:solidFill>
                  <a:srgbClr val="FF0000"/>
                </a:solidFill>
              </a:rPr>
              <a:t>Steuerverschwendung</a:t>
            </a:r>
          </a:p>
        </p:txBody>
      </p:sp>
      <p:sp>
        <p:nvSpPr>
          <p:cNvPr id="3" name="Rechteck 2"/>
          <p:cNvSpPr/>
          <p:nvPr/>
        </p:nvSpPr>
        <p:spPr>
          <a:xfrm>
            <a:off x="2530829" y="927497"/>
            <a:ext cx="6528164" cy="369332"/>
          </a:xfrm>
          <a:prstGeom prst="rect">
            <a:avLst/>
          </a:prstGeom>
        </p:spPr>
        <p:txBody>
          <a:bodyPr wrap="square">
            <a:spAutoFit/>
          </a:bodyPr>
          <a:lstStyle/>
          <a:p>
            <a:pPr algn="ctr"/>
            <a:r>
              <a:rPr lang="de-DE" b="1" dirty="0" smtClean="0"/>
              <a:t>Hier </a:t>
            </a:r>
            <a:r>
              <a:rPr lang="de-DE" b="1" dirty="0"/>
              <a:t>schmeißt der Staat das Geld zum Fenster </a:t>
            </a:r>
            <a:r>
              <a:rPr lang="de-DE" b="1" dirty="0" smtClean="0"/>
              <a:t>raus</a:t>
            </a:r>
            <a:endParaRPr lang="de-DE" b="1" dirty="0"/>
          </a:p>
        </p:txBody>
      </p:sp>
      <p:sp>
        <p:nvSpPr>
          <p:cNvPr id="4" name="Rechteck 3"/>
          <p:cNvSpPr/>
          <p:nvPr/>
        </p:nvSpPr>
        <p:spPr>
          <a:xfrm>
            <a:off x="4942114" y="1937963"/>
            <a:ext cx="6400800" cy="1200329"/>
          </a:xfrm>
          <a:prstGeom prst="rect">
            <a:avLst/>
          </a:prstGeom>
        </p:spPr>
        <p:txBody>
          <a:bodyPr wrap="square">
            <a:spAutoFit/>
          </a:bodyPr>
          <a:lstStyle/>
          <a:p>
            <a:r>
              <a:rPr lang="de-DE" dirty="0" smtClean="0"/>
              <a:t>Gesunde Bräune für die </a:t>
            </a:r>
            <a:r>
              <a:rPr lang="de-DE" dirty="0"/>
              <a:t>Deutschen im Bundeshaushalt eingeplant: </a:t>
            </a:r>
            <a:r>
              <a:rPr lang="de-DE" b="1" dirty="0"/>
              <a:t>6,4 Millionen Euro</a:t>
            </a:r>
            <a:r>
              <a:rPr lang="de-DE" dirty="0"/>
              <a:t> stellt die Regierung bereit, um die Herstellung natürlicher Bräunungsmittel und gesunder Süßstoff-Ersatzmittel zu fördern</a:t>
            </a:r>
          </a:p>
        </p:txBody>
      </p:sp>
      <p:sp>
        <p:nvSpPr>
          <p:cNvPr id="5" name="Rechteck 4"/>
          <p:cNvSpPr/>
          <p:nvPr/>
        </p:nvSpPr>
        <p:spPr>
          <a:xfrm>
            <a:off x="4942113" y="4126257"/>
            <a:ext cx="6836230" cy="2308324"/>
          </a:xfrm>
          <a:prstGeom prst="rect">
            <a:avLst/>
          </a:prstGeom>
        </p:spPr>
        <p:txBody>
          <a:bodyPr wrap="square">
            <a:spAutoFit/>
          </a:bodyPr>
          <a:lstStyle/>
          <a:p>
            <a:r>
              <a:rPr lang="de-DE" dirty="0" smtClean="0"/>
              <a:t>In </a:t>
            </a:r>
            <a:r>
              <a:rPr lang="de-DE" dirty="0"/>
              <a:t>der </a:t>
            </a:r>
            <a:r>
              <a:rPr lang="de-DE" b="1" dirty="0"/>
              <a:t>Tagesstätte "Campusküken"</a:t>
            </a:r>
            <a:r>
              <a:rPr lang="de-DE" dirty="0"/>
              <a:t> auf dem Gelände der </a:t>
            </a:r>
            <a:r>
              <a:rPr lang="de-DE" dirty="0" smtClean="0"/>
              <a:t>Bundeswehr-universität </a:t>
            </a:r>
            <a:r>
              <a:rPr lang="de-DE" dirty="0"/>
              <a:t>in </a:t>
            </a:r>
            <a:r>
              <a:rPr lang="de-DE" dirty="0" err="1" smtClean="0"/>
              <a:t>Neubiberg</a:t>
            </a:r>
            <a:r>
              <a:rPr lang="de-DE" dirty="0" smtClean="0"/>
              <a:t> </a:t>
            </a:r>
            <a:r>
              <a:rPr lang="de-DE" dirty="0"/>
              <a:t>sollen 36 Kinder betreut werden </a:t>
            </a:r>
            <a:r>
              <a:rPr lang="de-DE" dirty="0" smtClean="0"/>
              <a:t>– </a:t>
            </a:r>
          </a:p>
          <a:p>
            <a:r>
              <a:rPr lang="de-DE" dirty="0" smtClean="0"/>
              <a:t>ein </a:t>
            </a:r>
            <a:r>
              <a:rPr lang="de-DE" dirty="0"/>
              <a:t>Teil der Offensive von Verteidigungsministerin Ursula von der Leyen, die Bundeswehr familienfreundlicher zu gestalten. </a:t>
            </a:r>
            <a:endParaRPr lang="de-DE" dirty="0" smtClean="0"/>
          </a:p>
          <a:p>
            <a:r>
              <a:rPr lang="de-DE" dirty="0" smtClean="0"/>
              <a:t>Doch </a:t>
            </a:r>
            <a:r>
              <a:rPr lang="de-DE" dirty="0"/>
              <a:t>die Baukosten stiegen </a:t>
            </a:r>
            <a:r>
              <a:rPr lang="de-DE" dirty="0" smtClean="0"/>
              <a:t>um </a:t>
            </a:r>
            <a:r>
              <a:rPr lang="de-DE" dirty="0"/>
              <a:t>40 Prozent auf </a:t>
            </a:r>
            <a:r>
              <a:rPr lang="de-DE" b="1" dirty="0"/>
              <a:t>2,45 Millionen Euro</a:t>
            </a:r>
            <a:r>
              <a:rPr lang="de-DE" dirty="0"/>
              <a:t>. </a:t>
            </a:r>
            <a:endParaRPr lang="de-DE" dirty="0" smtClean="0"/>
          </a:p>
          <a:p>
            <a:r>
              <a:rPr lang="de-DE" dirty="0" smtClean="0"/>
              <a:t>Damit </a:t>
            </a:r>
            <a:r>
              <a:rPr lang="de-DE" dirty="0"/>
              <a:t>nicht genug: </a:t>
            </a:r>
            <a:endParaRPr lang="de-DE" dirty="0" smtClean="0"/>
          </a:p>
          <a:p>
            <a:r>
              <a:rPr lang="de-DE" dirty="0" smtClean="0"/>
              <a:t>Auch </a:t>
            </a:r>
            <a:r>
              <a:rPr lang="de-DE" dirty="0"/>
              <a:t>die </a:t>
            </a:r>
            <a:r>
              <a:rPr lang="de-DE" b="1" dirty="0"/>
              <a:t>Betriebskosten</a:t>
            </a:r>
            <a:r>
              <a:rPr lang="de-DE" dirty="0"/>
              <a:t> werden nach Prognosen des Bundes der Steuerzahler </a:t>
            </a:r>
            <a:r>
              <a:rPr lang="de-DE" b="1" dirty="0"/>
              <a:t>etwa 30 Prozent über dem Bundesdurchschnitt </a:t>
            </a:r>
            <a:r>
              <a:rPr lang="de-DE" dirty="0"/>
              <a:t>liegen</a:t>
            </a:r>
            <a:r>
              <a:rPr lang="de-DE" dirty="0" smtClean="0"/>
              <a:t>.</a:t>
            </a:r>
            <a:endParaRPr lang="de-DE" dirty="0"/>
          </a:p>
        </p:txBody>
      </p:sp>
      <p:pic>
        <p:nvPicPr>
          <p:cNvPr id="4098" name="Picture 2" descr="Eine junge Frau liegt im Bikini am 22.06.2008 in einem Freibad Quelle: dp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060" y="1657754"/>
            <a:ext cx="3869884" cy="217805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Ursula von der Leyen im Cockpit eines Flugzeugs Quelle: dp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060" y="4185843"/>
            <a:ext cx="3869884" cy="2178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3228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596835" y="2275505"/>
            <a:ext cx="4606967" cy="1015663"/>
          </a:xfrm>
          <a:prstGeom prst="rect">
            <a:avLst/>
          </a:prstGeom>
        </p:spPr>
        <p:txBody>
          <a:bodyPr wrap="none">
            <a:spAutoFit/>
          </a:bodyPr>
          <a:lstStyle/>
          <a:p>
            <a:pPr algn="ctr"/>
            <a:r>
              <a:rPr lang="de-DE" sz="6000" b="1" dirty="0" smtClean="0">
                <a:solidFill>
                  <a:srgbClr val="FF0000"/>
                </a:solidFill>
              </a:rPr>
              <a:t>Subventionen</a:t>
            </a:r>
          </a:p>
        </p:txBody>
      </p:sp>
      <p:sp>
        <p:nvSpPr>
          <p:cNvPr id="3" name="Rechteck 2"/>
          <p:cNvSpPr/>
          <p:nvPr/>
        </p:nvSpPr>
        <p:spPr>
          <a:xfrm>
            <a:off x="1251856" y="6102421"/>
            <a:ext cx="10341429" cy="369332"/>
          </a:xfrm>
          <a:prstGeom prst="rect">
            <a:avLst/>
          </a:prstGeom>
        </p:spPr>
        <p:txBody>
          <a:bodyPr wrap="square">
            <a:spAutoFit/>
          </a:bodyPr>
          <a:lstStyle/>
          <a:p>
            <a:r>
              <a:rPr lang="de-DE" altLang="de-DE" dirty="0" err="1" smtClean="0">
                <a:latin typeface="Arial" panose="020B0604020202020204" pitchFamily="34" charset="0"/>
              </a:rPr>
              <a:t>Bspl</a:t>
            </a:r>
            <a:r>
              <a:rPr lang="de-DE" altLang="de-DE" dirty="0" smtClean="0">
                <a:latin typeface="Arial" panose="020B0604020202020204" pitchFamily="34" charset="0"/>
              </a:rPr>
              <a:t>. Steinkohle: ca</a:t>
            </a:r>
            <a:r>
              <a:rPr lang="de-DE" altLang="de-DE" dirty="0">
                <a:latin typeface="Arial" panose="020B0604020202020204" pitchFamily="34" charset="0"/>
              </a:rPr>
              <a:t>. 2 </a:t>
            </a:r>
            <a:r>
              <a:rPr lang="de-DE" altLang="de-DE" dirty="0" err="1">
                <a:latin typeface="Arial" panose="020B0604020202020204" pitchFamily="34" charset="0"/>
              </a:rPr>
              <a:t>Mrd</a:t>
            </a:r>
            <a:r>
              <a:rPr lang="de-DE" altLang="de-DE" dirty="0">
                <a:latin typeface="Arial" panose="020B0604020202020204" pitchFamily="34" charset="0"/>
              </a:rPr>
              <a:t> € / Jahr für 25.000 Arbeitsplätze - 80.000€/Arbeitsplatz (2010)</a:t>
            </a:r>
          </a:p>
        </p:txBody>
      </p:sp>
    </p:spTree>
    <p:extLst>
      <p:ext uri="{BB962C8B-B14F-4D97-AF65-F5344CB8AC3E}">
        <p14:creationId xmlns:p14="http://schemas.microsoft.com/office/powerpoint/2010/main" val="404151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ie offene Volkswirtschaft - Geld- und Güterströme"/>
          <p:cNvPicPr>
            <a:picLocks noChangeAspect="1" noChangeArrowheads="1"/>
          </p:cNvPicPr>
          <p:nvPr/>
        </p:nvPicPr>
        <p:blipFill rotWithShape="1">
          <a:blip r:embed="rId2">
            <a:extLst>
              <a:ext uri="{28A0092B-C50C-407E-A947-70E740481C1C}">
                <a14:useLocalDpi xmlns:a14="http://schemas.microsoft.com/office/drawing/2010/main" val="0"/>
              </a:ext>
            </a:extLst>
          </a:blip>
          <a:srcRect t="7298"/>
          <a:stretch/>
        </p:blipFill>
        <p:spPr bwMode="auto">
          <a:xfrm>
            <a:off x="2373085" y="1230086"/>
            <a:ext cx="7652657" cy="4975998"/>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2382844" y="435820"/>
            <a:ext cx="7458966" cy="461665"/>
          </a:xfrm>
          <a:prstGeom prst="rect">
            <a:avLst/>
          </a:prstGeom>
        </p:spPr>
        <p:txBody>
          <a:bodyPr wrap="none">
            <a:spAutoFit/>
          </a:bodyPr>
          <a:lstStyle/>
          <a:p>
            <a:pPr algn="ctr"/>
            <a:r>
              <a:rPr lang="de-DE" sz="2400" b="1" dirty="0">
                <a:solidFill>
                  <a:srgbClr val="FF0000"/>
                </a:solidFill>
              </a:rPr>
              <a:t>Die </a:t>
            </a:r>
            <a:r>
              <a:rPr lang="de-DE" sz="2400" b="1" dirty="0" smtClean="0">
                <a:solidFill>
                  <a:srgbClr val="FF0000"/>
                </a:solidFill>
              </a:rPr>
              <a:t>Geld- und Güterströme einer offenen Volkswirtschaft</a:t>
            </a:r>
            <a:endParaRPr lang="de-DE" sz="2400" b="1" dirty="0">
              <a:solidFill>
                <a:srgbClr val="FF0000"/>
              </a:solidFill>
            </a:endParaRPr>
          </a:p>
        </p:txBody>
      </p:sp>
    </p:spTree>
    <p:extLst>
      <p:ext uri="{BB962C8B-B14F-4D97-AF65-F5344CB8AC3E}">
        <p14:creationId xmlns:p14="http://schemas.microsoft.com/office/powerpoint/2010/main" val="31749394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564141" y="1373641"/>
            <a:ext cx="9096375" cy="4981575"/>
          </a:xfrm>
          <a:prstGeom prst="rect">
            <a:avLst/>
          </a:prstGeom>
        </p:spPr>
      </p:pic>
      <p:sp>
        <p:nvSpPr>
          <p:cNvPr id="3" name="Rechteck 2"/>
          <p:cNvSpPr/>
          <p:nvPr/>
        </p:nvSpPr>
        <p:spPr>
          <a:xfrm>
            <a:off x="729344" y="278564"/>
            <a:ext cx="10765970" cy="830997"/>
          </a:xfrm>
          <a:prstGeom prst="rect">
            <a:avLst/>
          </a:prstGeom>
        </p:spPr>
        <p:txBody>
          <a:bodyPr wrap="square">
            <a:spAutoFit/>
          </a:bodyPr>
          <a:lstStyle/>
          <a:p>
            <a:r>
              <a:rPr lang="de-DE" sz="2400" b="1" dirty="0">
                <a:solidFill>
                  <a:srgbClr val="FF0000"/>
                </a:solidFill>
              </a:rPr>
              <a:t>Volumen der auf den Bund entfallenden Finanzhilfen und Steuervergünstigungen nach Bereichen von 2013 bis 2016 (in Milliarden Euro)</a:t>
            </a:r>
          </a:p>
        </p:txBody>
      </p:sp>
    </p:spTree>
    <p:extLst>
      <p:ext uri="{BB962C8B-B14F-4D97-AF65-F5344CB8AC3E}">
        <p14:creationId xmlns:p14="http://schemas.microsoft.com/office/powerpoint/2010/main" val="13602329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az.net/userImage/klaus_zinser">
            <a:hlinkClick r:id="rId2" tooltip="Alle Beiträge von K Zinser (klaus_zinser)"/>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549275"/>
            <a:ext cx="5715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4" name="Grafik 3"/>
          <p:cNvPicPr>
            <a:picLocks noChangeAspect="1"/>
          </p:cNvPicPr>
          <p:nvPr/>
        </p:nvPicPr>
        <p:blipFill>
          <a:blip r:embed="rId4"/>
          <a:stretch>
            <a:fillRect/>
          </a:stretch>
        </p:blipFill>
        <p:spPr>
          <a:xfrm>
            <a:off x="2458910" y="1155687"/>
            <a:ext cx="6840383" cy="4217872"/>
          </a:xfrm>
          <a:prstGeom prst="rect">
            <a:avLst/>
          </a:prstGeom>
        </p:spPr>
      </p:pic>
      <p:sp>
        <p:nvSpPr>
          <p:cNvPr id="5" name="Rechteck 4"/>
          <p:cNvSpPr/>
          <p:nvPr/>
        </p:nvSpPr>
        <p:spPr>
          <a:xfrm>
            <a:off x="2374717" y="5511415"/>
            <a:ext cx="7008767" cy="646331"/>
          </a:xfrm>
          <a:prstGeom prst="rect">
            <a:avLst/>
          </a:prstGeom>
        </p:spPr>
        <p:txBody>
          <a:bodyPr wrap="square">
            <a:spAutoFit/>
          </a:bodyPr>
          <a:lstStyle/>
          <a:p>
            <a:r>
              <a:rPr lang="de-DE" dirty="0" smtClean="0"/>
              <a:t>Einspeisevergütung </a:t>
            </a:r>
            <a:r>
              <a:rPr lang="de-DE" dirty="0"/>
              <a:t>für Strom nach dem </a:t>
            </a:r>
            <a:r>
              <a:rPr lang="de-DE" dirty="0" smtClean="0"/>
              <a:t>EEG </a:t>
            </a:r>
          </a:p>
          <a:p>
            <a:r>
              <a:rPr lang="de-DE" dirty="0" smtClean="0"/>
              <a:t>in </a:t>
            </a:r>
            <a:r>
              <a:rPr lang="de-DE" dirty="0"/>
              <a:t>Deutschland in den Jahren 2000 bis 2015 (in Milliarden Euro) </a:t>
            </a:r>
          </a:p>
        </p:txBody>
      </p:sp>
      <p:sp>
        <p:nvSpPr>
          <p:cNvPr id="7" name="Textfeld 6"/>
          <p:cNvSpPr txBox="1"/>
          <p:nvPr/>
        </p:nvSpPr>
        <p:spPr>
          <a:xfrm>
            <a:off x="1716480" y="291542"/>
            <a:ext cx="8156863" cy="584775"/>
          </a:xfrm>
          <a:prstGeom prst="rect">
            <a:avLst/>
          </a:prstGeom>
          <a:noFill/>
        </p:spPr>
        <p:txBody>
          <a:bodyPr wrap="square" rtlCol="0">
            <a:spAutoFit/>
          </a:bodyPr>
          <a:lstStyle/>
          <a:p>
            <a:pPr algn="ctr"/>
            <a:r>
              <a:rPr lang="de-DE" sz="3200" dirty="0" smtClean="0">
                <a:solidFill>
                  <a:srgbClr val="FF0000"/>
                </a:solidFill>
              </a:rPr>
              <a:t>Das EEG-Milliardengrab</a:t>
            </a:r>
          </a:p>
        </p:txBody>
      </p:sp>
    </p:spTree>
    <p:extLst>
      <p:ext uri="{BB962C8B-B14F-4D97-AF65-F5344CB8AC3E}">
        <p14:creationId xmlns:p14="http://schemas.microsoft.com/office/powerpoint/2010/main" val="39356679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az.net/userImage/klaus_zinser">
            <a:hlinkClick r:id="rId2" tooltip="Alle Beiträge von K Zinser (klaus_zinser)"/>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549275"/>
            <a:ext cx="571500" cy="571500"/>
          </a:xfrm>
          <a:prstGeom prst="rect">
            <a:avLst/>
          </a:prstGeom>
          <a:noFill/>
          <a:extLst>
            <a:ext uri="{909E8E84-426E-40DD-AFC4-6F175D3DCCD1}">
              <a14:hiddenFill xmlns:a14="http://schemas.microsoft.com/office/drawing/2010/main">
                <a:solidFill>
                  <a:srgbClr val="FFFFFF"/>
                </a:solidFill>
              </a14:hiddenFill>
            </a:ext>
          </a:extLst>
        </p:spPr>
      </p:pic>
      <p:sp>
        <p:nvSpPr>
          <p:cNvPr id="3" name="Rechteck 2"/>
          <p:cNvSpPr/>
          <p:nvPr/>
        </p:nvSpPr>
        <p:spPr>
          <a:xfrm>
            <a:off x="1405890" y="1565911"/>
            <a:ext cx="9761220" cy="4801314"/>
          </a:xfrm>
          <a:prstGeom prst="rect">
            <a:avLst/>
          </a:prstGeom>
        </p:spPr>
        <p:txBody>
          <a:bodyPr wrap="square">
            <a:spAutoFit/>
          </a:bodyPr>
          <a:lstStyle/>
          <a:p>
            <a:endParaRPr lang="de-DE" dirty="0" smtClean="0"/>
          </a:p>
          <a:p>
            <a:r>
              <a:rPr lang="de-DE" dirty="0" smtClean="0"/>
              <a:t>420 </a:t>
            </a:r>
            <a:r>
              <a:rPr lang="de-DE" dirty="0"/>
              <a:t>Mio. </a:t>
            </a:r>
            <a:r>
              <a:rPr lang="de-DE" dirty="0" smtClean="0"/>
              <a:t>/ Jahr Euro </a:t>
            </a:r>
            <a:r>
              <a:rPr lang="de-DE" dirty="0"/>
              <a:t>für </a:t>
            </a:r>
            <a:r>
              <a:rPr lang="de-DE" dirty="0" smtClean="0"/>
              <a:t>Dax-Konzerne</a:t>
            </a:r>
          </a:p>
          <a:p>
            <a:endParaRPr lang="de-DE" dirty="0"/>
          </a:p>
          <a:p>
            <a:r>
              <a:rPr lang="de-DE" dirty="0" smtClean="0"/>
              <a:t>2,3 </a:t>
            </a:r>
            <a:r>
              <a:rPr lang="de-DE" dirty="0"/>
              <a:t>Mrd. für Klimafonds ohne nachweisbaren Nutzen </a:t>
            </a:r>
          </a:p>
          <a:p>
            <a:endParaRPr lang="de-DE" dirty="0"/>
          </a:p>
          <a:p>
            <a:r>
              <a:rPr lang="de-DE" dirty="0" smtClean="0"/>
              <a:t>1,15 </a:t>
            </a:r>
            <a:r>
              <a:rPr lang="de-DE" dirty="0"/>
              <a:t>Mio. Euro für Spiele-Apps für Wissen um biologische Vielfalt und Klimaschutz</a:t>
            </a:r>
          </a:p>
          <a:p>
            <a:endParaRPr lang="de-DE" dirty="0" smtClean="0"/>
          </a:p>
          <a:p>
            <a:r>
              <a:rPr lang="de-DE" dirty="0" smtClean="0"/>
              <a:t>770.000 </a:t>
            </a:r>
            <a:r>
              <a:rPr lang="de-DE" dirty="0"/>
              <a:t>Euro für eine bessere Schweinezucht nach </a:t>
            </a:r>
            <a:r>
              <a:rPr lang="de-DE" dirty="0" smtClean="0"/>
              <a:t>China</a:t>
            </a:r>
          </a:p>
          <a:p>
            <a:endParaRPr lang="de-DE" dirty="0" smtClean="0"/>
          </a:p>
          <a:p>
            <a:r>
              <a:rPr lang="de-DE" dirty="0" smtClean="0"/>
              <a:t>----</a:t>
            </a:r>
          </a:p>
          <a:p>
            <a:endParaRPr lang="de-DE" dirty="0"/>
          </a:p>
          <a:p>
            <a:r>
              <a:rPr lang="de-DE" altLang="de-DE" dirty="0" smtClean="0"/>
              <a:t>Altlast Steinkohle</a:t>
            </a:r>
            <a:r>
              <a:rPr lang="de-DE" altLang="de-DE" dirty="0"/>
              <a:t>:</a:t>
            </a:r>
          </a:p>
          <a:p>
            <a:r>
              <a:rPr lang="de-DE" altLang="de-DE" dirty="0"/>
              <a:t>2 Mrd. Euro € / Jahr für 25.000 Arbeitsplätze - 80.000€/Arbeitsplatz (2010)</a:t>
            </a:r>
          </a:p>
          <a:p>
            <a:endParaRPr lang="de-DE" altLang="de-DE" dirty="0"/>
          </a:p>
          <a:p>
            <a:r>
              <a:rPr lang="de-DE" dirty="0"/>
              <a:t>Um Fachwissen im Land zu behalten gibt es womöglich Gründe eine Zeche aufrechtzuerhalten um im 'Notfall' innerhalb vor ein paar Jahren die Produktion wieder hochfahren zu können. </a:t>
            </a:r>
          </a:p>
          <a:p>
            <a:endParaRPr lang="de-DE" dirty="0"/>
          </a:p>
        </p:txBody>
      </p:sp>
      <p:sp>
        <p:nvSpPr>
          <p:cNvPr id="2" name="Rechteck 1"/>
          <p:cNvSpPr/>
          <p:nvPr/>
        </p:nvSpPr>
        <p:spPr>
          <a:xfrm>
            <a:off x="3445595" y="718848"/>
            <a:ext cx="3861057" cy="461665"/>
          </a:xfrm>
          <a:prstGeom prst="rect">
            <a:avLst/>
          </a:prstGeom>
        </p:spPr>
        <p:txBody>
          <a:bodyPr wrap="none">
            <a:spAutoFit/>
          </a:bodyPr>
          <a:lstStyle/>
          <a:p>
            <a:pPr algn="ctr"/>
            <a:r>
              <a:rPr lang="de-DE" sz="2400" b="1" dirty="0">
                <a:solidFill>
                  <a:srgbClr val="FF0000"/>
                </a:solidFill>
              </a:rPr>
              <a:t>Subventionen </a:t>
            </a:r>
            <a:r>
              <a:rPr lang="de-DE" sz="2400" b="1" dirty="0" smtClean="0">
                <a:solidFill>
                  <a:srgbClr val="FF0000"/>
                </a:solidFill>
              </a:rPr>
              <a:t>/ Fördergelder</a:t>
            </a:r>
            <a:endParaRPr lang="de-DE" sz="2400" b="1" dirty="0">
              <a:solidFill>
                <a:srgbClr val="FF0000"/>
              </a:solidFill>
            </a:endParaRPr>
          </a:p>
        </p:txBody>
      </p:sp>
    </p:spTree>
    <p:extLst>
      <p:ext uri="{BB962C8B-B14F-4D97-AF65-F5344CB8AC3E}">
        <p14:creationId xmlns:p14="http://schemas.microsoft.com/office/powerpoint/2010/main" val="21345525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taatsgelder für Landwir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7936" y="1374548"/>
            <a:ext cx="6548588" cy="4667024"/>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3761934" y="414048"/>
            <a:ext cx="3100593" cy="584775"/>
          </a:xfrm>
          <a:prstGeom prst="rect">
            <a:avLst/>
          </a:prstGeom>
        </p:spPr>
        <p:txBody>
          <a:bodyPr wrap="none">
            <a:spAutoFit/>
          </a:bodyPr>
          <a:lstStyle/>
          <a:p>
            <a:pPr algn="ctr"/>
            <a:r>
              <a:rPr lang="de-DE" sz="3200" b="1" dirty="0" smtClean="0">
                <a:solidFill>
                  <a:srgbClr val="FF0000"/>
                </a:solidFill>
              </a:rPr>
              <a:t>Subventionen EU</a:t>
            </a:r>
            <a:endParaRPr lang="de-DE" sz="3200" b="1" dirty="0">
              <a:solidFill>
                <a:srgbClr val="FF0000"/>
              </a:solidFill>
            </a:endParaRPr>
          </a:p>
        </p:txBody>
      </p:sp>
    </p:spTree>
    <p:extLst>
      <p:ext uri="{BB962C8B-B14F-4D97-AF65-F5344CB8AC3E}">
        <p14:creationId xmlns:p14="http://schemas.microsoft.com/office/powerpoint/2010/main" val="38651368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946772" y="2275505"/>
            <a:ext cx="7907101" cy="1015663"/>
          </a:xfrm>
          <a:prstGeom prst="rect">
            <a:avLst/>
          </a:prstGeom>
        </p:spPr>
        <p:txBody>
          <a:bodyPr wrap="none">
            <a:spAutoFit/>
          </a:bodyPr>
          <a:lstStyle/>
          <a:p>
            <a:pPr algn="ctr"/>
            <a:r>
              <a:rPr lang="de-DE" sz="6000" b="1" dirty="0" smtClean="0">
                <a:solidFill>
                  <a:srgbClr val="FF0000"/>
                </a:solidFill>
              </a:rPr>
              <a:t>Ausgaben aus Verträgen</a:t>
            </a:r>
          </a:p>
        </p:txBody>
      </p:sp>
    </p:spTree>
    <p:extLst>
      <p:ext uri="{BB962C8B-B14F-4D97-AF65-F5344CB8AC3E}">
        <p14:creationId xmlns:p14="http://schemas.microsoft.com/office/powerpoint/2010/main" val="15346427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393371" y="1159639"/>
            <a:ext cx="9546772" cy="3416320"/>
          </a:xfrm>
          <a:prstGeom prst="rect">
            <a:avLst/>
          </a:prstGeom>
        </p:spPr>
        <p:txBody>
          <a:bodyPr wrap="square">
            <a:spAutoFit/>
          </a:bodyPr>
          <a:lstStyle/>
          <a:p>
            <a:r>
              <a:rPr lang="de-DE" b="1" dirty="0" smtClean="0">
                <a:solidFill>
                  <a:srgbClr val="FF0000"/>
                </a:solidFill>
                <a:latin typeface="Verdana" panose="020B0604030504040204" pitchFamily="34" charset="0"/>
                <a:ea typeface="Times New Roman" panose="02020603050405020304" pitchFamily="18" charset="0"/>
                <a:cs typeface="Times New Roman" panose="02020603050405020304" pitchFamily="18" charset="0"/>
              </a:rPr>
              <a:t>Aus NATO-Vertrag</a:t>
            </a:r>
          </a:p>
          <a:p>
            <a:endParaRPr lang="de-DE" dirty="0">
              <a:solidFill>
                <a:srgbClr val="000000"/>
              </a:solidFill>
              <a:latin typeface="Verdana" panose="020B0604030504040204" pitchFamily="34" charset="0"/>
              <a:ea typeface="Times New Roman" panose="02020603050405020304" pitchFamily="18" charset="0"/>
              <a:cs typeface="Times New Roman" panose="02020603050405020304" pitchFamily="18" charset="0"/>
            </a:endParaRPr>
          </a:p>
          <a:p>
            <a:r>
              <a:rPr lang="de-DE"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Deutschland muss eigentlich </a:t>
            </a:r>
            <a:r>
              <a:rPr lang="de-DE" dirty="0">
                <a:solidFill>
                  <a:srgbClr val="FF0000"/>
                </a:solidFill>
                <a:latin typeface="Verdana" panose="020B0604030504040204" pitchFamily="34" charset="0"/>
                <a:ea typeface="Times New Roman" panose="02020603050405020304" pitchFamily="18" charset="0"/>
                <a:cs typeface="Times New Roman" panose="02020603050405020304" pitchFamily="18" charset="0"/>
              </a:rPr>
              <a:t>65 Mrd. Euro jährlich </a:t>
            </a:r>
            <a:r>
              <a:rPr lang="de-DE"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in seine Verteidigung investieren. </a:t>
            </a:r>
            <a:endParaRPr lang="de-DE"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endParaRPr>
          </a:p>
          <a:p>
            <a:endParaRPr lang="de-DE" dirty="0">
              <a:solidFill>
                <a:srgbClr val="000000"/>
              </a:solidFill>
              <a:latin typeface="Verdana" panose="020B0604030504040204" pitchFamily="34" charset="0"/>
              <a:ea typeface="Times New Roman" panose="02020603050405020304" pitchFamily="18" charset="0"/>
              <a:cs typeface="Times New Roman" panose="02020603050405020304" pitchFamily="18" charset="0"/>
            </a:endParaRPr>
          </a:p>
          <a:p>
            <a:r>
              <a:rPr lang="de-DE"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In </a:t>
            </a:r>
            <a:r>
              <a:rPr lang="de-DE"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der Realität begnügt sich die Bundesrepublik aber mit </a:t>
            </a:r>
            <a:r>
              <a:rPr lang="de-DE" dirty="0">
                <a:solidFill>
                  <a:srgbClr val="FF0000"/>
                </a:solidFill>
                <a:latin typeface="Verdana" panose="020B0604030504040204" pitchFamily="34" charset="0"/>
                <a:ea typeface="Times New Roman" panose="02020603050405020304" pitchFamily="18" charset="0"/>
                <a:cs typeface="Times New Roman" panose="02020603050405020304" pitchFamily="18" charset="0"/>
              </a:rPr>
              <a:t>rund 34 Mrd. </a:t>
            </a:r>
            <a:r>
              <a:rPr lang="de-DE" dirty="0" smtClean="0">
                <a:solidFill>
                  <a:srgbClr val="FF0000"/>
                </a:solidFill>
                <a:latin typeface="Verdana" panose="020B0604030504040204" pitchFamily="34" charset="0"/>
                <a:ea typeface="Times New Roman" panose="02020603050405020304" pitchFamily="18" charset="0"/>
                <a:cs typeface="Times New Roman" panose="02020603050405020304" pitchFamily="18" charset="0"/>
              </a:rPr>
              <a:t>Euro</a:t>
            </a:r>
            <a:r>
              <a:rPr lang="de-DE"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a:t>
            </a:r>
          </a:p>
          <a:p>
            <a:endParaRPr lang="de-DE" dirty="0">
              <a:solidFill>
                <a:srgbClr val="000000"/>
              </a:solidFill>
              <a:latin typeface="Verdana" panose="020B0604030504040204" pitchFamily="34" charset="0"/>
              <a:ea typeface="Times New Roman" panose="02020603050405020304" pitchFamily="18" charset="0"/>
              <a:cs typeface="Times New Roman" panose="02020603050405020304" pitchFamily="18" charset="0"/>
            </a:endParaRPr>
          </a:p>
          <a:p>
            <a:r>
              <a:rPr lang="de-DE"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und </a:t>
            </a:r>
            <a:r>
              <a:rPr lang="de-DE"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verlässt sich darauf, dass die USA weiterhin den Beschützer der westlichen Welt spielt. </a:t>
            </a:r>
            <a:endParaRPr lang="de-DE"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endParaRPr>
          </a:p>
          <a:p>
            <a:endParaRPr lang="de-DE" dirty="0">
              <a:solidFill>
                <a:srgbClr val="000000"/>
              </a:solidFill>
              <a:latin typeface="Verdana" panose="020B0604030504040204" pitchFamily="34" charset="0"/>
              <a:ea typeface="Times New Roman" panose="02020603050405020304" pitchFamily="18" charset="0"/>
              <a:cs typeface="Times New Roman" panose="02020603050405020304" pitchFamily="18" charset="0"/>
            </a:endParaRPr>
          </a:p>
          <a:p>
            <a:r>
              <a:rPr lang="de-DE"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Auf </a:t>
            </a:r>
            <a:r>
              <a:rPr lang="de-DE"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diesem Missverhältnis basiert eine der großen Forderungen Trumps – </a:t>
            </a:r>
            <a:endParaRPr lang="de-DE"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endParaRPr>
          </a:p>
          <a:p>
            <a:r>
              <a:rPr lang="de-DE"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dass </a:t>
            </a:r>
            <a:r>
              <a:rPr lang="de-DE"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die Mitgliedsstaaten ihren Zahlungen und Pflichten nachkommen </a:t>
            </a:r>
            <a:r>
              <a:rPr lang="de-DE" dirty="0" smtClean="0">
                <a:solidFill>
                  <a:srgbClr val="000000"/>
                </a:solidFill>
                <a:latin typeface="Verdana" panose="020B0604030504040204" pitchFamily="34" charset="0"/>
                <a:ea typeface="Times New Roman" panose="02020603050405020304" pitchFamily="18" charset="0"/>
                <a:cs typeface="Times New Roman" panose="02020603050405020304" pitchFamily="18" charset="0"/>
              </a:rPr>
              <a:t>müssten.</a:t>
            </a:r>
            <a:endParaRPr lang="de-DE" dirty="0"/>
          </a:p>
        </p:txBody>
      </p:sp>
    </p:spTree>
    <p:extLst>
      <p:ext uri="{BB962C8B-B14F-4D97-AF65-F5344CB8AC3E}">
        <p14:creationId xmlns:p14="http://schemas.microsoft.com/office/powerpoint/2010/main" val="16904537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783774" y="600118"/>
            <a:ext cx="10580914" cy="1200329"/>
          </a:xfrm>
          <a:prstGeom prst="rect">
            <a:avLst/>
          </a:prstGeom>
        </p:spPr>
        <p:txBody>
          <a:bodyPr wrap="square">
            <a:spAutoFit/>
          </a:bodyPr>
          <a:lstStyle/>
          <a:p>
            <a:r>
              <a:rPr lang="de-DE" b="1" dirty="0" smtClean="0"/>
              <a:t>Grundgesetz </a:t>
            </a:r>
            <a:r>
              <a:rPr lang="de-DE" b="1" dirty="0"/>
              <a:t>für die Bundesrepublik </a:t>
            </a:r>
            <a:r>
              <a:rPr lang="de-DE" b="1" dirty="0" smtClean="0"/>
              <a:t>Deutschland, Art. </a:t>
            </a:r>
            <a:r>
              <a:rPr lang="de-DE" b="1" dirty="0"/>
              <a:t>120 </a:t>
            </a:r>
          </a:p>
          <a:p>
            <a:r>
              <a:rPr lang="de-DE" dirty="0"/>
              <a:t>(1) </a:t>
            </a:r>
            <a:r>
              <a:rPr lang="de-DE" b="1" dirty="0">
                <a:solidFill>
                  <a:srgbClr val="FF0000"/>
                </a:solidFill>
              </a:rPr>
              <a:t>Der Bund trägt die Aufwendungen für Besatzungskosten und die sonstigen inneren und äußeren Kriegsfolgelasten </a:t>
            </a:r>
            <a:r>
              <a:rPr lang="de-DE" dirty="0"/>
              <a:t>nach näherer Bestimmung von Bundesgesetzen. </a:t>
            </a:r>
            <a:r>
              <a:rPr lang="de-DE" dirty="0" smtClean="0"/>
              <a:t>…… </a:t>
            </a:r>
            <a:r>
              <a:rPr lang="de-DE" b="1" dirty="0" smtClean="0">
                <a:solidFill>
                  <a:srgbClr val="FF0000"/>
                </a:solidFill>
              </a:rPr>
              <a:t>Der </a:t>
            </a:r>
            <a:r>
              <a:rPr lang="de-DE" b="1" dirty="0">
                <a:solidFill>
                  <a:srgbClr val="FF0000"/>
                </a:solidFill>
              </a:rPr>
              <a:t>Bund trägt die Zuschüsse zu den Lasten der Sozialversicherung </a:t>
            </a:r>
            <a:r>
              <a:rPr lang="de-DE" dirty="0"/>
              <a:t>mit </a:t>
            </a:r>
            <a:r>
              <a:rPr lang="de-DE" dirty="0" smtClean="0"/>
              <a:t>Einschluss </a:t>
            </a:r>
            <a:r>
              <a:rPr lang="de-DE" dirty="0"/>
              <a:t>der Arbeitslosenversicherung und der </a:t>
            </a:r>
            <a:r>
              <a:rPr lang="de-DE" dirty="0" smtClean="0"/>
              <a:t>Arbeitslosenhilfe…..</a:t>
            </a:r>
            <a:endParaRPr lang="de-DE" dirty="0"/>
          </a:p>
        </p:txBody>
      </p:sp>
      <p:sp>
        <p:nvSpPr>
          <p:cNvPr id="5" name="Rechteck 4"/>
          <p:cNvSpPr/>
          <p:nvPr/>
        </p:nvSpPr>
        <p:spPr>
          <a:xfrm>
            <a:off x="783773" y="1987137"/>
            <a:ext cx="10842169" cy="4247317"/>
          </a:xfrm>
          <a:prstGeom prst="rect">
            <a:avLst/>
          </a:prstGeom>
        </p:spPr>
        <p:txBody>
          <a:bodyPr wrap="square">
            <a:spAutoFit/>
          </a:bodyPr>
          <a:lstStyle/>
          <a:p>
            <a:r>
              <a:rPr lang="de-DE" dirty="0"/>
              <a:t>- Reine </a:t>
            </a:r>
            <a:r>
              <a:rPr lang="de-DE" b="1" dirty="0"/>
              <a:t>Stationierungskosten für 25.000 britische und 60.000 US-amerikanische Soldaten</a:t>
            </a:r>
          </a:p>
          <a:p>
            <a:r>
              <a:rPr lang="de-DE" dirty="0"/>
              <a:t>- </a:t>
            </a:r>
            <a:r>
              <a:rPr lang="de-DE" dirty="0" smtClean="0"/>
              <a:t>Unterhalt von </a:t>
            </a:r>
            <a:r>
              <a:rPr lang="de-DE" b="1" dirty="0" smtClean="0"/>
              <a:t>über </a:t>
            </a:r>
            <a:r>
              <a:rPr lang="de-DE" b="1" dirty="0"/>
              <a:t>70 </a:t>
            </a:r>
            <a:r>
              <a:rPr lang="de-DE" dirty="0"/>
              <a:t>unter ausländischem Regiment stehende </a:t>
            </a:r>
            <a:r>
              <a:rPr lang="de-DE" b="1" dirty="0"/>
              <a:t>Militärstützpunkte</a:t>
            </a:r>
            <a:r>
              <a:rPr lang="de-DE" dirty="0"/>
              <a:t> (</a:t>
            </a:r>
            <a:r>
              <a:rPr lang="de-DE" dirty="0" smtClean="0"/>
              <a:t>mehr </a:t>
            </a:r>
            <a:r>
              <a:rPr lang="de-DE" dirty="0"/>
              <a:t>als 100 </a:t>
            </a:r>
            <a:r>
              <a:rPr lang="de-DE" dirty="0" smtClean="0"/>
              <a:t>Atombomben)</a:t>
            </a:r>
            <a:endParaRPr lang="de-DE" dirty="0"/>
          </a:p>
          <a:p>
            <a:r>
              <a:rPr lang="de-DE" dirty="0" smtClean="0"/>
              <a:t>- Aufwendungen </a:t>
            </a:r>
            <a:r>
              <a:rPr lang="de-DE" dirty="0"/>
              <a:t>für die Errichtung neuer Unterkünfte, Truppenübungsplätze oder von </a:t>
            </a:r>
            <a:r>
              <a:rPr lang="de-DE" dirty="0" smtClean="0"/>
              <a:t>Flughafenkapazitäten</a:t>
            </a:r>
          </a:p>
          <a:p>
            <a:r>
              <a:rPr lang="de-DE" dirty="0" smtClean="0"/>
              <a:t>- Kosten für Kriegslogistik (Versorgungsflüge </a:t>
            </a:r>
            <a:r>
              <a:rPr lang="de-DE" dirty="0"/>
              <a:t>in den Irak und nach </a:t>
            </a:r>
            <a:r>
              <a:rPr lang="de-DE" dirty="0" smtClean="0"/>
              <a:t>Afghanistan)</a:t>
            </a:r>
            <a:endParaRPr lang="de-DE" dirty="0"/>
          </a:p>
          <a:p>
            <a:endParaRPr lang="de-DE" dirty="0" smtClean="0"/>
          </a:p>
          <a:p>
            <a:r>
              <a:rPr lang="de-DE" u="sng" dirty="0" smtClean="0"/>
              <a:t>Beispiele:</a:t>
            </a:r>
            <a:r>
              <a:rPr lang="de-DE" dirty="0" smtClean="0"/>
              <a:t> </a:t>
            </a:r>
          </a:p>
          <a:p>
            <a:r>
              <a:rPr lang="de-DE" dirty="0" err="1" smtClean="0"/>
              <a:t>Grafenwöhr</a:t>
            </a:r>
            <a:r>
              <a:rPr lang="de-DE" dirty="0" smtClean="0"/>
              <a:t> 2005: Neubau </a:t>
            </a:r>
            <a:r>
              <a:rPr lang="de-DE" dirty="0"/>
              <a:t>eines Truppenübungsplatzes für 3.400 amerikanische Soldaten, wobei alleine für die militärische Infrastruktur </a:t>
            </a:r>
            <a:r>
              <a:rPr lang="de-DE" b="1" dirty="0"/>
              <a:t>bisher rund 650 Mio. € </a:t>
            </a:r>
            <a:r>
              <a:rPr lang="de-DE" dirty="0"/>
              <a:t>ausgegeben wurden.</a:t>
            </a:r>
          </a:p>
          <a:p>
            <a:r>
              <a:rPr lang="de-DE" dirty="0" err="1" smtClean="0"/>
              <a:t>Spangdahlem</a:t>
            </a:r>
            <a:r>
              <a:rPr lang="de-DE" dirty="0" smtClean="0"/>
              <a:t> </a:t>
            </a:r>
            <a:r>
              <a:rPr lang="de-DE" dirty="0"/>
              <a:t>(Eifel) und </a:t>
            </a:r>
            <a:r>
              <a:rPr lang="de-DE" dirty="0" err="1"/>
              <a:t>Ramstein</a:t>
            </a:r>
            <a:r>
              <a:rPr lang="de-DE" dirty="0"/>
              <a:t> (Pfalz</a:t>
            </a:r>
            <a:r>
              <a:rPr lang="de-DE" dirty="0" smtClean="0"/>
              <a:t>): Ausbau der </a:t>
            </a:r>
            <a:r>
              <a:rPr lang="de-DE" dirty="0"/>
              <a:t>Militärflughäfen auf Wunsch der USA für zusammen </a:t>
            </a:r>
            <a:r>
              <a:rPr lang="de-DE" b="1" dirty="0"/>
              <a:t>rund 400 Mio. € </a:t>
            </a:r>
            <a:r>
              <a:rPr lang="de-DE" dirty="0" smtClean="0"/>
              <a:t>. </a:t>
            </a:r>
          </a:p>
          <a:p>
            <a:r>
              <a:rPr lang="de-DE" dirty="0" smtClean="0"/>
              <a:t>Leipziger Flughafen: </a:t>
            </a:r>
            <a:r>
              <a:rPr lang="de-DE" dirty="0"/>
              <a:t>für etwa 350 Mio. € </a:t>
            </a:r>
            <a:r>
              <a:rPr lang="de-DE" dirty="0" smtClean="0"/>
              <a:t>ausgebaut, dient </a:t>
            </a:r>
            <a:r>
              <a:rPr lang="de-DE" dirty="0"/>
              <a:t>nicht nur der Deutschen Post (DHL) als internationales Drehkreuz, sondern zunehmend auch der NATO</a:t>
            </a:r>
            <a:r>
              <a:rPr lang="de-DE" dirty="0" smtClean="0"/>
              <a:t>. Eine </a:t>
            </a:r>
            <a:r>
              <a:rPr lang="de-DE" dirty="0"/>
              <a:t>weitere Ausbaustufe soll es jetzt ermöglichen, über den militärischen Bereich des Leipziger Flughafens. täglich bis zu 600 Tonnen Kriegsgerät in alle Welt zu versenden.</a:t>
            </a:r>
          </a:p>
          <a:p>
            <a:endParaRPr lang="de-DE" dirty="0" smtClean="0"/>
          </a:p>
          <a:p>
            <a:r>
              <a:rPr lang="de-DE" dirty="0" smtClean="0"/>
              <a:t>Kosten für die Kriegslogistik in der letzten Ausbaustufe: </a:t>
            </a:r>
            <a:r>
              <a:rPr lang="de-DE" b="1" dirty="0" smtClean="0"/>
              <a:t>jährlich mehr als sieben Milliarden Euro.</a:t>
            </a:r>
            <a:endParaRPr lang="de-DE" b="1" dirty="0"/>
          </a:p>
        </p:txBody>
      </p:sp>
    </p:spTree>
    <p:extLst>
      <p:ext uri="{BB962C8B-B14F-4D97-AF65-F5344CB8AC3E}">
        <p14:creationId xmlns:p14="http://schemas.microsoft.com/office/powerpoint/2010/main" val="5186391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561566" y="1121620"/>
            <a:ext cx="8637685" cy="1015663"/>
          </a:xfrm>
          <a:prstGeom prst="rect">
            <a:avLst/>
          </a:prstGeom>
        </p:spPr>
        <p:txBody>
          <a:bodyPr wrap="none">
            <a:spAutoFit/>
          </a:bodyPr>
          <a:lstStyle/>
          <a:p>
            <a:pPr algn="ctr"/>
            <a:r>
              <a:rPr lang="de-DE" sz="6000" b="1" dirty="0" smtClean="0">
                <a:solidFill>
                  <a:srgbClr val="FF0000"/>
                </a:solidFill>
              </a:rPr>
              <a:t>Steuern-Abgaben-Beiträge</a:t>
            </a:r>
          </a:p>
        </p:txBody>
      </p:sp>
      <p:pic>
        <p:nvPicPr>
          <p:cNvPr id="3" name="Picture 2" descr="ttiel-de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9931" y="2609261"/>
            <a:ext cx="3500954" cy="2481762"/>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849086" y="5563002"/>
            <a:ext cx="10755085" cy="646331"/>
          </a:xfrm>
          <a:prstGeom prst="rect">
            <a:avLst/>
          </a:prstGeom>
        </p:spPr>
        <p:txBody>
          <a:bodyPr wrap="square">
            <a:spAutoFit/>
          </a:bodyPr>
          <a:lstStyle/>
          <a:p>
            <a:pPr algn="ctr"/>
            <a:r>
              <a:rPr lang="de-DE" dirty="0" smtClean="0">
                <a:solidFill>
                  <a:srgbClr val="FF0000"/>
                </a:solidFill>
                <a:latin typeface="Arial" panose="020B0604020202020204" pitchFamily="34" charset="0"/>
              </a:rPr>
              <a:t>„Die Integration Hunderttausender </a:t>
            </a:r>
            <a:r>
              <a:rPr lang="de-DE" dirty="0">
                <a:solidFill>
                  <a:srgbClr val="FF0000"/>
                </a:solidFill>
                <a:latin typeface="Arial" panose="020B0604020202020204" pitchFamily="34" charset="0"/>
              </a:rPr>
              <a:t>zu uns geflüchteter Menschen und die nachhaltige Bekämpfung von Fluchtursachen haben für die Haushalts- und Finanzpolitik des Bundes oberste </a:t>
            </a:r>
            <a:r>
              <a:rPr lang="de-DE" dirty="0" smtClean="0">
                <a:solidFill>
                  <a:srgbClr val="FF0000"/>
                </a:solidFill>
                <a:latin typeface="Arial" panose="020B0604020202020204" pitchFamily="34" charset="0"/>
              </a:rPr>
              <a:t>Priorität.“</a:t>
            </a:r>
            <a:endParaRPr lang="de-DE" dirty="0">
              <a:solidFill>
                <a:srgbClr val="FF0000"/>
              </a:solidFill>
              <a:latin typeface="Arial" panose="020B0604020202020204" pitchFamily="34" charset="0"/>
            </a:endParaRPr>
          </a:p>
        </p:txBody>
      </p:sp>
    </p:spTree>
    <p:extLst>
      <p:ext uri="{BB962C8B-B14F-4D97-AF65-F5344CB8AC3E}">
        <p14:creationId xmlns:p14="http://schemas.microsoft.com/office/powerpoint/2010/main" val="28976290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834390" y="559624"/>
            <a:ext cx="60957412" cy="5724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2400" b="1" i="0" u="none" strike="noStrike" cap="none" normalizeH="0" baseline="0" dirty="0" smtClean="0">
                <a:ln>
                  <a:noFill/>
                </a:ln>
                <a:solidFill>
                  <a:schemeClr val="tx1"/>
                </a:solidFill>
                <a:effectLst/>
              </a:rPr>
              <a:t>Grundgesetz für die Bundesrepublik Deutschland,</a:t>
            </a:r>
            <a:r>
              <a:rPr kumimoji="0" lang="de-DE" altLang="de-DE" sz="2400" b="1" i="0" u="none" strike="noStrike" cap="none" normalizeH="0" dirty="0" smtClean="0">
                <a:ln>
                  <a:noFill/>
                </a:ln>
                <a:solidFill>
                  <a:schemeClr val="tx1"/>
                </a:solidFill>
                <a:effectLst/>
              </a:rPr>
              <a:t> </a:t>
            </a:r>
            <a:r>
              <a:rPr kumimoji="0" lang="de-DE" altLang="de-DE" sz="2400" b="1" i="0" u="none" strike="noStrike" cap="none" normalizeH="0" baseline="0" dirty="0" smtClean="0">
                <a:ln>
                  <a:noFill/>
                </a:ln>
                <a:solidFill>
                  <a:schemeClr val="tx1"/>
                </a:solidFill>
                <a:effectLst/>
              </a:rPr>
              <a:t>Art 106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(1) Der Ertrag der Finanzmonopole und das Aufkommen der folgenden Steuern stehen dem Bund zu: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1.</a:t>
            </a:r>
            <a:r>
              <a:rPr kumimoji="0" lang="de-DE" altLang="de-DE" b="0" i="0" u="none" strike="noStrike" cap="none" normalizeH="0" dirty="0" smtClean="0">
                <a:ln>
                  <a:noFill/>
                </a:ln>
                <a:solidFill>
                  <a:schemeClr val="tx1"/>
                </a:solidFill>
                <a:effectLst/>
              </a:rPr>
              <a:t> </a:t>
            </a:r>
            <a:r>
              <a:rPr kumimoji="0" lang="de-DE" altLang="de-DE" b="0" i="0" u="none" strike="noStrike" cap="none" normalizeH="0" baseline="0" dirty="0" smtClean="0">
                <a:ln>
                  <a:noFill/>
                </a:ln>
                <a:solidFill>
                  <a:schemeClr val="tx1"/>
                </a:solidFill>
                <a:effectLst/>
              </a:rPr>
              <a:t>die Zölle,</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2.</a:t>
            </a:r>
            <a:r>
              <a:rPr kumimoji="0" lang="de-DE" altLang="de-DE" b="0" i="0" u="none" strike="noStrike" cap="none" normalizeH="0" dirty="0" smtClean="0">
                <a:ln>
                  <a:noFill/>
                </a:ln>
                <a:solidFill>
                  <a:schemeClr val="tx1"/>
                </a:solidFill>
                <a:effectLst/>
              </a:rPr>
              <a:t> </a:t>
            </a:r>
            <a:r>
              <a:rPr kumimoji="0" lang="de-DE" altLang="de-DE" b="0" i="0" u="none" strike="noStrike" cap="none" normalizeH="0" baseline="0" dirty="0" smtClean="0">
                <a:ln>
                  <a:noFill/>
                </a:ln>
                <a:solidFill>
                  <a:schemeClr val="tx1"/>
                </a:solidFill>
                <a:effectLst/>
              </a:rPr>
              <a:t>die Verbrauchsteuern, soweit sie nicht nach Absatz 2 den Ländern, nach Absatz 3 Bund und Ländern</a:t>
            </a:r>
          </a:p>
          <a:p>
            <a:pPr marL="0" marR="0" lvl="0" indent="0" algn="l" defTabSz="914400" rtl="0" eaLnBrk="0" fontAlgn="base" latinLnBrk="0" hangingPunct="0">
              <a:lnSpc>
                <a:spcPct val="100000"/>
              </a:lnSpc>
              <a:spcBef>
                <a:spcPct val="0"/>
              </a:spcBef>
              <a:spcAft>
                <a:spcPct val="0"/>
              </a:spcAft>
              <a:buClrTx/>
              <a:buSzTx/>
              <a:buFontTx/>
              <a:buNone/>
              <a:tabLst/>
            </a:pPr>
            <a:r>
              <a:rPr lang="de-DE" altLang="de-DE" dirty="0"/>
              <a:t> </a:t>
            </a:r>
            <a:r>
              <a:rPr lang="de-DE" altLang="de-DE" dirty="0" smtClean="0"/>
              <a:t>    </a:t>
            </a:r>
            <a:r>
              <a:rPr kumimoji="0" lang="de-DE" altLang="de-DE" b="0" i="0" u="none" strike="noStrike" cap="none" normalizeH="0" baseline="0" dirty="0" smtClean="0">
                <a:ln>
                  <a:noFill/>
                </a:ln>
                <a:solidFill>
                  <a:schemeClr val="tx1"/>
                </a:solidFill>
                <a:effectLst/>
              </a:rPr>
              <a:t>gemeinsam oder nach Absatz 6 den Gemeinden zustehen,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3.</a:t>
            </a:r>
            <a:r>
              <a:rPr kumimoji="0" lang="de-DE" altLang="de-DE" b="0" i="0" u="none" strike="noStrike" cap="none" normalizeH="0" dirty="0" smtClean="0">
                <a:ln>
                  <a:noFill/>
                </a:ln>
                <a:solidFill>
                  <a:schemeClr val="tx1"/>
                </a:solidFill>
                <a:effectLst/>
              </a:rPr>
              <a:t> </a:t>
            </a:r>
            <a:r>
              <a:rPr kumimoji="0" lang="de-DE" altLang="de-DE" b="0" i="0" u="none" strike="noStrike" cap="none" normalizeH="0" baseline="0" dirty="0" smtClean="0">
                <a:ln>
                  <a:noFill/>
                </a:ln>
                <a:solidFill>
                  <a:schemeClr val="tx1"/>
                </a:solidFill>
                <a:effectLst/>
              </a:rPr>
              <a:t>die Straßengüterverkehrsteuer, die Kraftfahrzeugsteuer und sonstige auf motorisierte Verkehrsmittel </a:t>
            </a:r>
          </a:p>
          <a:p>
            <a:pPr marL="0" marR="0" lvl="0" indent="0" algn="l" defTabSz="914400" rtl="0" eaLnBrk="0" fontAlgn="base" latinLnBrk="0" hangingPunct="0">
              <a:lnSpc>
                <a:spcPct val="100000"/>
              </a:lnSpc>
              <a:spcBef>
                <a:spcPct val="0"/>
              </a:spcBef>
              <a:spcAft>
                <a:spcPct val="0"/>
              </a:spcAft>
              <a:buClrTx/>
              <a:buSzTx/>
              <a:buFontTx/>
              <a:buNone/>
              <a:tabLst/>
            </a:pPr>
            <a:r>
              <a:rPr lang="de-DE" altLang="de-DE" dirty="0"/>
              <a:t> </a:t>
            </a:r>
            <a:r>
              <a:rPr lang="de-DE" altLang="de-DE" dirty="0" smtClean="0"/>
              <a:t>    </a:t>
            </a:r>
            <a:r>
              <a:rPr kumimoji="0" lang="de-DE" altLang="de-DE" i="0" u="none" strike="noStrike" cap="none" normalizeH="0" baseline="0" dirty="0" smtClean="0">
                <a:ln>
                  <a:noFill/>
                </a:ln>
                <a:solidFill>
                  <a:schemeClr val="tx1"/>
                </a:solidFill>
                <a:effectLst/>
              </a:rPr>
              <a:t>bezogene Verkehrssteuern,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i="0" u="none" strike="noStrike" cap="none" normalizeH="0" baseline="0" dirty="0" smtClean="0">
                <a:ln>
                  <a:noFill/>
                </a:ln>
                <a:solidFill>
                  <a:schemeClr val="tx1"/>
                </a:solidFill>
                <a:effectLst/>
              </a:rPr>
              <a:t>4.</a:t>
            </a:r>
            <a:r>
              <a:rPr kumimoji="0" lang="de-DE" altLang="de-DE" i="0" u="none" strike="noStrike" cap="none" normalizeH="0" dirty="0" smtClean="0">
                <a:ln>
                  <a:noFill/>
                </a:ln>
                <a:solidFill>
                  <a:schemeClr val="tx1"/>
                </a:solidFill>
                <a:effectLst/>
              </a:rPr>
              <a:t> </a:t>
            </a:r>
            <a:r>
              <a:rPr kumimoji="0" lang="de-DE" altLang="de-DE" i="0" u="none" strike="noStrike" cap="none" normalizeH="0" baseline="0" dirty="0" smtClean="0">
                <a:ln>
                  <a:noFill/>
                </a:ln>
                <a:solidFill>
                  <a:schemeClr val="tx1"/>
                </a:solidFill>
                <a:effectLst/>
              </a:rPr>
              <a:t>die Kapitalverkehrssteuern, die Versicherungssteuer und die Wechselsteuer,</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i="0" u="none" strike="noStrike" cap="none" normalizeH="0" baseline="0" dirty="0" smtClean="0">
                <a:ln>
                  <a:noFill/>
                </a:ln>
                <a:solidFill>
                  <a:schemeClr val="tx1"/>
                </a:solidFill>
                <a:effectLst/>
              </a:rPr>
              <a:t>5.</a:t>
            </a:r>
            <a:r>
              <a:rPr kumimoji="0" lang="de-DE" altLang="de-DE" i="0" u="none" strike="noStrike" cap="none" normalizeH="0" dirty="0" smtClean="0">
                <a:ln>
                  <a:noFill/>
                </a:ln>
                <a:solidFill>
                  <a:schemeClr val="tx1"/>
                </a:solidFill>
                <a:effectLst/>
              </a:rPr>
              <a:t> </a:t>
            </a:r>
            <a:r>
              <a:rPr kumimoji="0" lang="de-DE" altLang="de-DE" i="0" u="none" strike="noStrike" cap="none" normalizeH="0" baseline="0" dirty="0" smtClean="0">
                <a:ln>
                  <a:noFill/>
                </a:ln>
                <a:solidFill>
                  <a:schemeClr val="tx1"/>
                </a:solidFill>
                <a:effectLst/>
              </a:rPr>
              <a:t>die einmaligen Vermögensabgaben und die zur Durchführung des Lastenausgleichs erhobenen Ausgleichsabgaben,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i="0" u="none" strike="noStrike" cap="none" normalizeH="0" baseline="0" dirty="0" smtClean="0">
                <a:ln>
                  <a:noFill/>
                </a:ln>
                <a:solidFill>
                  <a:schemeClr val="tx1"/>
                </a:solidFill>
                <a:effectLst/>
              </a:rPr>
              <a:t>6.</a:t>
            </a:r>
            <a:r>
              <a:rPr kumimoji="0" lang="de-DE" altLang="de-DE" i="0" u="none" strike="noStrike" cap="none" normalizeH="0" dirty="0" smtClean="0">
                <a:ln>
                  <a:noFill/>
                </a:ln>
                <a:solidFill>
                  <a:schemeClr val="tx1"/>
                </a:solidFill>
                <a:effectLst/>
              </a:rPr>
              <a:t> </a:t>
            </a:r>
            <a:r>
              <a:rPr kumimoji="0" lang="de-DE" altLang="de-DE" i="0" u="none" strike="noStrike" cap="none" normalizeH="0" baseline="0" dirty="0" smtClean="0">
                <a:ln>
                  <a:noFill/>
                </a:ln>
                <a:solidFill>
                  <a:schemeClr val="tx1"/>
                </a:solidFill>
                <a:effectLst/>
              </a:rPr>
              <a:t>die Ergänzungsabgabe zur Einkommensteuer und zur Körperschaftsteuer,</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i="0" u="none" strike="noStrike" cap="none" normalizeH="0" baseline="0" dirty="0" smtClean="0">
                <a:ln>
                  <a:noFill/>
                </a:ln>
                <a:effectLst/>
              </a:rPr>
              <a:t>7.</a:t>
            </a:r>
            <a:r>
              <a:rPr kumimoji="0" lang="de-DE" altLang="de-DE" i="0" u="none" strike="noStrike" cap="none" normalizeH="0" dirty="0" smtClean="0">
                <a:ln>
                  <a:noFill/>
                </a:ln>
                <a:effectLst/>
              </a:rPr>
              <a:t> </a:t>
            </a:r>
            <a:r>
              <a:rPr kumimoji="0" lang="de-DE" altLang="de-DE" b="1" i="0" u="none" strike="noStrike" cap="none" normalizeH="0" baseline="0" dirty="0" smtClean="0">
                <a:ln>
                  <a:noFill/>
                </a:ln>
                <a:solidFill>
                  <a:srgbClr val="FF0000"/>
                </a:solidFill>
                <a:effectLst/>
              </a:rPr>
              <a:t>Abgaben im Rahmen der Europäischen Gemeinschaften</a:t>
            </a:r>
            <a:r>
              <a:rPr kumimoji="0" lang="de-DE" altLang="de-DE" i="0" u="none" strike="noStrike" cap="none" normalizeH="0" baseline="0" dirty="0" smtClean="0">
                <a:ln>
                  <a:noFill/>
                </a:ln>
                <a:effectLst/>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i="0" u="none" strike="noStrike" cap="none" normalizeH="0" baseline="0" dirty="0" smtClean="0">
                <a:ln>
                  <a:noFill/>
                </a:ln>
                <a:effectLst/>
              </a:rPr>
              <a:t>(2) Das Aufkommen der folgenden Steuern steht den Ländern zu: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i="0" u="none" strike="noStrike" cap="none" normalizeH="0" baseline="0" dirty="0" smtClean="0">
                <a:ln>
                  <a:noFill/>
                </a:ln>
                <a:effectLst/>
              </a:rPr>
              <a:t>1.</a:t>
            </a:r>
            <a:r>
              <a:rPr kumimoji="0" lang="de-DE" altLang="de-DE" i="0" u="none" strike="noStrike" cap="none" normalizeH="0" dirty="0" smtClean="0">
                <a:ln>
                  <a:noFill/>
                </a:ln>
                <a:effectLst/>
              </a:rPr>
              <a:t> </a:t>
            </a:r>
            <a:r>
              <a:rPr kumimoji="0" lang="de-DE" altLang="de-DE" i="0" u="none" strike="noStrike" cap="none" normalizeH="0" baseline="0" dirty="0" smtClean="0">
                <a:ln>
                  <a:noFill/>
                </a:ln>
                <a:effectLst/>
              </a:rPr>
              <a:t>die Vermögensteuer,</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i="0" u="none" strike="noStrike" cap="none" normalizeH="0" baseline="0" dirty="0" smtClean="0">
                <a:ln>
                  <a:noFill/>
                </a:ln>
                <a:effectLst/>
              </a:rPr>
              <a:t>2.</a:t>
            </a:r>
            <a:r>
              <a:rPr kumimoji="0" lang="de-DE" altLang="de-DE" i="0" u="none" strike="noStrike" cap="none" normalizeH="0" dirty="0" smtClean="0">
                <a:ln>
                  <a:noFill/>
                </a:ln>
                <a:effectLst/>
              </a:rPr>
              <a:t> </a:t>
            </a:r>
            <a:r>
              <a:rPr kumimoji="0" lang="de-DE" altLang="de-DE" i="0" u="none" strike="noStrike" cap="none" normalizeH="0" baseline="0" dirty="0" smtClean="0">
                <a:ln>
                  <a:noFill/>
                </a:ln>
                <a:effectLst/>
              </a:rPr>
              <a:t>die Erbschaftsteuer,</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i="0" u="none" strike="noStrike" cap="none" normalizeH="0" baseline="0" dirty="0" smtClean="0">
                <a:ln>
                  <a:noFill/>
                </a:ln>
                <a:solidFill>
                  <a:schemeClr val="tx1"/>
                </a:solidFill>
                <a:effectLst/>
              </a:rPr>
              <a:t>3.</a:t>
            </a:r>
            <a:r>
              <a:rPr kumimoji="0" lang="de-DE" altLang="de-DE" i="0" u="none" strike="noStrike" cap="none" normalizeH="0" dirty="0" smtClean="0">
                <a:ln>
                  <a:noFill/>
                </a:ln>
                <a:solidFill>
                  <a:schemeClr val="tx1"/>
                </a:solidFill>
                <a:effectLst/>
              </a:rPr>
              <a:t> </a:t>
            </a:r>
            <a:r>
              <a:rPr kumimoji="0" lang="de-DE" altLang="de-DE" i="0" u="none" strike="noStrike" cap="none" normalizeH="0" baseline="0" dirty="0" smtClean="0">
                <a:ln>
                  <a:noFill/>
                </a:ln>
                <a:solidFill>
                  <a:schemeClr val="tx1"/>
                </a:solidFill>
                <a:effectLst/>
              </a:rPr>
              <a:t>die Verkehrssteuern, soweit sie nicht nach Absatz 1 dem Bund oder nach Absatz 3 Bund und Ländern gemeinsam </a:t>
            </a:r>
          </a:p>
          <a:p>
            <a:pPr marL="0" marR="0" lvl="0" indent="0" algn="l" defTabSz="914400" rtl="0" eaLnBrk="0" fontAlgn="base" latinLnBrk="0" hangingPunct="0">
              <a:lnSpc>
                <a:spcPct val="100000"/>
              </a:lnSpc>
              <a:spcBef>
                <a:spcPct val="0"/>
              </a:spcBef>
              <a:spcAft>
                <a:spcPct val="0"/>
              </a:spcAft>
              <a:buClrTx/>
              <a:buSzTx/>
              <a:buFontTx/>
              <a:buNone/>
              <a:tabLst/>
            </a:pPr>
            <a:r>
              <a:rPr lang="de-DE" altLang="de-DE" dirty="0"/>
              <a:t> </a:t>
            </a:r>
            <a:r>
              <a:rPr lang="de-DE" altLang="de-DE" dirty="0" smtClean="0"/>
              <a:t>   </a:t>
            </a:r>
            <a:r>
              <a:rPr kumimoji="0" lang="de-DE" altLang="de-DE" i="0" u="none" strike="noStrike" cap="none" normalizeH="0" baseline="0" dirty="0" smtClean="0">
                <a:ln>
                  <a:noFill/>
                </a:ln>
                <a:solidFill>
                  <a:schemeClr val="tx1"/>
                </a:solidFill>
                <a:effectLst/>
              </a:rPr>
              <a:t>zustehen,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4.</a:t>
            </a:r>
            <a:r>
              <a:rPr kumimoji="0" lang="de-DE" altLang="de-DE" b="0" i="0" u="none" strike="noStrike" cap="none" normalizeH="0" dirty="0" smtClean="0">
                <a:ln>
                  <a:noFill/>
                </a:ln>
                <a:solidFill>
                  <a:schemeClr val="tx1"/>
                </a:solidFill>
                <a:effectLst/>
              </a:rPr>
              <a:t> </a:t>
            </a:r>
            <a:r>
              <a:rPr kumimoji="0" lang="de-DE" altLang="de-DE" b="0" i="0" u="none" strike="noStrike" cap="none" normalizeH="0" baseline="0" dirty="0" smtClean="0">
                <a:ln>
                  <a:noFill/>
                </a:ln>
                <a:solidFill>
                  <a:schemeClr val="tx1"/>
                </a:solidFill>
                <a:effectLst/>
              </a:rPr>
              <a:t>die Biersteuer,</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5.</a:t>
            </a:r>
            <a:r>
              <a:rPr kumimoji="0" lang="de-DE" altLang="de-DE" b="0" i="0" u="none" strike="noStrike" cap="none" normalizeH="0" dirty="0" smtClean="0">
                <a:ln>
                  <a:noFill/>
                </a:ln>
                <a:solidFill>
                  <a:schemeClr val="tx1"/>
                </a:solidFill>
                <a:effectLst/>
              </a:rPr>
              <a:t> </a:t>
            </a:r>
            <a:r>
              <a:rPr kumimoji="0" lang="de-DE" altLang="de-DE" b="0" i="0" u="none" strike="noStrike" cap="none" normalizeH="0" baseline="0" dirty="0" smtClean="0">
                <a:ln>
                  <a:noFill/>
                </a:ln>
                <a:solidFill>
                  <a:schemeClr val="tx1"/>
                </a:solidFill>
                <a:effectLst/>
              </a:rPr>
              <a:t>die Abgabe von Spielbanken. </a:t>
            </a:r>
          </a:p>
        </p:txBody>
      </p:sp>
    </p:spTree>
    <p:extLst>
      <p:ext uri="{BB962C8B-B14F-4D97-AF65-F5344CB8AC3E}">
        <p14:creationId xmlns:p14="http://schemas.microsoft.com/office/powerpoint/2010/main" val="33780859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571500" y="559629"/>
            <a:ext cx="60957412" cy="5724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de-DE" altLang="de-DE" sz="2400" b="1" dirty="0"/>
              <a:t>Grundgesetz für die Bundesrepublik Deutschland, Art 106 </a:t>
            </a:r>
          </a:p>
          <a:p>
            <a:pPr lvl="0" eaLnBrk="0" fontAlgn="base" hangingPunct="0">
              <a:spcBef>
                <a:spcPct val="0"/>
              </a:spcBef>
              <a:spcAft>
                <a:spcPct val="0"/>
              </a:spcAft>
            </a:pPr>
            <a:endParaRPr lang="de-DE" altLang="de-DE" dirty="0"/>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(3) Das Aufkommen der Einkommensteuer, der Körperschaftsteuer und der Umsatzsteuer steht dem Bund und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den Ländern gemeinsam zu (Gemeinschaftssteuern), soweit das Aufkommen der Einkommensteuer nicht nach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Absatz 5 und das Aufkommen der Umsatzsteuer nicht nach Absatz 5a den Gemeinden zugewiesen wird.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Am Aufkommen der Einkommensteuer und der Körperschaftsteuer sind der Bund und die Länder je zur Hälfte beteiligt.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Die Anteile von Bund und Ländern an der Umsatzsteuer werden durch Bundesgesetz, das der Zustimmung des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Bundesrates bedarf, festgesetzt. Bei der Festsetzung ist von folgenden Grundsätzen auszugehen: </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de-DE" altLang="de-DE" b="0" i="0" u="none" strike="noStrike" cap="none" normalizeH="0" baseline="0" dirty="0" smtClean="0">
                <a:ln>
                  <a:noFill/>
                </a:ln>
                <a:solidFill>
                  <a:schemeClr val="tx1"/>
                </a:solidFill>
                <a:effectLst/>
              </a:rPr>
              <a:t>Im Rahmen der laufenden Einnahmen haben der Bund und die Länder gleichmäßig Anspruch auf Deckung ihrer </a:t>
            </a:r>
          </a:p>
          <a:p>
            <a:pPr marR="0" lvl="0" algn="l" defTabSz="914400" rtl="0" eaLnBrk="0" fontAlgn="base" latinLnBrk="0" hangingPunct="0">
              <a:lnSpc>
                <a:spcPct val="100000"/>
              </a:lnSpc>
              <a:spcBef>
                <a:spcPct val="0"/>
              </a:spcBef>
              <a:spcAft>
                <a:spcPct val="0"/>
              </a:spcAft>
              <a:buClrTx/>
              <a:buSzTx/>
              <a:tabLst/>
            </a:pPr>
            <a:r>
              <a:rPr kumimoji="0" lang="de-DE" altLang="de-DE" b="0" i="0" u="none" strike="noStrike" cap="none" normalizeH="0" baseline="0" dirty="0" smtClean="0">
                <a:ln>
                  <a:noFill/>
                </a:ln>
                <a:solidFill>
                  <a:schemeClr val="tx1"/>
                </a:solidFill>
                <a:effectLst/>
              </a:rPr>
              <a:t>notwendigen Ausgaben. Dabei ist der Umfang der Ausgaben unter Berücksichtigung einer mehrjährigen Finanzplanung </a:t>
            </a:r>
          </a:p>
          <a:p>
            <a:pPr marR="0" lvl="0" algn="l" defTabSz="914400" rtl="0" eaLnBrk="0" fontAlgn="base" latinLnBrk="0" hangingPunct="0">
              <a:lnSpc>
                <a:spcPct val="100000"/>
              </a:lnSpc>
              <a:spcBef>
                <a:spcPct val="0"/>
              </a:spcBef>
              <a:spcAft>
                <a:spcPct val="0"/>
              </a:spcAft>
              <a:buClrTx/>
              <a:buSzTx/>
              <a:tabLst/>
            </a:pPr>
            <a:r>
              <a:rPr kumimoji="0" lang="de-DE" altLang="de-DE" b="0" i="0" u="none" strike="noStrike" cap="none" normalizeH="0" baseline="0" dirty="0" smtClean="0">
                <a:ln>
                  <a:noFill/>
                </a:ln>
                <a:solidFill>
                  <a:schemeClr val="tx1"/>
                </a:solidFill>
                <a:effectLst/>
              </a:rPr>
              <a:t>zu ermitteln.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2.</a:t>
            </a:r>
            <a:r>
              <a:rPr kumimoji="0" lang="de-DE" altLang="de-DE" b="0" i="0" u="none" strike="noStrike" cap="none" normalizeH="0" dirty="0" smtClean="0">
                <a:ln>
                  <a:noFill/>
                </a:ln>
                <a:solidFill>
                  <a:schemeClr val="tx1"/>
                </a:solidFill>
                <a:effectLst/>
              </a:rPr>
              <a:t> </a:t>
            </a:r>
            <a:r>
              <a:rPr kumimoji="0" lang="de-DE" altLang="de-DE" b="0" i="0" u="none" strike="noStrike" cap="none" normalizeH="0" baseline="0" dirty="0" smtClean="0">
                <a:ln>
                  <a:noFill/>
                </a:ln>
                <a:solidFill>
                  <a:schemeClr val="tx1"/>
                </a:solidFill>
                <a:effectLst/>
              </a:rPr>
              <a:t>Die Deckungsbedürfnisse des Bundes und der Länder sind so aufeinander abzustimmen, </a:t>
            </a:r>
            <a:r>
              <a:rPr kumimoji="0" lang="de-DE" altLang="de-DE" b="0" i="0" u="none" strike="noStrike" cap="none" normalizeH="0" baseline="0" dirty="0" err="1" smtClean="0">
                <a:ln>
                  <a:noFill/>
                </a:ln>
                <a:solidFill>
                  <a:schemeClr val="tx1"/>
                </a:solidFill>
                <a:effectLst/>
              </a:rPr>
              <a:t>daß</a:t>
            </a:r>
            <a:r>
              <a:rPr kumimoji="0" lang="de-DE" altLang="de-DE" b="0" i="0" u="none" strike="noStrike" cap="none" normalizeH="0" baseline="0" dirty="0" smtClean="0">
                <a:ln>
                  <a:noFill/>
                </a:ln>
                <a:solidFill>
                  <a:schemeClr val="tx1"/>
                </a:solidFill>
                <a:effectLst/>
              </a:rPr>
              <a:t> ein billiger Ausgleich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erzielt, </a:t>
            </a:r>
            <a:r>
              <a:rPr kumimoji="0" lang="de-DE" altLang="de-DE" b="1" i="0" u="none" strike="noStrike" cap="none" normalizeH="0" baseline="0" dirty="0" smtClean="0">
                <a:ln>
                  <a:noFill/>
                </a:ln>
                <a:solidFill>
                  <a:srgbClr val="FF0000"/>
                </a:solidFill>
                <a:effectLst/>
              </a:rPr>
              <a:t>eine Überbelastung der Steuerpflichtigen vermieden </a:t>
            </a:r>
            <a:r>
              <a:rPr kumimoji="0" lang="de-DE" altLang="de-DE" b="0" i="0" u="none" strike="noStrike" cap="none" normalizeH="0" baseline="0" dirty="0" smtClean="0">
                <a:ln>
                  <a:noFill/>
                </a:ln>
                <a:solidFill>
                  <a:schemeClr val="tx1"/>
                </a:solidFill>
                <a:effectLst/>
              </a:rPr>
              <a:t>und die Einheitlichkeit der Lebensverhältnisse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im Bundesgebiet gewahrt wird.</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(8) </a:t>
            </a:r>
            <a:r>
              <a:rPr kumimoji="0" lang="de-DE" altLang="de-DE" b="1" i="0" u="none" strike="noStrike" cap="none" normalizeH="0" baseline="0" dirty="0" smtClean="0">
                <a:ln>
                  <a:noFill/>
                </a:ln>
                <a:solidFill>
                  <a:srgbClr val="FF0000"/>
                </a:solidFill>
                <a:effectLst/>
              </a:rPr>
              <a:t>Veranlasst der Bund </a:t>
            </a:r>
            <a:r>
              <a:rPr kumimoji="0" lang="de-DE" altLang="de-DE" b="0" i="0" u="none" strike="noStrike" cap="none" normalizeH="0" baseline="0" dirty="0" smtClean="0">
                <a:ln>
                  <a:noFill/>
                </a:ln>
                <a:solidFill>
                  <a:schemeClr val="tx1"/>
                </a:solidFill>
                <a:effectLst/>
              </a:rPr>
              <a:t>in einzelnen Ländern oder Gemeinden (Gemeindeverbänden) besondere Einrichtungen,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die diesen Ländern oder Gemeinden (Gemeindeverbänden) </a:t>
            </a:r>
            <a:r>
              <a:rPr kumimoji="0" lang="de-DE" altLang="de-DE" b="1" i="0" u="none" strike="noStrike" cap="none" normalizeH="0" baseline="0" dirty="0" smtClean="0">
                <a:ln>
                  <a:noFill/>
                </a:ln>
                <a:solidFill>
                  <a:srgbClr val="FF0000"/>
                </a:solidFill>
                <a:effectLst/>
              </a:rPr>
              <a:t>unmittelbar Mehrausgaben oder Mindereinnahmen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(Sonderbelastungen) verursachen, </a:t>
            </a:r>
            <a:r>
              <a:rPr kumimoji="0" lang="de-DE" altLang="de-DE" b="1" i="0" u="none" strike="noStrike" cap="none" normalizeH="0" baseline="0" dirty="0" smtClean="0">
                <a:ln>
                  <a:noFill/>
                </a:ln>
                <a:solidFill>
                  <a:srgbClr val="FF0000"/>
                </a:solidFill>
                <a:effectLst/>
              </a:rPr>
              <a:t>gewährt der Bund den erforderlichen Ausgleich</a:t>
            </a:r>
            <a:r>
              <a:rPr kumimoji="0" lang="de-DE" altLang="de-DE" b="0" i="0" u="none" strike="noStrike" cap="none" normalizeH="0" baseline="0" dirty="0" smtClean="0">
                <a:ln>
                  <a:noFill/>
                </a:ln>
                <a:solidFill>
                  <a:schemeClr val="tx1"/>
                </a:solidFill>
                <a:effectLst/>
              </a:rPr>
              <a:t>, wenn und soweit den Ländern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oder Gemeinden (Gemeindeverbänden) nicht zugemutet werden kann, die Sonderbelastungen zu tragen.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Entschädigungsleistungen Dritter und finanzielle Vorteile, die diesen Ländern oder Gemeinden (Gemeindeverbänden)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b="0" i="0" u="none" strike="noStrike" cap="none" normalizeH="0" baseline="0" dirty="0" smtClean="0">
                <a:ln>
                  <a:noFill/>
                </a:ln>
                <a:solidFill>
                  <a:schemeClr val="tx1"/>
                </a:solidFill>
                <a:effectLst/>
              </a:rPr>
              <a:t>als Folge der Einrichtungen erwachsen, werden bei dem Ausgleich berücksichtigt. </a:t>
            </a:r>
          </a:p>
        </p:txBody>
      </p:sp>
    </p:spTree>
    <p:extLst>
      <p:ext uri="{BB962C8B-B14F-4D97-AF65-F5344CB8AC3E}">
        <p14:creationId xmlns:p14="http://schemas.microsoft.com/office/powerpoint/2010/main" val="14871956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698497" y="2275505"/>
            <a:ext cx="8403647" cy="1015663"/>
          </a:xfrm>
          <a:prstGeom prst="rect">
            <a:avLst/>
          </a:prstGeom>
        </p:spPr>
        <p:txBody>
          <a:bodyPr wrap="none">
            <a:spAutoFit/>
          </a:bodyPr>
          <a:lstStyle/>
          <a:p>
            <a:pPr algn="ctr"/>
            <a:r>
              <a:rPr lang="de-DE" sz="6000" b="1" dirty="0" smtClean="0">
                <a:solidFill>
                  <a:srgbClr val="FF0000"/>
                </a:solidFill>
              </a:rPr>
              <a:t>Vermögen in Deutschland</a:t>
            </a:r>
          </a:p>
        </p:txBody>
      </p:sp>
    </p:spTree>
    <p:extLst>
      <p:ext uri="{BB962C8B-B14F-4D97-AF65-F5344CB8AC3E}">
        <p14:creationId xmlns:p14="http://schemas.microsoft.com/office/powerpoint/2010/main" val="31102546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2688090" y="3926358"/>
            <a:ext cx="6630082" cy="2701398"/>
          </a:xfrm>
          <a:prstGeom prst="rect">
            <a:avLst/>
          </a:prstGeom>
        </p:spPr>
      </p:pic>
      <p:sp>
        <p:nvSpPr>
          <p:cNvPr id="3" name="Rectangle 3"/>
          <p:cNvSpPr>
            <a:spLocks noChangeArrowheads="1"/>
          </p:cNvSpPr>
          <p:nvPr/>
        </p:nvSpPr>
        <p:spPr bwMode="auto">
          <a:xfrm>
            <a:off x="3701317" y="353497"/>
            <a:ext cx="408881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altLang="zh-CN" sz="2400" b="1" i="0" u="none" strike="noStrike" cap="none" normalizeH="0" baseline="0" dirty="0" smtClean="0">
                <a:ln>
                  <a:noFill/>
                </a:ln>
                <a:solidFill>
                  <a:srgbClr val="FF0000"/>
                </a:solidFill>
                <a:effectLst/>
                <a:ea typeface="SimSun" panose="02010600030101010101" pitchFamily="2" charset="-122"/>
                <a:cs typeface="Arial" panose="020B0604020202020204" pitchFamily="34" charset="0"/>
              </a:rPr>
              <a:t>Steuereinnahmen Ist - Geplant</a:t>
            </a:r>
            <a:endParaRPr kumimoji="0" lang="de-DE" altLang="zh-CN" sz="2400" b="1" i="0" u="none" strike="noStrike" cap="none" normalizeH="0" baseline="0" dirty="0" smtClean="0">
              <a:ln>
                <a:noFill/>
              </a:ln>
              <a:solidFill>
                <a:srgbClr val="FF0000"/>
              </a:solidFill>
              <a:effectLst/>
            </a:endParaRPr>
          </a:p>
        </p:txBody>
      </p:sp>
      <p:graphicFrame>
        <p:nvGraphicFramePr>
          <p:cNvPr id="4" name="Tabelle 3"/>
          <p:cNvGraphicFramePr>
            <a:graphicFrameLocks noGrp="1"/>
          </p:cNvGraphicFramePr>
          <p:nvPr>
            <p:extLst>
              <p:ext uri="{D42A27DB-BD31-4B8C-83A1-F6EECF244321}">
                <p14:modId xmlns:p14="http://schemas.microsoft.com/office/powerpoint/2010/main" val="1655596556"/>
              </p:ext>
            </p:extLst>
          </p:nvPr>
        </p:nvGraphicFramePr>
        <p:xfrm>
          <a:off x="827314" y="5992491"/>
          <a:ext cx="10515600" cy="365760"/>
        </p:xfrm>
        <a:graphic>
          <a:graphicData uri="http://schemas.openxmlformats.org/drawingml/2006/table">
            <a:tbl>
              <a:tblPr/>
              <a:tblGrid>
                <a:gridCol w="10515600"/>
              </a:tblGrid>
              <a:tr h="0">
                <a:tc>
                  <a:txBody>
                    <a:bodyPr/>
                    <a:lstStyle/>
                    <a:p>
                      <a:endParaRPr lang="de-DE" dirty="0"/>
                    </a:p>
                  </a:txBody>
                  <a:tcPr anchor="ctr">
                    <a:lnL>
                      <a:noFill/>
                    </a:lnL>
                    <a:lnR>
                      <a:noFill/>
                    </a:lnR>
                    <a:lnT>
                      <a:noFill/>
                    </a:lnT>
                    <a:lnB>
                      <a:noFill/>
                    </a:lnB>
                  </a:tcPr>
                </a:tc>
              </a:tr>
            </a:tbl>
          </a:graphicData>
        </a:graphic>
      </p:graphicFrame>
      <p:sp>
        <p:nvSpPr>
          <p:cNvPr id="5" name="Rectangle 1"/>
          <p:cNvSpPr>
            <a:spLocks noChangeArrowheads="1"/>
          </p:cNvSpPr>
          <p:nvPr/>
        </p:nvSpPr>
        <p:spPr bwMode="auto">
          <a:xfrm>
            <a:off x="9733307" y="5559444"/>
            <a:ext cx="115884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200" b="0" i="0" u="none" strike="noStrike" cap="none" normalizeH="0" baseline="0" dirty="0" smtClean="0">
                <a:ln>
                  <a:noFill/>
                </a:ln>
                <a:solidFill>
                  <a:schemeClr val="tx1"/>
                </a:solidFill>
                <a:effectLst/>
              </a:rPr>
              <a:t>© </a:t>
            </a:r>
            <a:r>
              <a:rPr kumimoji="0" lang="de-DE" altLang="de-DE" sz="1200" b="0" i="0" u="none" strike="noStrike" cap="none" normalizeH="0" baseline="0" dirty="0" err="1" smtClean="0">
                <a:ln>
                  <a:noFill/>
                </a:ln>
                <a:solidFill>
                  <a:schemeClr val="tx1"/>
                </a:solidFill>
                <a:effectLst/>
              </a:rPr>
              <a:t>Statista</a:t>
            </a:r>
            <a:r>
              <a:rPr kumimoji="0" lang="de-DE" altLang="de-DE" sz="1200" b="0" i="0" u="none" strike="noStrike" cap="none" normalizeH="0" baseline="0" dirty="0" smtClean="0">
                <a:ln>
                  <a:noFill/>
                </a:ln>
                <a:solidFill>
                  <a:schemeClr val="tx1"/>
                </a:solidFill>
                <a:effectLst/>
              </a:rPr>
              <a:t> 2016</a:t>
            </a:r>
          </a:p>
        </p:txBody>
      </p:sp>
      <p:pic>
        <p:nvPicPr>
          <p:cNvPr id="6" name="Grafik 5"/>
          <p:cNvPicPr>
            <a:picLocks noChangeAspect="1"/>
          </p:cNvPicPr>
          <p:nvPr/>
        </p:nvPicPr>
        <p:blipFill>
          <a:blip r:embed="rId3"/>
          <a:stretch>
            <a:fillRect/>
          </a:stretch>
        </p:blipFill>
        <p:spPr>
          <a:xfrm>
            <a:off x="3425004" y="1014334"/>
            <a:ext cx="5156254" cy="2712851"/>
          </a:xfrm>
          <a:prstGeom prst="rect">
            <a:avLst/>
          </a:prstGeom>
        </p:spPr>
      </p:pic>
    </p:spTree>
    <p:extLst>
      <p:ext uri="{BB962C8B-B14F-4D97-AF65-F5344CB8AC3E}">
        <p14:creationId xmlns:p14="http://schemas.microsoft.com/office/powerpoint/2010/main" val="37779596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716480" y="291542"/>
            <a:ext cx="8156863" cy="584775"/>
          </a:xfrm>
          <a:prstGeom prst="rect">
            <a:avLst/>
          </a:prstGeom>
          <a:noFill/>
        </p:spPr>
        <p:txBody>
          <a:bodyPr wrap="square" rtlCol="0">
            <a:spAutoFit/>
          </a:bodyPr>
          <a:lstStyle/>
          <a:p>
            <a:pPr algn="ctr"/>
            <a:r>
              <a:rPr lang="de-DE" sz="3200" dirty="0" smtClean="0">
                <a:solidFill>
                  <a:srgbClr val="FF0000"/>
                </a:solidFill>
              </a:rPr>
              <a:t>Steuerbelastung</a:t>
            </a:r>
          </a:p>
        </p:txBody>
      </p:sp>
      <p:pic>
        <p:nvPicPr>
          <p:cNvPr id="2" name="Grafik 1"/>
          <p:cNvPicPr>
            <a:picLocks noChangeAspect="1"/>
          </p:cNvPicPr>
          <p:nvPr/>
        </p:nvPicPr>
        <p:blipFill>
          <a:blip r:embed="rId2"/>
          <a:stretch>
            <a:fillRect/>
          </a:stretch>
        </p:blipFill>
        <p:spPr>
          <a:xfrm>
            <a:off x="1989333" y="1451976"/>
            <a:ext cx="7611156" cy="4170496"/>
          </a:xfrm>
          <a:prstGeom prst="rect">
            <a:avLst/>
          </a:prstGeom>
        </p:spPr>
      </p:pic>
    </p:spTree>
    <p:extLst>
      <p:ext uri="{BB962C8B-B14F-4D97-AF65-F5344CB8AC3E}">
        <p14:creationId xmlns:p14="http://schemas.microsoft.com/office/powerpoint/2010/main" val="30956195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716480" y="291542"/>
            <a:ext cx="8156863" cy="584775"/>
          </a:xfrm>
          <a:prstGeom prst="rect">
            <a:avLst/>
          </a:prstGeom>
          <a:noFill/>
        </p:spPr>
        <p:txBody>
          <a:bodyPr wrap="square" rtlCol="0">
            <a:spAutoFit/>
          </a:bodyPr>
          <a:lstStyle/>
          <a:p>
            <a:pPr algn="ctr"/>
            <a:r>
              <a:rPr lang="de-DE" sz="3200" dirty="0" smtClean="0">
                <a:solidFill>
                  <a:srgbClr val="FF0000"/>
                </a:solidFill>
              </a:rPr>
              <a:t>Steuerbelastung</a:t>
            </a:r>
          </a:p>
        </p:txBody>
      </p:sp>
      <p:pic>
        <p:nvPicPr>
          <p:cNvPr id="2" name="Grafik 1"/>
          <p:cNvPicPr>
            <a:picLocks noChangeAspect="1"/>
          </p:cNvPicPr>
          <p:nvPr/>
        </p:nvPicPr>
        <p:blipFill>
          <a:blip r:embed="rId2"/>
          <a:stretch>
            <a:fillRect/>
          </a:stretch>
        </p:blipFill>
        <p:spPr>
          <a:xfrm>
            <a:off x="1881186" y="1571719"/>
            <a:ext cx="7611156" cy="4170496"/>
          </a:xfrm>
          <a:prstGeom prst="rect">
            <a:avLst/>
          </a:prstGeom>
        </p:spPr>
      </p:pic>
      <p:pic>
        <p:nvPicPr>
          <p:cNvPr id="3" name="Grafik 2"/>
          <p:cNvPicPr>
            <a:picLocks noChangeAspect="1"/>
          </p:cNvPicPr>
          <p:nvPr/>
        </p:nvPicPr>
        <p:blipFill>
          <a:blip r:embed="rId3"/>
          <a:stretch>
            <a:fillRect/>
          </a:stretch>
        </p:blipFill>
        <p:spPr>
          <a:xfrm>
            <a:off x="1452562" y="1100137"/>
            <a:ext cx="9286875" cy="4657725"/>
          </a:xfrm>
          <a:prstGeom prst="rect">
            <a:avLst/>
          </a:prstGeom>
        </p:spPr>
      </p:pic>
    </p:spTree>
    <p:extLst>
      <p:ext uri="{BB962C8B-B14F-4D97-AF65-F5344CB8AC3E}">
        <p14:creationId xmlns:p14="http://schemas.microsoft.com/office/powerpoint/2010/main" val="3937563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752474" y="1000922"/>
            <a:ext cx="5463269" cy="2838062"/>
          </a:xfrm>
          <a:prstGeom prst="rect">
            <a:avLst/>
          </a:prstGeom>
        </p:spPr>
      </p:pic>
      <p:sp>
        <p:nvSpPr>
          <p:cNvPr id="3" name="Rechteck 2"/>
          <p:cNvSpPr/>
          <p:nvPr/>
        </p:nvSpPr>
        <p:spPr>
          <a:xfrm>
            <a:off x="674914" y="3939385"/>
            <a:ext cx="11146972" cy="2862322"/>
          </a:xfrm>
          <a:prstGeom prst="rect">
            <a:avLst/>
          </a:prstGeom>
        </p:spPr>
        <p:txBody>
          <a:bodyPr wrap="square">
            <a:spAutoFit/>
          </a:bodyPr>
          <a:lstStyle/>
          <a:p>
            <a:r>
              <a:rPr lang="de-DE" dirty="0" smtClean="0"/>
              <a:t>Am </a:t>
            </a:r>
            <a:r>
              <a:rPr lang="de-DE" dirty="0"/>
              <a:t>Montag </a:t>
            </a:r>
            <a:r>
              <a:rPr lang="de-DE" dirty="0" smtClean="0"/>
              <a:t>25.01.2016 hat </a:t>
            </a:r>
            <a:r>
              <a:rPr lang="de-DE" dirty="0"/>
              <a:t>die FAZ auf Seite 6 einen Artikel veröffentlicht, in dem die Autoren-Zeile autoritär lautet: „Von Dr. </a:t>
            </a:r>
            <a:r>
              <a:rPr lang="de-DE" dirty="0" smtClean="0"/>
              <a:t>Wolfgang </a:t>
            </a:r>
            <a:r>
              <a:rPr lang="de-DE" dirty="0"/>
              <a:t>Schäuble, Bundesminister der Finanzen“.  </a:t>
            </a:r>
            <a:r>
              <a:rPr lang="de-DE" dirty="0" smtClean="0"/>
              <a:t>Unter </a:t>
            </a:r>
            <a:r>
              <a:rPr lang="de-DE" dirty="0"/>
              <a:t>dem unverfänglichen Titel „Europa zwischen Wunsch und Wirklichkeit“ legt Schäuble </a:t>
            </a:r>
            <a:r>
              <a:rPr lang="de-DE" dirty="0" smtClean="0"/>
              <a:t>seine </a:t>
            </a:r>
            <a:r>
              <a:rPr lang="de-DE" dirty="0"/>
              <a:t>Vision von Europa </a:t>
            </a:r>
            <a:r>
              <a:rPr lang="de-DE" dirty="0" smtClean="0"/>
              <a:t>dar.</a:t>
            </a:r>
            <a:r>
              <a:rPr lang="de-DE" dirty="0"/>
              <a:t> </a:t>
            </a:r>
            <a:r>
              <a:rPr lang="de-DE" dirty="0" smtClean="0"/>
              <a:t>Schäuble </a:t>
            </a:r>
            <a:r>
              <a:rPr lang="de-DE" dirty="0"/>
              <a:t>seinerseits hat mit seiner Mitteilung den Euro gerettet. </a:t>
            </a:r>
            <a:r>
              <a:rPr lang="de-DE" altLang="de-DE" dirty="0"/>
              <a:t>Die persönliche Abrechnung werden die Sparer in 2024 erhalten</a:t>
            </a:r>
            <a:r>
              <a:rPr lang="de-DE" altLang="de-DE" dirty="0" smtClean="0"/>
              <a:t>.</a:t>
            </a:r>
            <a:endParaRPr lang="de-DE" altLang="de-DE" b="1" dirty="0"/>
          </a:p>
          <a:p>
            <a:r>
              <a:rPr lang="de-DE" altLang="de-DE" b="1" dirty="0" smtClean="0"/>
              <a:t>Mit </a:t>
            </a:r>
            <a:r>
              <a:rPr lang="de-DE" altLang="de-DE" b="1" dirty="0"/>
              <a:t>dem nun veröffentlichten Statement schafft Schäuble banken- und aufsichtsrechtliche Fakten.</a:t>
            </a:r>
            <a:r>
              <a:rPr lang="de-DE" altLang="de-DE" dirty="0"/>
              <a:t> </a:t>
            </a:r>
            <a:endParaRPr lang="de-DE" altLang="de-DE" dirty="0" smtClean="0"/>
          </a:p>
          <a:p>
            <a:r>
              <a:rPr lang="de-DE" altLang="de-DE" dirty="0" smtClean="0"/>
              <a:t>Die </a:t>
            </a:r>
            <a:r>
              <a:rPr lang="de-DE" altLang="de-DE" dirty="0"/>
              <a:t>EU-Banken </a:t>
            </a:r>
            <a:r>
              <a:rPr lang="de-DE" altLang="de-DE" dirty="0" smtClean="0"/>
              <a:t>können jetzt auf </a:t>
            </a:r>
            <a:r>
              <a:rPr lang="de-DE" altLang="de-DE" dirty="0"/>
              <a:t>die 2.000 Milliarden Euro der deutschen Sparer zugreifen, vorerst als Sicherheiten.</a:t>
            </a:r>
          </a:p>
          <a:p>
            <a:pPr lvl="0" eaLnBrk="0" fontAlgn="base" hangingPunct="0">
              <a:spcBef>
                <a:spcPct val="0"/>
              </a:spcBef>
              <a:spcAft>
                <a:spcPct val="0"/>
              </a:spcAft>
            </a:pPr>
            <a:r>
              <a:rPr lang="de-DE" altLang="de-DE" dirty="0" smtClean="0"/>
              <a:t>Praktisch </a:t>
            </a:r>
            <a:r>
              <a:rPr lang="de-DE" altLang="de-DE" dirty="0"/>
              <a:t>wird die Verwendung der Sparguthaben als Sicherheiten nach Einschätzung eines Bankers so ablaufen:</a:t>
            </a:r>
          </a:p>
          <a:p>
            <a:pPr lvl="0" eaLnBrk="0" fontAlgn="base" hangingPunct="0">
              <a:spcBef>
                <a:spcPct val="0"/>
              </a:spcBef>
              <a:spcAft>
                <a:spcPct val="0"/>
              </a:spcAft>
            </a:pPr>
            <a:r>
              <a:rPr lang="de-DE" altLang="de-DE" dirty="0"/>
              <a:t>„</a:t>
            </a:r>
            <a:r>
              <a:rPr lang="de-DE" altLang="de-DE" b="1" dirty="0"/>
              <a:t>Den Besserungsschein zieht die EZB auf ihr Verbuchungskonto ,Vergemeinschaftung der Haftung aller Sparer‘.</a:t>
            </a:r>
            <a:r>
              <a:rPr lang="de-DE" altLang="de-DE" dirty="0"/>
              <a:t> Als Gegenbuchung stellt sie deren Einlagen abgezinst auf heute dagegen, auf die sie ab 2024 voll und direkt zugreifen darf. Der Hauptteil wird von den deutschen Privatleuten getragen </a:t>
            </a:r>
            <a:r>
              <a:rPr lang="de-DE" altLang="de-DE" dirty="0" smtClean="0"/>
              <a:t>werden.</a:t>
            </a:r>
            <a:endParaRPr lang="de-DE" dirty="0"/>
          </a:p>
        </p:txBody>
      </p:sp>
      <p:pic>
        <p:nvPicPr>
          <p:cNvPr id="4" name="Picture 2" descr="Bundesfinanzminister Wolfgang Schäuble: Zähe Verhandlungen in Brüssel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4824" y="1000922"/>
            <a:ext cx="3436710" cy="1647599"/>
          </a:xfrm>
          <a:prstGeom prst="rect">
            <a:avLst/>
          </a:prstGeom>
          <a:noFill/>
          <a:extLst>
            <a:ext uri="{909E8E84-426E-40DD-AFC4-6F175D3DCCD1}">
              <a14:hiddenFill xmlns:a14="http://schemas.microsoft.com/office/drawing/2010/main">
                <a:solidFill>
                  <a:srgbClr val="FFFFFF"/>
                </a:solidFill>
              </a14:hiddenFill>
            </a:ext>
          </a:extLst>
        </p:spPr>
      </p:pic>
      <p:sp>
        <p:nvSpPr>
          <p:cNvPr id="5" name="Rechteck 4"/>
          <p:cNvSpPr/>
          <p:nvPr/>
        </p:nvSpPr>
        <p:spPr>
          <a:xfrm>
            <a:off x="674914" y="0"/>
            <a:ext cx="10770960" cy="800219"/>
          </a:xfrm>
          <a:prstGeom prst="rect">
            <a:avLst/>
          </a:prstGeom>
        </p:spPr>
        <p:txBody>
          <a:bodyPr wrap="square">
            <a:spAutoFit/>
          </a:bodyPr>
          <a:lstStyle/>
          <a:p>
            <a:endParaRPr lang="de-DE" dirty="0"/>
          </a:p>
          <a:p>
            <a:r>
              <a:rPr lang="de-DE" sz="2800" b="1" dirty="0" smtClean="0">
                <a:solidFill>
                  <a:srgbClr val="FF0000"/>
                </a:solidFill>
              </a:rPr>
              <a:t>2024: Das Armageddon für die deutschen Sparer </a:t>
            </a:r>
          </a:p>
        </p:txBody>
      </p:sp>
      <p:pic>
        <p:nvPicPr>
          <p:cNvPr id="6" name="Picture 2" descr="Ein Artikel wie bares Geld für die Banken. (Foto: DW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15742" y="2377440"/>
            <a:ext cx="2449515" cy="1461544"/>
          </a:xfrm>
          <a:prstGeom prst="rect">
            <a:avLst/>
          </a:prstGeom>
          <a:noFill/>
          <a:extLst>
            <a:ext uri="{909E8E84-426E-40DD-AFC4-6F175D3DCCD1}">
              <a14:hiddenFill xmlns:a14="http://schemas.microsoft.com/office/drawing/2010/main">
                <a:solidFill>
                  <a:srgbClr val="FFFFFF"/>
                </a:solidFill>
              </a14:hiddenFill>
            </a:ext>
          </a:extLst>
        </p:spPr>
      </p:pic>
      <p:sp>
        <p:nvSpPr>
          <p:cNvPr id="8" name="Rechteck 7"/>
          <p:cNvSpPr/>
          <p:nvPr/>
        </p:nvSpPr>
        <p:spPr>
          <a:xfrm>
            <a:off x="8718145" y="2643588"/>
            <a:ext cx="2963315" cy="1200329"/>
          </a:xfrm>
          <a:prstGeom prst="rect">
            <a:avLst/>
          </a:prstGeom>
        </p:spPr>
        <p:txBody>
          <a:bodyPr wrap="square">
            <a:spAutoFit/>
          </a:bodyPr>
          <a:lstStyle/>
          <a:p>
            <a:r>
              <a:rPr lang="de-DE" b="1" dirty="0"/>
              <a:t>Der 25. Januar 2016 ist ein höchst erfreuliches Datum für die EU-Banken, wie marode sie auch sein mögen.</a:t>
            </a:r>
            <a:r>
              <a:rPr lang="de-DE" dirty="0"/>
              <a:t> </a:t>
            </a:r>
          </a:p>
        </p:txBody>
      </p:sp>
    </p:spTree>
    <p:extLst>
      <p:ext uri="{BB962C8B-B14F-4D97-AF65-F5344CB8AC3E}">
        <p14:creationId xmlns:p14="http://schemas.microsoft.com/office/powerpoint/2010/main" val="29377551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88620" y="182880"/>
            <a:ext cx="11700510" cy="6555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a:t>
            </a:r>
            <a:r>
              <a:rPr kumimoji="0" lang="de-DE" altLang="de-DE" sz="1000" b="1" i="0" u="none" strike="noStrike" cap="none" normalizeH="0" baseline="0" dirty="0" smtClean="0">
                <a:ln>
                  <a:noFill/>
                </a:ln>
                <a:solidFill>
                  <a:schemeClr val="tx1"/>
                </a:solidFill>
                <a:effectLst/>
              </a:rPr>
              <a:t>Die Vergemeinschaftung von Haftung muss nicht zwangsläufig zu Fehlanreizen führen</a:t>
            </a:r>
            <a:r>
              <a:rPr kumimoji="0" lang="de-DE" altLang="de-DE" sz="1000" b="0" i="0" u="none" strike="noStrike" cap="none" normalizeH="0" baseline="0" dirty="0" smtClean="0">
                <a:ln>
                  <a:noFill/>
                </a:ln>
                <a:solidFill>
                  <a:schemeClr val="tx1"/>
                </a:solidFill>
                <a:effectLst/>
              </a:rPr>
              <a:t>, wenn die institutionellen Voraussetzungen für die Einhaltung und Durchsetzung gemeinsamer Regeln und Entscheidungen gegeben sind.“….. „Solange wir in Europa noch nicht so weit vorangekommen sind, müssen wir Fehlentwicklungen vorbeugen, indem wir zwischenstaatlich genau verabreden, was jeder zu leisten hat, bevor wir die nächste Stufe von Vergemeinschaftung betreten.“</a:t>
            </a:r>
            <a:r>
              <a:rPr kumimoji="0" lang="de-DE" altLang="de-DE" sz="1000" b="0" i="0" u="none" strike="noStrike" cap="none" normalizeH="0" dirty="0" smtClean="0">
                <a:ln>
                  <a:noFill/>
                </a:ln>
                <a:solidFill>
                  <a:schemeClr val="tx1"/>
                </a:solidFill>
                <a:effectLst/>
              </a:rPr>
              <a:t> ….</a:t>
            </a:r>
            <a:r>
              <a:rPr kumimoji="0" lang="de-DE" altLang="de-DE" sz="1000" b="0" i="0" u="none" strike="noStrike" cap="none" normalizeH="0" baseline="0" dirty="0" smtClean="0">
                <a:ln>
                  <a:noFill/>
                </a:ln>
                <a:solidFill>
                  <a:schemeClr val="tx1"/>
                </a:solidFill>
                <a:effectLst/>
              </a:rPr>
              <a:t> „</a:t>
            </a:r>
            <a:r>
              <a:rPr kumimoji="0" lang="de-DE" altLang="de-DE" sz="1000" b="1" i="0" u="none" strike="noStrike" cap="none" normalizeH="0" baseline="0" dirty="0" smtClean="0">
                <a:ln>
                  <a:noFill/>
                </a:ln>
                <a:solidFill>
                  <a:schemeClr val="tx1"/>
                </a:solidFill>
                <a:effectLst/>
              </a:rPr>
              <a:t>So spricht beispielsweise viel für eine gemeinsame Einlagensicherung in unserer Bankenunion</a:t>
            </a:r>
            <a:r>
              <a:rPr kumimoji="0" lang="de-DE" altLang="de-DE" sz="1000" b="0" i="0" u="none" strike="noStrike" cap="none" normalizeH="0" baseline="0" dirty="0" smtClean="0">
                <a:ln>
                  <a:noFill/>
                </a:ln>
                <a:solidFill>
                  <a:schemeClr val="tx1"/>
                </a:solidFill>
                <a:effectLst/>
              </a:rPr>
              <a:t>. Aber alle Erfahrung spricht dagegen, mit der Vergemeinschaftung der Einlagensicherung zu beginnen, solange die zuvor zur Trennung von Banken- und Haushaltsrisiken vereinbarten – oder auch noch zu vereinbarenden – Schritte in vielen Mitgliedstaaten noch gar nicht gemacht sind.“</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1" i="0" u="none" strike="noStrike" cap="none" normalizeH="0" baseline="0" dirty="0" smtClean="0">
                <a:ln>
                  <a:noFill/>
                </a:ln>
                <a:solidFill>
                  <a:schemeClr val="tx1"/>
                </a:solidFill>
                <a:effectLst/>
              </a:rPr>
              <a:t>Das klingt für den Laien vernünftig und ganz und gar nicht gefährlich.</a:t>
            </a:r>
            <a:r>
              <a:rPr kumimoji="0" lang="de-DE" altLang="de-DE" sz="1000" b="0" i="0" u="none" strike="noStrike" cap="none" normalizeH="0" baseline="0" dirty="0" smtClean="0">
                <a:ln>
                  <a:noFill/>
                </a:ln>
                <a:solidFill>
                  <a:schemeClr val="tx1"/>
                </a:solidFill>
                <a:effectLst/>
              </a:rPr>
              <a:t> Doch die Mitarbeiter einer Kreditabteilung einer Bank werden nach der Exegese die Sektkorken haben knallen lassen. Lässt man die theoretischen Einschränkungen nämlich weg, lautet die Botschaft: Wenn die Schritte vollzogen sein werden, kann mit der Vergemeinschaftung begonnen werden. Schäuble stellt die Einschränkungen der Vergemeinschaftung nicht als aufschiebende Bedingung dar, sondern sieht sie lediglich als eine Frage der Zeit. Auf die Mithaftung aller Sparer für alle Bankrisiken im Währungsraum geht Schäuble nicht ein. Das braucht Schäuble auch nicht: Denn für den Juristen wird klar, dass die deutschen Sparer in die Haftung genommen werden. Es ist in „unserer Banken-Union“ beschlossen, weshalb das Risiko für die Sparer nicht mehr explizit erwähnt werden muss.</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Die </a:t>
            </a:r>
            <a:r>
              <a:rPr kumimoji="0" lang="de-DE" altLang="de-DE" sz="1000" b="0" i="0" u="none" strike="noStrike" cap="none" normalizeH="0" baseline="0" dirty="0" smtClean="0">
                <a:ln>
                  <a:noFill/>
                </a:ln>
                <a:solidFill>
                  <a:schemeClr val="tx1"/>
                </a:solidFill>
                <a:effectLst/>
                <a:hlinkClick r:id="rId2"/>
              </a:rPr>
              <a:t>Deutschen </a:t>
            </a:r>
            <a:r>
              <a:rPr kumimoji="0" lang="de-DE" altLang="de-DE" sz="1000" b="0" i="0" u="none" strike="noStrike" cap="none" normalizeH="0" baseline="0" dirty="0" err="1" smtClean="0">
                <a:ln>
                  <a:noFill/>
                </a:ln>
                <a:solidFill>
                  <a:schemeClr val="tx1"/>
                </a:solidFill>
                <a:effectLst/>
                <a:hlinkClick r:id="rId2"/>
              </a:rPr>
              <a:t>Wirtschafts</a:t>
            </a:r>
            <a:r>
              <a:rPr kumimoji="0" lang="de-DE" altLang="de-DE" sz="1000" b="0" i="0" u="none" strike="noStrike" cap="none" normalizeH="0" baseline="0" dirty="0" smtClean="0">
                <a:ln>
                  <a:noFill/>
                </a:ln>
                <a:solidFill>
                  <a:schemeClr val="tx1"/>
                </a:solidFill>
                <a:effectLst/>
                <a:hlinkClick r:id="rId2"/>
              </a:rPr>
              <a:t> Nachrichten haben bei Kreditentscheidern, Anlageberatern und Bankern nachgefragt</a:t>
            </a:r>
            <a:r>
              <a:rPr kumimoji="0" lang="de-DE" altLang="de-DE" sz="1000" b="0" i="0" u="none" strike="noStrike" cap="none" normalizeH="0" baseline="0" dirty="0" smtClean="0">
                <a:ln>
                  <a:noFill/>
                </a:ln>
                <a:solidFill>
                  <a:schemeClr val="tx1"/>
                </a:solidFill>
                <a:effectLst/>
              </a:rPr>
              <a:t>, wie sie – und vor allem die für die Kredite entscheidenden Rating-Agenturen die öffentliche Bekanntmachung des „Bundesministers der Finanzen“ lesen. Die Antwort, die wir von einem Banker bekommen haben, war eindeutig:</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„Die Bundesregierung will die Vergemeinschaftung der Sparer-Mithaftung in der Währungsunion und auch in der gesamten Europäischen Union, weil die Nicht-Euroländer gemäß Entwurf des ,European </a:t>
            </a:r>
            <a:r>
              <a:rPr kumimoji="0" lang="de-DE" altLang="de-DE" sz="1000" b="0" i="0" u="none" strike="noStrike" cap="none" normalizeH="0" baseline="0" dirty="0" err="1" smtClean="0">
                <a:ln>
                  <a:noFill/>
                </a:ln>
                <a:solidFill>
                  <a:schemeClr val="tx1"/>
                </a:solidFill>
                <a:effectLst/>
              </a:rPr>
              <a:t>Deposit</a:t>
            </a:r>
            <a:r>
              <a:rPr kumimoji="0" lang="de-DE" altLang="de-DE" sz="1000" b="0" i="0" u="none" strike="noStrike" cap="none" normalizeH="0" baseline="0" dirty="0" smtClean="0">
                <a:ln>
                  <a:noFill/>
                </a:ln>
                <a:solidFill>
                  <a:schemeClr val="tx1"/>
                </a:solidFill>
                <a:effectLst/>
              </a:rPr>
              <a:t> Insurance </a:t>
            </a:r>
            <a:r>
              <a:rPr kumimoji="0" lang="de-DE" altLang="de-DE" sz="1000" b="0" i="0" u="none" strike="noStrike" cap="none" normalizeH="0" baseline="0" dirty="0" err="1" smtClean="0">
                <a:ln>
                  <a:noFill/>
                </a:ln>
                <a:solidFill>
                  <a:schemeClr val="tx1"/>
                </a:solidFill>
                <a:effectLst/>
              </a:rPr>
              <a:t>Scheme</a:t>
            </a:r>
            <a:r>
              <a:rPr kumimoji="0" lang="de-DE" altLang="de-DE" sz="1000" b="0" i="0" u="none" strike="noStrike" cap="none" normalizeH="0" baseline="0" dirty="0" smtClean="0">
                <a:ln>
                  <a:noFill/>
                </a:ln>
                <a:solidFill>
                  <a:schemeClr val="tx1"/>
                </a:solidFill>
                <a:effectLst/>
              </a:rPr>
              <a:t>‘ der Gemeinschaftseinrichtung beitreten können, z. B. auch Großbritannien. Die Bundesregierung widerspricht nicht dem Zeitplan der EU-Kommission, diese Einrichtung bis 2024 in drei Schritten realisiert zu haben. </a:t>
            </a:r>
            <a:r>
              <a:rPr kumimoji="0" lang="de-DE" altLang="de-DE" sz="1000" b="1" i="0" u="none" strike="noStrike" cap="none" normalizeH="0" baseline="0" dirty="0" smtClean="0">
                <a:ln>
                  <a:noFill/>
                </a:ln>
                <a:solidFill>
                  <a:schemeClr val="tx1"/>
                </a:solidFill>
                <a:effectLst/>
              </a:rPr>
              <a:t>Der Finanzminister formuliert keine aufschiebende Bedingung, sondern gibt nur einen Erfahrungswert wieder</a:t>
            </a:r>
            <a:r>
              <a:rPr kumimoji="0" lang="de-DE" altLang="de-DE" sz="1000" b="0" i="0" u="none" strike="noStrike" cap="none" normalizeH="0" baseline="0" dirty="0" smtClean="0">
                <a:ln>
                  <a:noFill/>
                </a:ln>
                <a:solidFill>
                  <a:schemeClr val="tx1"/>
                </a:solidFill>
                <a:effectLst/>
              </a:rPr>
              <a:t>, dass es besser sei, erst dann mit der Vergemeinschaftung der Sparer-Haftung zu beginnen, wenn alle Mitgliedstaaten der EU die Banken- und Haushaltsrisiken getrennt hätten.“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Die Wiedergabe eines Erfahrungswertes ist aus Sicht der Kredit-Experten juristisch bedeutungslos. Für die Kreditbeurteilung ist sie ebenfalls unerheblich. Für diese ist allein Schäubles Mitteilung entscheidend, dass die Bundesregierung die Vergemeinschaftung der Sparer-Haftung in dem von der EU-Kommission bis 2024 vorgesehenen Zeitraum will, realisiert sehen will.</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Der springende Punkt für die Banker:</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„Für Kreditleute in Banken und Versicherungen ist ein mit vollem Namen gezeichneter Artikel des Bundesfinanzministers in einem öffentlich jedermann zugänglichen Druckmedium </a:t>
            </a:r>
            <a:r>
              <a:rPr kumimoji="0" lang="de-DE" altLang="de-DE" sz="1000" b="1" i="0" u="none" strike="noStrike" cap="none" normalizeH="0" baseline="0" dirty="0" smtClean="0">
                <a:ln>
                  <a:noFill/>
                </a:ln>
                <a:solidFill>
                  <a:schemeClr val="tx1"/>
                </a:solidFill>
                <a:effectLst/>
              </a:rPr>
              <a:t>eine aufsichtsrechtlich voll anerkannte Unterlage, um Geschäfte hinsichtlich ihres Risikogehaltes zu erklären und abzusichern</a:t>
            </a:r>
            <a:r>
              <a:rPr kumimoji="0" lang="de-DE" altLang="de-DE" sz="1000" b="0" i="0" u="none" strike="noStrike" cap="none" normalizeH="0" baseline="0" dirty="0" smtClean="0">
                <a:ln>
                  <a:noFill/>
                </a:ln>
                <a:solidFill>
                  <a:schemeClr val="tx1"/>
                </a:solidFill>
                <a:effectLst/>
              </a:rPr>
              <a:t>. Die Unterlage hat einen besonderen Stellenwert, weil der Bundesfinanzminister gegenüber der deutschen Banken- und Versicherungsaufsicht weisungsbefugt ist.“</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Die Folgen sind gravierend und bedeuten, dass es weder eines EU- oder Bundestagsbeschlusses bedarf, um den EU-Banken schon heute die Möglichkeit zu geben, 2.000 Milliarden Euro der deutschen Sparer als Kredit-Sicherheiten zu verwenden. Die Banken werden in der Praxis bei der Kredit-Vergabe auf den Schäuble-Text verweisen und können so über die deutschen Sparguthaben verfügen. Ein Banker sagt: „Eine derartige Mitteilung des Bundesfinanzministers ist rechtlich für uns wasserdicht. </a:t>
            </a:r>
            <a:r>
              <a:rPr kumimoji="0" lang="de-DE" altLang="de-DE" sz="1000" b="1" i="0" u="none" strike="noStrike" cap="none" normalizeH="0" baseline="0" dirty="0" smtClean="0">
                <a:ln>
                  <a:noFill/>
                </a:ln>
                <a:solidFill>
                  <a:schemeClr val="tx1"/>
                </a:solidFill>
                <a:effectLst/>
              </a:rPr>
              <a:t>Sie bedeutet für die Banken bares Geld</a:t>
            </a:r>
            <a:r>
              <a:rPr kumimoji="0" lang="de-DE" altLang="de-DE" sz="1000" b="0" i="0" u="none" strike="noStrike" cap="none" normalizeH="0" baseline="0" dirty="0" smtClean="0">
                <a:ln>
                  <a:noFill/>
                </a:ln>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Die konkreten Folgen schildert der Kredit-Experte:</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„Mit seinen Ausführungen gibt der Bundesfinanzminister der Bankpraxis in allen Währungsunionsländern schon </a:t>
            </a:r>
            <a:r>
              <a:rPr kumimoji="0" lang="de-DE" altLang="de-DE" sz="1000" b="1" i="0" u="none" strike="noStrike" cap="none" normalizeH="0" baseline="0" dirty="0" smtClean="0">
                <a:ln>
                  <a:noFill/>
                </a:ln>
                <a:solidFill>
                  <a:schemeClr val="tx1"/>
                </a:solidFill>
                <a:effectLst/>
              </a:rPr>
              <a:t>heute freie Hand, den Zugriff auf das Geldvermögen der deutschen Sparer in Kreditentscheidungen belastbar einzuplanen</a:t>
            </a:r>
            <a:r>
              <a:rPr kumimoji="0" lang="de-DE" altLang="de-DE" sz="1000" b="0" i="0" u="none" strike="noStrike" cap="none" normalizeH="0" baseline="0" dirty="0" smtClean="0">
                <a:ln>
                  <a:noFill/>
                </a:ln>
                <a:solidFill>
                  <a:schemeClr val="tx1"/>
                </a:solidFill>
                <a:effectLst/>
              </a:rPr>
              <a:t>. Die Europäische Zentralbank (EZB) kann die mit Bezug auf die Vergemeinschaftung und damit mit einem Risikoausschluss besicherten Kredite ebenfalls schon heute gegen Besserungsschein beleihen. Damit kann sie den Banken und Versicherungen Kredite abnehmen, also Kapital wieder freizusetzen für andere Zwecke. Vor allem können weitere Staatsfinanzierungen gemacht werden, weil diese kein Eigenkapital binden.“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Schäuble hatte bereits im Dezember gesagt, es werde</a:t>
            </a:r>
            <a:r>
              <a:rPr kumimoji="0" lang="de-DE" altLang="de-DE" sz="1000" b="1" i="0" u="none" strike="noStrike" cap="none" normalizeH="0" baseline="0" dirty="0" smtClean="0">
                <a:ln>
                  <a:noFill/>
                </a:ln>
                <a:solidFill>
                  <a:schemeClr val="tx1"/>
                </a:solidFill>
                <a:effectLst/>
              </a:rPr>
              <a:t> für die deutschen Volksbanken und Sparkassen keine Befreiung von der umstrittenen EU-Einlagensicherung geben</a:t>
            </a:r>
            <a:r>
              <a:rPr kumimoji="0" lang="de-DE" altLang="de-DE" sz="1000" b="0" i="0" u="none" strike="noStrike" cap="none" normalizeH="0" baseline="0" dirty="0" smtClean="0">
                <a:ln>
                  <a:noFill/>
                </a:ln>
                <a:solidFill>
                  <a:schemeClr val="tx1"/>
                </a:solidFill>
                <a:effectLst/>
              </a:rPr>
              <a:t>. „Das geht ja gar nicht. Dann wären sie am Ende gar keine richtigen Banken“, hatte </a:t>
            </a:r>
            <a:r>
              <a:rPr kumimoji="0" lang="de-DE" altLang="de-DE" sz="1000" b="0" i="0" u="none" strike="noStrike" cap="none" normalizeH="0" baseline="0" dirty="0" smtClean="0">
                <a:ln>
                  <a:noFill/>
                </a:ln>
                <a:solidFill>
                  <a:schemeClr val="tx1"/>
                </a:solidFill>
                <a:effectLst/>
                <a:hlinkClick r:id="rId3"/>
              </a:rPr>
              <a:t>Schäuble am 8. Dezember 2015 in Brüssel gesagt</a:t>
            </a:r>
            <a:r>
              <a:rPr kumimoji="0" lang="de-DE" altLang="de-DE" sz="1000" b="0" i="0" u="none" strike="noStrike" cap="none" normalizeH="0" baseline="0" dirty="0" smtClean="0">
                <a:ln>
                  <a:noFill/>
                </a:ln>
                <a:solidFill>
                  <a:schemeClr val="tx1"/>
                </a:solidFill>
                <a:effectLst/>
              </a:rPr>
              <a:t>. Und weiter: „Wenn man sagt, die deutschen Volksbanken und Sparkassen werden ausgenommen, ist das auch wieder eine Episode, die nur zeigt, in welcher Konsistenz da in der EU-Kommission gearbeitet wird.“ Schäuble kleidete seine Position in einen scheinbaren Widerspruch zu einer </a:t>
            </a:r>
            <a:r>
              <a:rPr kumimoji="0" lang="de-DE" altLang="de-DE" sz="1000" b="0" i="0" u="none" strike="noStrike" cap="none" normalizeH="0" baseline="0" dirty="0" err="1" smtClean="0">
                <a:ln>
                  <a:noFill/>
                </a:ln>
                <a:solidFill>
                  <a:schemeClr val="tx1"/>
                </a:solidFill>
                <a:effectLst/>
              </a:rPr>
              <a:t>Aussag</a:t>
            </a:r>
            <a:r>
              <a:rPr kumimoji="0" lang="de-DE" altLang="de-DE" sz="1000" b="0" i="0" u="none" strike="noStrike" cap="none" normalizeH="0" baseline="0" dirty="0" smtClean="0">
                <a:ln>
                  <a:noFill/>
                </a:ln>
                <a:solidFill>
                  <a:schemeClr val="tx1"/>
                </a:solidFill>
                <a:effectLst/>
              </a:rPr>
              <a:t> von EU-Kommissionspräsident Jean-Claude Juncker. Dieser hatten Anfang Oktober in Passau den Sparkassen Hoffnung gemacht, dass sie aus dem Haftungsverbund ausgenommen werden könnten.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Ein Artikel wie bares Geld für die Banken. (Foto: DWN)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1" i="0" u="none" strike="noStrike" cap="none" normalizeH="0" baseline="0" dirty="0" smtClean="0">
                <a:ln>
                  <a:noFill/>
                </a:ln>
                <a:solidFill>
                  <a:schemeClr val="tx1"/>
                </a:solidFill>
                <a:effectLst/>
              </a:rPr>
              <a:t>Mit dem nun veröffentlichten Statement schafft Schäuble banken- und aufsichtsrechtliche Fakten.</a:t>
            </a:r>
            <a:r>
              <a:rPr kumimoji="0" lang="de-DE" altLang="de-DE" sz="1000" b="0" i="0" u="none" strike="noStrike" cap="none" normalizeH="0" baseline="0" dirty="0" smtClean="0">
                <a:ln>
                  <a:noFill/>
                </a:ln>
                <a:solidFill>
                  <a:schemeClr val="tx1"/>
                </a:solidFill>
                <a:effectLst/>
              </a:rPr>
              <a:t> Denn nun können die EU-Banken auf die 2.000 Milliarden Euro der deutschen Sparer zugreifen, vorerst als Sicherheiten. Ein Banker merkt an, dass die Summe sogar höher sein könnte: „Es ist gut möglich, dass bei entsprechenden Wachstumsprognosen sogar die Annahme getroffen werden kann, dass die Einlagen jährlich um zwei Prozent steigen.“ Die für die Beurteilung relevanten Wachstumsprognosen werden in Deutschland von den Sachverständigen und den Wirtschaftsforschungs-Instituten erstellt, die allesamt von der Bundesregierung finanziert werden.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Praktisch wird die Verwendung der Sparguthaben als Sicherheiten nach Einschätzung eines Bankers so ablaufen:</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smtClean="0">
                <a:ln>
                  <a:noFill/>
                </a:ln>
                <a:solidFill>
                  <a:schemeClr val="tx1"/>
                </a:solidFill>
                <a:effectLst/>
              </a:rPr>
              <a:t>„</a:t>
            </a:r>
            <a:r>
              <a:rPr kumimoji="0" lang="de-DE" altLang="de-DE" sz="1000" b="1" i="0" u="none" strike="noStrike" cap="none" normalizeH="0" baseline="0" dirty="0" smtClean="0">
                <a:ln>
                  <a:noFill/>
                </a:ln>
                <a:solidFill>
                  <a:schemeClr val="tx1"/>
                </a:solidFill>
                <a:effectLst/>
              </a:rPr>
              <a:t>Den Besserungsschein zieht die EZB auf ihr Verbuchungskonto ,Vergemeinschaftung der Haftung aller Sparer‘.</a:t>
            </a:r>
            <a:r>
              <a:rPr kumimoji="0" lang="de-DE" altLang="de-DE" sz="1000" b="0" i="0" u="none" strike="noStrike" cap="none" normalizeH="0" baseline="0" dirty="0" smtClean="0">
                <a:ln>
                  <a:noFill/>
                </a:ln>
                <a:solidFill>
                  <a:schemeClr val="tx1"/>
                </a:solidFill>
                <a:effectLst/>
              </a:rPr>
              <a:t> Als Gegenbuchung stellt sie deren Einlagen abgezinst auf heute dagegen, auf die sie ab 2024 voll und direkt zugreifen darf. Der Hauptteil wird von den deutschen Privatleuten getragen werden, zur Zeit verfügen sie über gut 2.000 Milliarden Euro auf ihren Konten. Die Abzinsung ist ein rein formaler Vorgang. Da die EZB die Zinsen auf die </a:t>
            </a:r>
            <a:r>
              <a:rPr kumimoji="0" lang="de-DE" altLang="de-DE" sz="1000" b="0" i="0" u="none" strike="noStrike" cap="none" normalizeH="0" baseline="0" dirty="0" err="1" smtClean="0">
                <a:ln>
                  <a:noFill/>
                </a:ln>
                <a:solidFill>
                  <a:schemeClr val="tx1"/>
                </a:solidFill>
                <a:effectLst/>
              </a:rPr>
              <a:t>Nullinie</a:t>
            </a:r>
            <a:r>
              <a:rPr kumimoji="0" lang="de-DE" altLang="de-DE" sz="1000" b="0" i="0" u="none" strike="noStrike" cap="none" normalizeH="0" baseline="0" dirty="0" smtClean="0">
                <a:ln>
                  <a:noFill/>
                </a:ln>
                <a:solidFill>
                  <a:schemeClr val="tx1"/>
                </a:solidFill>
                <a:effectLst/>
              </a:rPr>
              <a:t> gebracht und dort für einen langen Zeitraum halten will, gibt es keinen wirtschaftlichen Grund für eine Abzinsung. Die EZB und darüber die klammen Euro-Länder können schon heute auf die deutschen Sparer und ihre Vermögen zugreifen. Die persönliche Abrechnung werden die Sparer in 2024 erhalten.“</a:t>
            </a:r>
          </a:p>
        </p:txBody>
      </p:sp>
    </p:spTree>
    <p:extLst>
      <p:ext uri="{BB962C8B-B14F-4D97-AF65-F5344CB8AC3E}">
        <p14:creationId xmlns:p14="http://schemas.microsoft.com/office/powerpoint/2010/main" val="39086744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159639" y="2275505"/>
            <a:ext cx="5481372" cy="1938992"/>
          </a:xfrm>
          <a:prstGeom prst="rect">
            <a:avLst/>
          </a:prstGeom>
        </p:spPr>
        <p:txBody>
          <a:bodyPr wrap="none">
            <a:spAutoFit/>
          </a:bodyPr>
          <a:lstStyle/>
          <a:p>
            <a:pPr algn="ctr"/>
            <a:r>
              <a:rPr lang="de-DE" sz="6000" b="1" dirty="0" smtClean="0">
                <a:solidFill>
                  <a:srgbClr val="FF0000"/>
                </a:solidFill>
              </a:rPr>
              <a:t>Sonderausgaben</a:t>
            </a:r>
          </a:p>
          <a:p>
            <a:pPr algn="ctr"/>
            <a:r>
              <a:rPr lang="de-DE" sz="4000" b="1" dirty="0" smtClean="0">
                <a:solidFill>
                  <a:srgbClr val="FF0000"/>
                </a:solidFill>
              </a:rPr>
              <a:t>Migration-Flüchtlinge</a:t>
            </a:r>
          </a:p>
          <a:p>
            <a:pPr algn="ctr"/>
            <a:r>
              <a:rPr lang="de-DE" sz="2000" b="1" dirty="0" smtClean="0">
                <a:solidFill>
                  <a:srgbClr val="FF0000"/>
                </a:solidFill>
              </a:rPr>
              <a:t>Video: 6m44s</a:t>
            </a:r>
          </a:p>
        </p:txBody>
      </p:sp>
    </p:spTree>
    <p:extLst>
      <p:ext uri="{BB962C8B-B14F-4D97-AF65-F5344CB8AC3E}">
        <p14:creationId xmlns:p14="http://schemas.microsoft.com/office/powerpoint/2010/main" val="318681974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432900" y="5518611"/>
            <a:ext cx="5115183" cy="369332"/>
          </a:xfrm>
          <a:prstGeom prst="rect">
            <a:avLst/>
          </a:prstGeom>
        </p:spPr>
        <p:txBody>
          <a:bodyPr wrap="none">
            <a:spAutoFit/>
          </a:bodyPr>
          <a:lstStyle/>
          <a:p>
            <a:r>
              <a:rPr lang="de-DE" dirty="0">
                <a:hlinkClick r:id="rId3"/>
              </a:rPr>
              <a:t>https://www.youtube.com/watch?v=7D9wHQgzdmk</a:t>
            </a:r>
            <a:endParaRPr lang="de-DE" dirty="0"/>
          </a:p>
        </p:txBody>
      </p:sp>
      <p:pic>
        <p:nvPicPr>
          <p:cNvPr id="3" name="7D9wHQgzdmk"/>
          <p:cNvPicPr>
            <a:picLocks noRot="1" noChangeAspect="1"/>
          </p:cNvPicPr>
          <p:nvPr>
            <a:videoFile r:link="rId1"/>
          </p:nvPr>
        </p:nvPicPr>
        <p:blipFill>
          <a:blip r:embed="rId4"/>
          <a:stretch>
            <a:fillRect/>
          </a:stretch>
        </p:blipFill>
        <p:spPr>
          <a:xfrm>
            <a:off x="2092940" y="892629"/>
            <a:ext cx="7375120" cy="4625982"/>
          </a:xfrm>
          <a:prstGeom prst="rect">
            <a:avLst/>
          </a:prstGeom>
        </p:spPr>
      </p:pic>
    </p:spTree>
    <p:extLst>
      <p:ext uri="{BB962C8B-B14F-4D97-AF65-F5344CB8AC3E}">
        <p14:creationId xmlns:p14="http://schemas.microsoft.com/office/powerpoint/2010/main" val="23026152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636724" y="2275505"/>
            <a:ext cx="4527201" cy="1015663"/>
          </a:xfrm>
          <a:prstGeom prst="rect">
            <a:avLst/>
          </a:prstGeom>
        </p:spPr>
        <p:txBody>
          <a:bodyPr wrap="none">
            <a:spAutoFit/>
          </a:bodyPr>
          <a:lstStyle/>
          <a:p>
            <a:pPr algn="ctr"/>
            <a:r>
              <a:rPr lang="de-DE" sz="6000" b="1" dirty="0" smtClean="0">
                <a:solidFill>
                  <a:srgbClr val="FF0000"/>
                </a:solidFill>
              </a:rPr>
              <a:t>Niedrigzinsen</a:t>
            </a:r>
          </a:p>
        </p:txBody>
      </p:sp>
    </p:spTree>
    <p:extLst>
      <p:ext uri="{BB962C8B-B14F-4D97-AF65-F5344CB8AC3E}">
        <p14:creationId xmlns:p14="http://schemas.microsoft.com/office/powerpoint/2010/main" val="30925831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2625497" y="1117147"/>
            <a:ext cx="6344331" cy="5105399"/>
          </a:xfrm>
          <a:prstGeom prst="rect">
            <a:avLst/>
          </a:prstGeom>
        </p:spPr>
      </p:pic>
      <p:sp>
        <p:nvSpPr>
          <p:cNvPr id="3" name="Rechteck 2"/>
          <p:cNvSpPr/>
          <p:nvPr/>
        </p:nvSpPr>
        <p:spPr>
          <a:xfrm>
            <a:off x="2112277" y="457590"/>
            <a:ext cx="7068153" cy="461665"/>
          </a:xfrm>
          <a:prstGeom prst="rect">
            <a:avLst/>
          </a:prstGeom>
        </p:spPr>
        <p:txBody>
          <a:bodyPr wrap="none">
            <a:spAutoFit/>
          </a:bodyPr>
          <a:lstStyle/>
          <a:p>
            <a:pPr algn="ctr"/>
            <a:r>
              <a:rPr lang="de-DE" sz="2400" b="1" dirty="0" smtClean="0">
                <a:solidFill>
                  <a:srgbClr val="FF0000"/>
                </a:solidFill>
              </a:rPr>
              <a:t>Verlauf Realzins für Bundesanleihen und Spareinlagen</a:t>
            </a:r>
            <a:endParaRPr lang="de-DE" sz="2400" b="1" dirty="0">
              <a:solidFill>
                <a:srgbClr val="FF0000"/>
              </a:solidFill>
            </a:endParaRPr>
          </a:p>
        </p:txBody>
      </p:sp>
    </p:spTree>
    <p:extLst>
      <p:ext uri="{BB962C8B-B14F-4D97-AF65-F5344CB8AC3E}">
        <p14:creationId xmlns:p14="http://schemas.microsoft.com/office/powerpoint/2010/main" val="7185033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96686" y="544676"/>
            <a:ext cx="4870116" cy="461665"/>
          </a:xfrm>
          <a:prstGeom prst="rect">
            <a:avLst/>
          </a:prstGeom>
        </p:spPr>
        <p:txBody>
          <a:bodyPr wrap="none">
            <a:spAutoFit/>
          </a:bodyPr>
          <a:lstStyle/>
          <a:p>
            <a:r>
              <a:rPr lang="de-DE" sz="2400" b="1" dirty="0">
                <a:solidFill>
                  <a:srgbClr val="FF0000"/>
                </a:solidFill>
              </a:rPr>
              <a:t>Niedrigzinsen – Folgen und Gefahren</a:t>
            </a:r>
          </a:p>
        </p:txBody>
      </p:sp>
      <p:sp>
        <p:nvSpPr>
          <p:cNvPr id="3" name="Rechteck 2"/>
          <p:cNvSpPr/>
          <p:nvPr/>
        </p:nvSpPr>
        <p:spPr>
          <a:xfrm>
            <a:off x="696686" y="1188889"/>
            <a:ext cx="10700799" cy="5262979"/>
          </a:xfrm>
          <a:prstGeom prst="rect">
            <a:avLst/>
          </a:prstGeom>
        </p:spPr>
        <p:txBody>
          <a:bodyPr wrap="square">
            <a:spAutoFit/>
          </a:bodyPr>
          <a:lstStyle/>
          <a:p>
            <a:r>
              <a:rPr lang="de-DE" b="1" dirty="0"/>
              <a:t>Die Faktenlage: Negativer Realzins</a:t>
            </a:r>
            <a:endParaRPr lang="de-DE" dirty="0" smtClean="0"/>
          </a:p>
          <a:p>
            <a:r>
              <a:rPr lang="de-DE" dirty="0" smtClean="0"/>
              <a:t>„Die </a:t>
            </a:r>
            <a:r>
              <a:rPr lang="de-DE" dirty="0"/>
              <a:t>– gemessen am Leitzins der Europäischen </a:t>
            </a:r>
            <a:r>
              <a:rPr lang="de-DE" dirty="0" smtClean="0"/>
              <a:t>Zentralbank (0,05%) </a:t>
            </a:r>
            <a:r>
              <a:rPr lang="de-DE" dirty="0"/>
              <a:t>– </a:t>
            </a:r>
            <a:r>
              <a:rPr lang="de-DE" dirty="0" smtClean="0"/>
              <a:t>expansive Geldpolitik </a:t>
            </a:r>
            <a:r>
              <a:rPr lang="de-DE" dirty="0"/>
              <a:t>hat zu Niedrigzinsen geführt. </a:t>
            </a:r>
            <a:r>
              <a:rPr lang="de-DE" dirty="0" smtClean="0"/>
              <a:t>Unter </a:t>
            </a:r>
            <a:r>
              <a:rPr lang="de-DE" dirty="0"/>
              <a:t>Berücksichtigung </a:t>
            </a:r>
            <a:r>
              <a:rPr lang="de-DE" dirty="0" smtClean="0"/>
              <a:t>der Inflationsrate (0,8% ) und </a:t>
            </a:r>
            <a:r>
              <a:rPr lang="de-DE" dirty="0"/>
              <a:t>des Zinsabschlags ergeben sich für </a:t>
            </a:r>
            <a:r>
              <a:rPr lang="de-DE" dirty="0" smtClean="0"/>
              <a:t>Spareinlagen und Bundesanleihen </a:t>
            </a:r>
            <a:r>
              <a:rPr lang="de-DE" dirty="0"/>
              <a:t>negative Renditen, sprich </a:t>
            </a:r>
            <a:r>
              <a:rPr lang="de-DE" dirty="0" smtClean="0"/>
              <a:t>Substanzverluste.“</a:t>
            </a:r>
          </a:p>
          <a:p>
            <a:r>
              <a:rPr lang="de-DE" sz="1200" i="1" dirty="0" smtClean="0"/>
              <a:t>(</a:t>
            </a:r>
            <a:r>
              <a:rPr lang="de-DE" sz="1200" i="1" dirty="0"/>
              <a:t>Prof. Dr. Dirk </a:t>
            </a:r>
            <a:r>
              <a:rPr lang="de-DE" sz="1200" i="1" dirty="0" smtClean="0"/>
              <a:t>Meyer Institut </a:t>
            </a:r>
            <a:r>
              <a:rPr lang="de-DE" sz="1200" i="1" dirty="0"/>
              <a:t>für Volkswirtschaftslehre, Lehrstuhl für </a:t>
            </a:r>
            <a:r>
              <a:rPr lang="de-DE" sz="1200" i="1" dirty="0" smtClean="0"/>
              <a:t>Ordnungsökonomik, Helmut-Schmidt-Universität</a:t>
            </a:r>
            <a:r>
              <a:rPr lang="de-DE" sz="1200" i="1" dirty="0"/>
              <a:t>, </a:t>
            </a:r>
            <a:r>
              <a:rPr lang="de-DE" sz="1200" i="1" dirty="0" smtClean="0"/>
              <a:t>Hamburg)</a:t>
            </a:r>
          </a:p>
          <a:p>
            <a:endParaRPr lang="de-DE" dirty="0"/>
          </a:p>
          <a:p>
            <a:r>
              <a:rPr lang="de-DE" b="1" dirty="0" smtClean="0"/>
              <a:t>Realer </a:t>
            </a:r>
            <a:r>
              <a:rPr lang="de-DE" b="1" dirty="0"/>
              <a:t>Vermögensabbau – erschwerte </a:t>
            </a:r>
            <a:r>
              <a:rPr lang="de-DE" b="1" dirty="0" smtClean="0"/>
              <a:t>Zukunftsvorsorge</a:t>
            </a:r>
          </a:p>
          <a:p>
            <a:r>
              <a:rPr lang="de-DE" dirty="0" smtClean="0"/>
              <a:t>Verfall </a:t>
            </a:r>
            <a:r>
              <a:rPr lang="de-DE" dirty="0"/>
              <a:t>von Guthaben, Altersvorsorge, Lebensversicherungen</a:t>
            </a:r>
            <a:endParaRPr lang="de-DE" b="1" dirty="0" smtClean="0"/>
          </a:p>
          <a:p>
            <a:endParaRPr lang="de-DE" b="1" dirty="0" smtClean="0"/>
          </a:p>
          <a:p>
            <a:r>
              <a:rPr lang="de-DE" b="1" dirty="0" smtClean="0"/>
              <a:t>Anlagennotstand</a:t>
            </a:r>
          </a:p>
          <a:p>
            <a:r>
              <a:rPr lang="de-DE" dirty="0" smtClean="0"/>
              <a:t>Versicherungsunternehmen mit Mindestzinsgarantie mit Substanzverlust</a:t>
            </a:r>
          </a:p>
          <a:p>
            <a:endParaRPr lang="de-DE" b="1" dirty="0"/>
          </a:p>
          <a:p>
            <a:r>
              <a:rPr lang="de-DE" b="1" dirty="0" smtClean="0"/>
              <a:t>Betriebsrenten </a:t>
            </a:r>
            <a:r>
              <a:rPr lang="de-DE" b="1" dirty="0"/>
              <a:t>als </a:t>
            </a:r>
            <a:r>
              <a:rPr lang="de-DE" b="1" dirty="0" smtClean="0"/>
              <a:t>Konkursauslöser</a:t>
            </a:r>
          </a:p>
          <a:p>
            <a:endParaRPr lang="de-DE" b="1" dirty="0" smtClean="0"/>
          </a:p>
          <a:p>
            <a:r>
              <a:rPr lang="de-DE" b="1" dirty="0" smtClean="0"/>
              <a:t>Schuldenfalle </a:t>
            </a:r>
            <a:r>
              <a:rPr lang="de-DE" b="1" dirty="0"/>
              <a:t>des </a:t>
            </a:r>
            <a:r>
              <a:rPr lang="de-DE" b="1" dirty="0" smtClean="0"/>
              <a:t>Niedrigzinses</a:t>
            </a:r>
          </a:p>
          <a:p>
            <a:r>
              <a:rPr lang="de-DE" dirty="0" smtClean="0"/>
              <a:t>Verbraucherdarlehen und Hausbaukredite, Beleihungswert-Sicherheiten verfallen</a:t>
            </a:r>
          </a:p>
          <a:p>
            <a:endParaRPr lang="de-DE" b="1" dirty="0" smtClean="0"/>
          </a:p>
          <a:p>
            <a:r>
              <a:rPr lang="de-DE" b="1" dirty="0" smtClean="0"/>
              <a:t>Gefahren </a:t>
            </a:r>
            <a:r>
              <a:rPr lang="de-DE" b="1" dirty="0"/>
              <a:t>für die </a:t>
            </a:r>
            <a:r>
              <a:rPr lang="de-DE" b="1" dirty="0" smtClean="0"/>
              <a:t>Finanzmarktstabilität</a:t>
            </a:r>
          </a:p>
          <a:p>
            <a:r>
              <a:rPr lang="de-DE" dirty="0" smtClean="0"/>
              <a:t>Flucht in (Hoch)risikoanlagen</a:t>
            </a:r>
            <a:endParaRPr lang="de-DE" dirty="0"/>
          </a:p>
        </p:txBody>
      </p:sp>
    </p:spTree>
    <p:extLst>
      <p:ext uri="{BB962C8B-B14F-4D97-AF65-F5344CB8AC3E}">
        <p14:creationId xmlns:p14="http://schemas.microsoft.com/office/powerpoint/2010/main" val="3897301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1183819" y="2199600"/>
            <a:ext cx="9726387" cy="584775"/>
          </a:xfrm>
          <a:prstGeom prst="rect">
            <a:avLst/>
          </a:prstGeom>
        </p:spPr>
        <p:txBody>
          <a:bodyPr wrap="square">
            <a:spAutoFit/>
          </a:bodyPr>
          <a:lstStyle/>
          <a:p>
            <a:pPr algn="ctr">
              <a:spcAft>
                <a:spcPts val="0"/>
              </a:spcAft>
            </a:pPr>
            <a:r>
              <a:rPr lang="de-DE" sz="3200" dirty="0">
                <a:solidFill>
                  <a:srgbClr val="FF0000"/>
                </a:solidFill>
                <a:ea typeface="Times New Roman" panose="02020603050405020304" pitchFamily="18" charset="0"/>
                <a:cs typeface="Times New Roman" panose="02020603050405020304" pitchFamily="18" charset="0"/>
              </a:rPr>
              <a:t>Geldvermögen der privaten Haushalte in </a:t>
            </a:r>
            <a:r>
              <a:rPr lang="de-DE" sz="3200" dirty="0" smtClean="0">
                <a:solidFill>
                  <a:srgbClr val="FF0000"/>
                </a:solidFill>
                <a:ea typeface="Times New Roman" panose="02020603050405020304" pitchFamily="18" charset="0"/>
                <a:cs typeface="Times New Roman" panose="02020603050405020304" pitchFamily="18" charset="0"/>
              </a:rPr>
              <a:t>Deutschland</a:t>
            </a:r>
          </a:p>
        </p:txBody>
      </p:sp>
      <p:sp>
        <p:nvSpPr>
          <p:cNvPr id="5" name="Rechteck 4"/>
          <p:cNvSpPr/>
          <p:nvPr/>
        </p:nvSpPr>
        <p:spPr>
          <a:xfrm>
            <a:off x="1077685" y="504990"/>
            <a:ext cx="8545285" cy="584775"/>
          </a:xfrm>
          <a:prstGeom prst="rect">
            <a:avLst/>
          </a:prstGeom>
        </p:spPr>
        <p:txBody>
          <a:bodyPr wrap="square">
            <a:spAutoFit/>
          </a:bodyPr>
          <a:lstStyle/>
          <a:p>
            <a:pPr algn="ctr">
              <a:spcAft>
                <a:spcPts val="0"/>
              </a:spcAft>
            </a:pPr>
            <a:r>
              <a:rPr lang="de-DE" sz="3200" dirty="0" smtClean="0">
                <a:solidFill>
                  <a:srgbClr val="FF0000"/>
                </a:solidFill>
                <a:ea typeface="Times New Roman" panose="02020603050405020304" pitchFamily="18" charset="0"/>
                <a:cs typeface="Times New Roman" panose="02020603050405020304" pitchFamily="18" charset="0"/>
              </a:rPr>
              <a:t>Vermögen </a:t>
            </a:r>
            <a:r>
              <a:rPr lang="de-DE" sz="3200" dirty="0">
                <a:solidFill>
                  <a:srgbClr val="FF0000"/>
                </a:solidFill>
                <a:ea typeface="Times New Roman" panose="02020603050405020304" pitchFamily="18" charset="0"/>
                <a:cs typeface="Times New Roman" panose="02020603050405020304" pitchFamily="18" charset="0"/>
              </a:rPr>
              <a:t>der privaten Haushalte in </a:t>
            </a:r>
            <a:r>
              <a:rPr lang="de-DE" sz="3200" dirty="0" smtClean="0">
                <a:solidFill>
                  <a:srgbClr val="FF0000"/>
                </a:solidFill>
                <a:ea typeface="Times New Roman" panose="02020603050405020304" pitchFamily="18" charset="0"/>
                <a:cs typeface="Times New Roman" panose="02020603050405020304" pitchFamily="18" charset="0"/>
              </a:rPr>
              <a:t>Deutschland </a:t>
            </a:r>
          </a:p>
        </p:txBody>
      </p:sp>
      <p:sp>
        <p:nvSpPr>
          <p:cNvPr id="6" name="Rechteck 5"/>
          <p:cNvSpPr/>
          <p:nvPr/>
        </p:nvSpPr>
        <p:spPr>
          <a:xfrm>
            <a:off x="718457" y="1074376"/>
            <a:ext cx="10657114" cy="830997"/>
          </a:xfrm>
          <a:prstGeom prst="rect">
            <a:avLst/>
          </a:prstGeom>
        </p:spPr>
        <p:txBody>
          <a:bodyPr wrap="square">
            <a:spAutoFit/>
          </a:bodyPr>
          <a:lstStyle/>
          <a:p>
            <a:pPr algn="ctr"/>
            <a:r>
              <a:rPr lang="de-DE" sz="2800" b="1" dirty="0" smtClean="0">
                <a:ea typeface="Times New Roman" panose="02020603050405020304" pitchFamily="18" charset="0"/>
                <a:cs typeface="Times New Roman" panose="02020603050405020304" pitchFamily="18" charset="0"/>
              </a:rPr>
              <a:t>13,8 </a:t>
            </a:r>
            <a:r>
              <a:rPr lang="de-DE" sz="2800" b="1" dirty="0">
                <a:ea typeface="Times New Roman" panose="02020603050405020304" pitchFamily="18" charset="0"/>
                <a:cs typeface="Times New Roman" panose="02020603050405020304" pitchFamily="18" charset="0"/>
              </a:rPr>
              <a:t>Billionen </a:t>
            </a:r>
            <a:r>
              <a:rPr lang="de-DE" sz="2800" b="1" dirty="0" smtClean="0">
                <a:ea typeface="Times New Roman" panose="02020603050405020304" pitchFamily="18" charset="0"/>
                <a:cs typeface="Times New Roman" panose="02020603050405020304" pitchFamily="18" charset="0"/>
              </a:rPr>
              <a:t>Euro, davon etwa </a:t>
            </a:r>
            <a:r>
              <a:rPr lang="de-DE" sz="2800" b="1" dirty="0">
                <a:ea typeface="Times New Roman" panose="02020603050405020304" pitchFamily="18" charset="0"/>
                <a:cs typeface="Times New Roman" panose="02020603050405020304" pitchFamily="18" charset="0"/>
              </a:rPr>
              <a:t>1.286 Milliarden Euro in </a:t>
            </a:r>
            <a:r>
              <a:rPr lang="de-DE" sz="2800" b="1" dirty="0" smtClean="0">
                <a:ea typeface="Times New Roman" panose="02020603050405020304" pitchFamily="18" charset="0"/>
                <a:cs typeface="Times New Roman" panose="02020603050405020304" pitchFamily="18" charset="0"/>
              </a:rPr>
              <a:t>Wertpapieren </a:t>
            </a:r>
            <a:r>
              <a:rPr lang="de-DE" sz="2000" dirty="0" smtClean="0">
                <a:ea typeface="Times New Roman" panose="02020603050405020304" pitchFamily="18" charset="0"/>
                <a:cs typeface="Times New Roman" panose="02020603050405020304" pitchFamily="18" charset="0"/>
              </a:rPr>
              <a:t>(Ende 2015)</a:t>
            </a:r>
            <a:endParaRPr lang="de-DE" sz="2000" dirty="0"/>
          </a:p>
        </p:txBody>
      </p:sp>
      <p:sp>
        <p:nvSpPr>
          <p:cNvPr id="7" name="Rechteck 6"/>
          <p:cNvSpPr/>
          <p:nvPr/>
        </p:nvSpPr>
        <p:spPr>
          <a:xfrm>
            <a:off x="2841168" y="3333869"/>
            <a:ext cx="6161314" cy="523220"/>
          </a:xfrm>
          <a:prstGeom prst="rect">
            <a:avLst/>
          </a:prstGeom>
        </p:spPr>
        <p:txBody>
          <a:bodyPr wrap="square">
            <a:spAutoFit/>
          </a:bodyPr>
          <a:lstStyle/>
          <a:p>
            <a:pPr algn="ctr"/>
            <a:r>
              <a:rPr lang="de-DE" sz="2800" b="1" dirty="0">
                <a:ea typeface="Times New Roman" panose="02020603050405020304" pitchFamily="18" charset="0"/>
                <a:cs typeface="Times New Roman" panose="02020603050405020304" pitchFamily="18" charset="0"/>
              </a:rPr>
              <a:t>4</a:t>
            </a:r>
            <a:r>
              <a:rPr lang="de-DE" sz="2800" b="1" dirty="0" smtClean="0">
                <a:ea typeface="Times New Roman" panose="02020603050405020304" pitchFamily="18" charset="0"/>
                <a:cs typeface="Times New Roman" panose="02020603050405020304" pitchFamily="18" charset="0"/>
              </a:rPr>
              <a:t>,9 </a:t>
            </a:r>
            <a:r>
              <a:rPr lang="de-DE" sz="2800" b="1" dirty="0">
                <a:ea typeface="Times New Roman" panose="02020603050405020304" pitchFamily="18" charset="0"/>
                <a:cs typeface="Times New Roman" panose="02020603050405020304" pitchFamily="18" charset="0"/>
              </a:rPr>
              <a:t>Billionen </a:t>
            </a:r>
            <a:r>
              <a:rPr lang="de-DE" sz="2800" b="1" dirty="0" smtClean="0">
                <a:ea typeface="Times New Roman" panose="02020603050405020304" pitchFamily="18" charset="0"/>
                <a:cs typeface="Times New Roman" panose="02020603050405020304" pitchFamily="18" charset="0"/>
              </a:rPr>
              <a:t>Euro </a:t>
            </a:r>
            <a:r>
              <a:rPr lang="de-DE" sz="2000" dirty="0" smtClean="0">
                <a:ea typeface="Times New Roman" panose="02020603050405020304" pitchFamily="18" charset="0"/>
                <a:cs typeface="Times New Roman" panose="02020603050405020304" pitchFamily="18" charset="0"/>
              </a:rPr>
              <a:t>(Ende 2013)</a:t>
            </a:r>
            <a:endParaRPr lang="de-DE" sz="2000" dirty="0"/>
          </a:p>
        </p:txBody>
      </p:sp>
      <p:sp>
        <p:nvSpPr>
          <p:cNvPr id="9" name="Rechteck 8"/>
          <p:cNvSpPr/>
          <p:nvPr/>
        </p:nvSpPr>
        <p:spPr>
          <a:xfrm>
            <a:off x="2841168" y="2810649"/>
            <a:ext cx="6161314" cy="523220"/>
          </a:xfrm>
          <a:prstGeom prst="rect">
            <a:avLst/>
          </a:prstGeom>
        </p:spPr>
        <p:txBody>
          <a:bodyPr wrap="square">
            <a:spAutoFit/>
          </a:bodyPr>
          <a:lstStyle/>
          <a:p>
            <a:pPr algn="ctr"/>
            <a:r>
              <a:rPr lang="de-DE" sz="2800" b="1" dirty="0">
                <a:ea typeface="Times New Roman" panose="02020603050405020304" pitchFamily="18" charset="0"/>
                <a:cs typeface="Times New Roman" panose="02020603050405020304" pitchFamily="18" charset="0"/>
              </a:rPr>
              <a:t>3</a:t>
            </a:r>
            <a:r>
              <a:rPr lang="de-DE" sz="2800" b="1" dirty="0" smtClean="0">
                <a:ea typeface="Times New Roman" panose="02020603050405020304" pitchFamily="18" charset="0"/>
                <a:cs typeface="Times New Roman" panose="02020603050405020304" pitchFamily="18" charset="0"/>
              </a:rPr>
              <a:t>,7 </a:t>
            </a:r>
            <a:r>
              <a:rPr lang="de-DE" sz="2800" b="1" dirty="0">
                <a:ea typeface="Times New Roman" panose="02020603050405020304" pitchFamily="18" charset="0"/>
                <a:cs typeface="Times New Roman" panose="02020603050405020304" pitchFamily="18" charset="0"/>
              </a:rPr>
              <a:t>Billionen </a:t>
            </a:r>
            <a:r>
              <a:rPr lang="de-DE" sz="2800" b="1" dirty="0" smtClean="0">
                <a:ea typeface="Times New Roman" panose="02020603050405020304" pitchFamily="18" charset="0"/>
                <a:cs typeface="Times New Roman" panose="02020603050405020304" pitchFamily="18" charset="0"/>
              </a:rPr>
              <a:t>Euro </a:t>
            </a:r>
            <a:r>
              <a:rPr lang="de-DE" sz="2000" dirty="0" smtClean="0">
                <a:ea typeface="Times New Roman" panose="02020603050405020304" pitchFamily="18" charset="0"/>
                <a:cs typeface="Times New Roman" panose="02020603050405020304" pitchFamily="18" charset="0"/>
              </a:rPr>
              <a:t>(Ende 2003)</a:t>
            </a:r>
            <a:endParaRPr lang="de-DE" sz="2000" dirty="0"/>
          </a:p>
        </p:txBody>
      </p:sp>
      <p:sp>
        <p:nvSpPr>
          <p:cNvPr id="10" name="Rechteck 9"/>
          <p:cNvSpPr/>
          <p:nvPr/>
        </p:nvSpPr>
        <p:spPr>
          <a:xfrm>
            <a:off x="5921825" y="5076995"/>
            <a:ext cx="6509657" cy="1384995"/>
          </a:xfrm>
          <a:prstGeom prst="rect">
            <a:avLst/>
          </a:prstGeom>
        </p:spPr>
        <p:txBody>
          <a:bodyPr wrap="square">
            <a:spAutoFit/>
          </a:bodyPr>
          <a:lstStyle/>
          <a:p>
            <a:r>
              <a:rPr lang="de-DE" sz="2800" dirty="0">
                <a:solidFill>
                  <a:schemeClr val="tx1">
                    <a:lumMod val="65000"/>
                    <a:lumOff val="35000"/>
                  </a:schemeClr>
                </a:solidFill>
              </a:rPr>
              <a:t>Die reichsten </a:t>
            </a:r>
            <a:r>
              <a:rPr lang="de-DE" sz="2800" dirty="0" smtClean="0">
                <a:solidFill>
                  <a:schemeClr val="tx1">
                    <a:lumMod val="65000"/>
                    <a:lumOff val="35000"/>
                  </a:schemeClr>
                </a:solidFill>
              </a:rPr>
              <a:t>10% der Bevölkerung</a:t>
            </a:r>
          </a:p>
          <a:p>
            <a:r>
              <a:rPr lang="de-DE" sz="2800" dirty="0" smtClean="0">
                <a:solidFill>
                  <a:schemeClr val="tx1">
                    <a:lumMod val="65000"/>
                    <a:lumOff val="35000"/>
                  </a:schemeClr>
                </a:solidFill>
              </a:rPr>
              <a:t>besitzen mehr </a:t>
            </a:r>
            <a:r>
              <a:rPr lang="de-DE" sz="2800" dirty="0">
                <a:solidFill>
                  <a:schemeClr val="tx1">
                    <a:lumMod val="65000"/>
                    <a:lumOff val="35000"/>
                  </a:schemeClr>
                </a:solidFill>
              </a:rPr>
              <a:t>als </a:t>
            </a:r>
            <a:r>
              <a:rPr lang="de-DE" sz="2800" dirty="0" smtClean="0">
                <a:solidFill>
                  <a:schemeClr val="tx1">
                    <a:lumMod val="65000"/>
                    <a:lumOff val="35000"/>
                  </a:schemeClr>
                </a:solidFill>
              </a:rPr>
              <a:t>62% </a:t>
            </a:r>
            <a:r>
              <a:rPr lang="de-DE" sz="2800" dirty="0">
                <a:solidFill>
                  <a:schemeClr val="tx1">
                    <a:lumMod val="65000"/>
                    <a:lumOff val="35000"/>
                  </a:schemeClr>
                </a:solidFill>
              </a:rPr>
              <a:t>des </a:t>
            </a:r>
            <a:r>
              <a:rPr lang="de-DE" sz="2800" dirty="0" smtClean="0">
                <a:solidFill>
                  <a:schemeClr val="tx1">
                    <a:lumMod val="65000"/>
                    <a:lumOff val="35000"/>
                  </a:schemeClr>
                </a:solidFill>
              </a:rPr>
              <a:t>Netto-Privatvermögens </a:t>
            </a:r>
            <a:r>
              <a:rPr lang="de-DE" sz="2800" dirty="0">
                <a:solidFill>
                  <a:schemeClr val="tx1">
                    <a:lumMod val="65000"/>
                    <a:lumOff val="35000"/>
                  </a:schemeClr>
                </a:solidFill>
              </a:rPr>
              <a:t>in Deutschland.</a:t>
            </a:r>
          </a:p>
        </p:txBody>
      </p:sp>
      <p:pic>
        <p:nvPicPr>
          <p:cNvPr id="13" name="Grafik 12"/>
          <p:cNvPicPr>
            <a:picLocks noChangeAspect="1"/>
          </p:cNvPicPr>
          <p:nvPr/>
        </p:nvPicPr>
        <p:blipFill>
          <a:blip r:embed="rId2"/>
          <a:stretch>
            <a:fillRect/>
          </a:stretch>
        </p:blipFill>
        <p:spPr>
          <a:xfrm>
            <a:off x="2000247" y="4265091"/>
            <a:ext cx="2677886" cy="2323280"/>
          </a:xfrm>
          <a:prstGeom prst="rect">
            <a:avLst/>
          </a:prstGeom>
        </p:spPr>
      </p:pic>
      <p:sp>
        <p:nvSpPr>
          <p:cNvPr id="14" name="Rechteck 13"/>
          <p:cNvSpPr/>
          <p:nvPr/>
        </p:nvSpPr>
        <p:spPr>
          <a:xfrm>
            <a:off x="174172" y="5877215"/>
            <a:ext cx="1826075" cy="584775"/>
          </a:xfrm>
          <a:prstGeom prst="rect">
            <a:avLst/>
          </a:prstGeom>
        </p:spPr>
        <p:txBody>
          <a:bodyPr wrap="square">
            <a:spAutoFit/>
          </a:bodyPr>
          <a:lstStyle/>
          <a:p>
            <a:r>
              <a:rPr lang="de-DE" sz="1600" dirty="0" smtClean="0"/>
              <a:t>8.700 Tonnen Gold in Privatbesitz in D.</a:t>
            </a:r>
            <a:endParaRPr lang="de-DE" sz="1600" dirty="0"/>
          </a:p>
        </p:txBody>
      </p:sp>
    </p:spTree>
    <p:extLst>
      <p:ext uri="{BB962C8B-B14F-4D97-AF65-F5344CB8AC3E}">
        <p14:creationId xmlns:p14="http://schemas.microsoft.com/office/powerpoint/2010/main" val="157915840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96686" y="544676"/>
            <a:ext cx="4870116" cy="461665"/>
          </a:xfrm>
          <a:prstGeom prst="rect">
            <a:avLst/>
          </a:prstGeom>
        </p:spPr>
        <p:txBody>
          <a:bodyPr wrap="none">
            <a:spAutoFit/>
          </a:bodyPr>
          <a:lstStyle/>
          <a:p>
            <a:r>
              <a:rPr lang="de-DE" sz="2400" b="1" dirty="0">
                <a:solidFill>
                  <a:srgbClr val="FF0000"/>
                </a:solidFill>
              </a:rPr>
              <a:t>Niedrigzinsen – Folgen und Gefahren</a:t>
            </a:r>
          </a:p>
        </p:txBody>
      </p:sp>
      <p:sp>
        <p:nvSpPr>
          <p:cNvPr id="4" name="Rechteck 3"/>
          <p:cNvSpPr/>
          <p:nvPr/>
        </p:nvSpPr>
        <p:spPr>
          <a:xfrm>
            <a:off x="696686" y="1251073"/>
            <a:ext cx="10570029" cy="5447645"/>
          </a:xfrm>
          <a:prstGeom prst="rect">
            <a:avLst/>
          </a:prstGeom>
        </p:spPr>
        <p:txBody>
          <a:bodyPr wrap="square">
            <a:spAutoFit/>
          </a:bodyPr>
          <a:lstStyle/>
          <a:p>
            <a:r>
              <a:rPr lang="de-DE" sz="2400" b="1" dirty="0"/>
              <a:t>N</a:t>
            </a:r>
            <a:r>
              <a:rPr lang="de-DE" sz="2400" b="1" dirty="0" smtClean="0"/>
              <a:t>iedrige Zinsen </a:t>
            </a:r>
            <a:r>
              <a:rPr lang="de-DE" sz="2400" b="1" dirty="0" smtClean="0">
                <a:sym typeface="Wingdings" panose="05000000000000000000" pitchFamily="2" charset="2"/>
              </a:rPr>
              <a:t> </a:t>
            </a:r>
            <a:r>
              <a:rPr lang="de-DE" sz="2400" b="1" dirty="0" smtClean="0"/>
              <a:t>schwacher Euro!</a:t>
            </a:r>
          </a:p>
          <a:p>
            <a:endParaRPr lang="de-DE" dirty="0"/>
          </a:p>
          <a:p>
            <a:endParaRPr lang="de-DE" dirty="0"/>
          </a:p>
          <a:p>
            <a:pPr marL="285750" indent="-285750">
              <a:buFont typeface="Wingdings" panose="05000000000000000000" pitchFamily="2" charset="2"/>
              <a:buChar char="à"/>
            </a:pPr>
            <a:r>
              <a:rPr lang="de-DE" dirty="0" smtClean="0"/>
              <a:t>Inflationierungsstrategie </a:t>
            </a:r>
            <a:r>
              <a:rPr lang="de-DE" dirty="0"/>
              <a:t>der </a:t>
            </a:r>
            <a:r>
              <a:rPr lang="de-DE" dirty="0" smtClean="0"/>
              <a:t>EZB: Ziel 2% Inflation bei dauerhaftem Niedrigzins  </a:t>
            </a:r>
          </a:p>
          <a:p>
            <a:r>
              <a:rPr lang="de-DE" dirty="0" smtClean="0"/>
              <a:t>Schulden </a:t>
            </a:r>
            <a:r>
              <a:rPr lang="de-DE" dirty="0"/>
              <a:t>der </a:t>
            </a:r>
            <a:r>
              <a:rPr lang="de-DE" dirty="0" smtClean="0"/>
              <a:t>Schuldner, aber auch die </a:t>
            </a:r>
            <a:r>
              <a:rPr lang="de-DE" dirty="0"/>
              <a:t>Sparguthaben der Sparer </a:t>
            </a:r>
            <a:r>
              <a:rPr lang="de-DE" dirty="0" smtClean="0"/>
              <a:t>werden real </a:t>
            </a:r>
            <a:r>
              <a:rPr lang="de-DE" dirty="0"/>
              <a:t>entwertet.</a:t>
            </a:r>
          </a:p>
          <a:p>
            <a:r>
              <a:rPr lang="de-DE" dirty="0" smtClean="0"/>
              <a:t>(Schon </a:t>
            </a:r>
            <a:r>
              <a:rPr lang="de-DE" dirty="0"/>
              <a:t>jetzt ist die Inflation deutlich höher, rechnete man den mehr als halbierten Ölpreis einmal </a:t>
            </a:r>
            <a:r>
              <a:rPr lang="de-DE" dirty="0" smtClean="0"/>
              <a:t>heraus!</a:t>
            </a:r>
          </a:p>
          <a:p>
            <a:endParaRPr lang="de-DE" dirty="0" smtClean="0"/>
          </a:p>
          <a:p>
            <a:r>
              <a:rPr lang="de-DE" dirty="0" smtClean="0">
                <a:sym typeface="Wingdings" panose="05000000000000000000" pitchFamily="2" charset="2"/>
              </a:rPr>
              <a:t> </a:t>
            </a:r>
            <a:r>
              <a:rPr lang="de-DE" dirty="0" smtClean="0"/>
              <a:t>Bargeldverbot </a:t>
            </a:r>
            <a:r>
              <a:rPr lang="de-DE" dirty="0"/>
              <a:t>und Negativzinsen in Planung</a:t>
            </a:r>
          </a:p>
          <a:p>
            <a:endParaRPr lang="de-DE" dirty="0" smtClean="0"/>
          </a:p>
          <a:p>
            <a:r>
              <a:rPr lang="de-DE" dirty="0" smtClean="0">
                <a:sym typeface="Wingdings" panose="05000000000000000000" pitchFamily="2" charset="2"/>
              </a:rPr>
              <a:t> Schwacher Euro: </a:t>
            </a:r>
            <a:r>
              <a:rPr lang="de-DE" dirty="0" smtClean="0"/>
              <a:t>Preise </a:t>
            </a:r>
            <a:r>
              <a:rPr lang="de-DE" dirty="0"/>
              <a:t>aller Importgüter </a:t>
            </a:r>
            <a:r>
              <a:rPr lang="de-DE" dirty="0" smtClean="0"/>
              <a:t>steigen </a:t>
            </a:r>
            <a:r>
              <a:rPr lang="de-DE" dirty="0"/>
              <a:t>lassen </a:t>
            </a:r>
            <a:r>
              <a:rPr lang="de-DE" dirty="0" err="1" smtClean="0"/>
              <a:t>iml</a:t>
            </a:r>
            <a:r>
              <a:rPr lang="de-DE" dirty="0" smtClean="0"/>
              <a:t>. Kosten </a:t>
            </a:r>
            <a:r>
              <a:rPr lang="de-DE" dirty="0"/>
              <a:t>für Reisen ins Ausland </a:t>
            </a:r>
            <a:r>
              <a:rPr lang="de-DE" dirty="0" smtClean="0"/>
              <a:t>ohne Euro</a:t>
            </a:r>
          </a:p>
          <a:p>
            <a:endParaRPr lang="de-DE" dirty="0" smtClean="0"/>
          </a:p>
          <a:p>
            <a:pPr marL="285750" indent="-285750">
              <a:buFont typeface="Wingdings" panose="05000000000000000000" pitchFamily="2" charset="2"/>
              <a:buChar char="à"/>
            </a:pPr>
            <a:r>
              <a:rPr lang="de-DE" dirty="0" smtClean="0">
                <a:sym typeface="Wingdings" panose="05000000000000000000" pitchFamily="2" charset="2"/>
              </a:rPr>
              <a:t>Schwacher </a:t>
            </a:r>
            <a:r>
              <a:rPr lang="de-DE" dirty="0">
                <a:sym typeface="Wingdings" panose="05000000000000000000" pitchFamily="2" charset="2"/>
              </a:rPr>
              <a:t>Euro: </a:t>
            </a:r>
            <a:r>
              <a:rPr lang="de-DE" dirty="0" smtClean="0"/>
              <a:t>wertet </a:t>
            </a:r>
            <a:r>
              <a:rPr lang="de-DE" dirty="0"/>
              <a:t>sämtliche Vermögensgegenstände einer Volkswirtschaft massiv ab - ihren Immobilienbestand, ihre Infrastruktur und ihre Unternehmen. </a:t>
            </a:r>
            <a:endParaRPr lang="de-DE" dirty="0" smtClean="0"/>
          </a:p>
          <a:p>
            <a:endParaRPr lang="de-DE" dirty="0"/>
          </a:p>
          <a:p>
            <a:pPr marL="285750" indent="-285750">
              <a:buFont typeface="Wingdings" panose="05000000000000000000" pitchFamily="2" charset="2"/>
              <a:buChar char="à"/>
            </a:pPr>
            <a:r>
              <a:rPr lang="de-DE" dirty="0" smtClean="0"/>
              <a:t>Ausländische </a:t>
            </a:r>
            <a:r>
              <a:rPr lang="de-DE" dirty="0"/>
              <a:t>Investoren mit härterer Währung werden sich zu Spottpreisen die Filetstücke der deutschen Wirtschaft einverleiben und dort „Heuschreckenunheil“ anrichten können - mit schlimmen Folgen</a:t>
            </a:r>
            <a:r>
              <a:rPr lang="de-DE" dirty="0" smtClean="0"/>
              <a:t>.</a:t>
            </a:r>
          </a:p>
          <a:p>
            <a:r>
              <a:rPr lang="de-DE" dirty="0" smtClean="0"/>
              <a:t>      </a:t>
            </a:r>
            <a:r>
              <a:rPr lang="de-DE" b="1" dirty="0" smtClean="0"/>
              <a:t>Technologieverlust, </a:t>
            </a:r>
            <a:r>
              <a:rPr lang="de-DE" b="1" dirty="0" err="1" smtClean="0"/>
              <a:t>Know</a:t>
            </a:r>
            <a:r>
              <a:rPr lang="de-DE" b="1" dirty="0" smtClean="0"/>
              <a:t> </a:t>
            </a:r>
            <a:r>
              <a:rPr lang="de-DE" b="1" dirty="0" err="1" smtClean="0"/>
              <a:t>how</a:t>
            </a:r>
            <a:r>
              <a:rPr lang="de-DE" b="1" dirty="0" smtClean="0"/>
              <a:t>-Transfer  (z.B. </a:t>
            </a:r>
            <a:r>
              <a:rPr lang="de-DE" b="1" dirty="0" err="1" smtClean="0"/>
              <a:t>KuKa</a:t>
            </a:r>
            <a:r>
              <a:rPr lang="de-DE" b="1" dirty="0" smtClean="0"/>
              <a:t>)</a:t>
            </a:r>
          </a:p>
          <a:p>
            <a:endParaRPr lang="de-DE" dirty="0"/>
          </a:p>
          <a:p>
            <a:r>
              <a:rPr lang="de-DE" dirty="0"/>
              <a:t> </a:t>
            </a:r>
            <a:r>
              <a:rPr lang="de-DE" dirty="0" smtClean="0"/>
              <a:t> </a:t>
            </a:r>
            <a:endParaRPr lang="de-DE" dirty="0"/>
          </a:p>
        </p:txBody>
      </p:sp>
    </p:spTree>
    <p:extLst>
      <p:ext uri="{BB962C8B-B14F-4D97-AF65-F5344CB8AC3E}">
        <p14:creationId xmlns:p14="http://schemas.microsoft.com/office/powerpoint/2010/main" val="271772135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811529" y="487025"/>
            <a:ext cx="10835641" cy="5940088"/>
          </a:xfrm>
          <a:prstGeom prst="rect">
            <a:avLst/>
          </a:prstGeom>
        </p:spPr>
        <p:txBody>
          <a:bodyPr wrap="square">
            <a:spAutoFit/>
          </a:bodyPr>
          <a:lstStyle/>
          <a:p>
            <a:r>
              <a:rPr lang="de-DE" sz="2400" b="1" dirty="0" smtClean="0">
                <a:solidFill>
                  <a:srgbClr val="FF0000"/>
                </a:solidFill>
              </a:rPr>
              <a:t>These:   </a:t>
            </a:r>
            <a:r>
              <a:rPr lang="de-DE" sz="2400" b="1" dirty="0" smtClean="0"/>
              <a:t>Deutschland </a:t>
            </a:r>
            <a:r>
              <a:rPr lang="de-DE" sz="2400" b="1" dirty="0"/>
              <a:t>wird gerade ausgeplündert, „verramscht“ und zerstört.</a:t>
            </a:r>
          </a:p>
          <a:p>
            <a:pPr algn="ctr"/>
            <a:endParaRPr lang="de-DE" sz="2800" b="1" dirty="0" smtClean="0">
              <a:solidFill>
                <a:srgbClr val="FF0000"/>
              </a:solidFill>
            </a:endParaRPr>
          </a:p>
          <a:p>
            <a:r>
              <a:rPr lang="de-DE" sz="2400" dirty="0" smtClean="0">
                <a:sym typeface="Wingdings" panose="05000000000000000000" pitchFamily="2" charset="2"/>
              </a:rPr>
              <a:t> </a:t>
            </a:r>
            <a:r>
              <a:rPr lang="de-DE" sz="2400" dirty="0" smtClean="0"/>
              <a:t>Der deutsche Mittelstand wird zerstört.</a:t>
            </a:r>
          </a:p>
          <a:p>
            <a:r>
              <a:rPr lang="de-DE" sz="2400" dirty="0" smtClean="0">
                <a:sym typeface="Wingdings" panose="05000000000000000000" pitchFamily="2" charset="2"/>
              </a:rPr>
              <a:t> </a:t>
            </a:r>
            <a:r>
              <a:rPr lang="de-DE" sz="2400" dirty="0" smtClean="0"/>
              <a:t>Dreiklassengesellschaft: Besitzende, Arbeitende </a:t>
            </a:r>
            <a:r>
              <a:rPr lang="de-DE" sz="2400" dirty="0"/>
              <a:t>und </a:t>
            </a:r>
            <a:r>
              <a:rPr lang="de-DE" sz="2400" dirty="0" smtClean="0"/>
              <a:t>Arbeitslose </a:t>
            </a:r>
          </a:p>
          <a:p>
            <a:r>
              <a:rPr lang="de-DE" sz="2400" dirty="0" smtClean="0">
                <a:sym typeface="Wingdings" panose="05000000000000000000" pitchFamily="2" charset="2"/>
              </a:rPr>
              <a:t> </a:t>
            </a:r>
            <a:r>
              <a:rPr lang="de-DE" sz="2400" dirty="0" smtClean="0"/>
              <a:t>Polarisierung </a:t>
            </a:r>
            <a:r>
              <a:rPr lang="de-DE" sz="2400" dirty="0"/>
              <a:t>zwischen Arm und Reich</a:t>
            </a:r>
          </a:p>
          <a:p>
            <a:pPr marL="342900" indent="-342900">
              <a:buFont typeface="Wingdings" panose="05000000000000000000" pitchFamily="2" charset="2"/>
              <a:buChar char="à"/>
            </a:pPr>
            <a:r>
              <a:rPr lang="de-DE" sz="2400" dirty="0" smtClean="0"/>
              <a:t>Entstehen eines Millionenheers </a:t>
            </a:r>
            <a:r>
              <a:rPr lang="de-DE" sz="2400" dirty="0"/>
              <a:t>von Arbeitslosen </a:t>
            </a:r>
            <a:r>
              <a:rPr lang="de-DE" sz="2400" dirty="0" smtClean="0"/>
              <a:t>gibt.</a:t>
            </a:r>
          </a:p>
          <a:p>
            <a:pPr marL="342900" indent="-342900">
              <a:buFont typeface="Wingdings" panose="05000000000000000000" pitchFamily="2" charset="2"/>
              <a:buChar char="à"/>
            </a:pPr>
            <a:r>
              <a:rPr lang="de-DE" sz="2400" dirty="0" smtClean="0"/>
              <a:t>Der Durchschnittsbürger verarmt. Jetzt oder spätestens im Alter. </a:t>
            </a:r>
          </a:p>
          <a:p>
            <a:endParaRPr lang="de-DE" sz="2400" dirty="0" smtClean="0"/>
          </a:p>
          <a:p>
            <a:pPr marL="342900" indent="-342900">
              <a:buFont typeface="Wingdings" panose="05000000000000000000" pitchFamily="2" charset="2"/>
              <a:buChar char="à"/>
            </a:pPr>
            <a:r>
              <a:rPr lang="de-DE" sz="2400" dirty="0" smtClean="0"/>
              <a:t>„Die Medien-Demokratie“ bietet genügend </a:t>
            </a:r>
            <a:r>
              <a:rPr lang="de-DE" sz="2400" dirty="0"/>
              <a:t>Sedativa und Psychopharmaka an, um die Massen friedlich zu vergnügen und versöhnlich einzuschläfern.</a:t>
            </a:r>
          </a:p>
          <a:p>
            <a:pPr marL="342900" indent="-342900">
              <a:buFont typeface="Wingdings" panose="05000000000000000000" pitchFamily="2" charset="2"/>
              <a:buChar char="à"/>
            </a:pPr>
            <a:r>
              <a:rPr lang="de-DE" sz="2400" dirty="0" smtClean="0"/>
              <a:t>(Zu) viele schlucken noch diese </a:t>
            </a:r>
            <a:r>
              <a:rPr lang="de-DE" sz="2400" dirty="0"/>
              <a:t>süßen Pillen täglich in </a:t>
            </a:r>
            <a:r>
              <a:rPr lang="de-DE" sz="2400" dirty="0" smtClean="0"/>
              <a:t>Überdosen.</a:t>
            </a:r>
          </a:p>
          <a:p>
            <a:pPr marL="342900" indent="-342900">
              <a:buFont typeface="Wingdings" panose="05000000000000000000" pitchFamily="2" charset="2"/>
              <a:buChar char="à"/>
            </a:pPr>
            <a:r>
              <a:rPr lang="de-DE" sz="2400" dirty="0" smtClean="0">
                <a:sym typeface="Wingdings" panose="05000000000000000000" pitchFamily="2" charset="2"/>
              </a:rPr>
              <a:t>Der Bürger </a:t>
            </a:r>
            <a:r>
              <a:rPr lang="de-DE" sz="2400" dirty="0" smtClean="0"/>
              <a:t>nimmt </a:t>
            </a:r>
            <a:r>
              <a:rPr lang="de-DE" sz="2400" dirty="0"/>
              <a:t>(bisher) nicht wahr, dass er </a:t>
            </a:r>
            <a:r>
              <a:rPr lang="de-DE" sz="2400" dirty="0" smtClean="0"/>
              <a:t>vom </a:t>
            </a:r>
            <a:r>
              <a:rPr lang="de-DE" sz="2400" dirty="0"/>
              <a:t>Subjekt unserer </a:t>
            </a:r>
            <a:r>
              <a:rPr lang="de-DE" sz="2400" dirty="0" smtClean="0"/>
              <a:t> Verfassung</a:t>
            </a:r>
          </a:p>
          <a:p>
            <a:r>
              <a:rPr lang="de-DE" sz="2400" dirty="0" smtClean="0"/>
              <a:t>     zum </a:t>
            </a:r>
            <a:r>
              <a:rPr lang="de-DE" sz="2400" dirty="0"/>
              <a:t>Objekt nicht durchschauter Strategien geworden </a:t>
            </a:r>
            <a:r>
              <a:rPr lang="de-DE" sz="2400" dirty="0" smtClean="0"/>
              <a:t>ist (gezielte „Verblödung“).</a:t>
            </a:r>
          </a:p>
          <a:p>
            <a:endParaRPr lang="de-DE" sz="3200" b="1" dirty="0" smtClean="0">
              <a:solidFill>
                <a:srgbClr val="FF0000"/>
              </a:solidFill>
            </a:endParaRPr>
          </a:p>
          <a:p>
            <a:pPr algn="ctr"/>
            <a:r>
              <a:rPr lang="de-DE" sz="3200" b="1" dirty="0" smtClean="0">
                <a:solidFill>
                  <a:srgbClr val="FF0000"/>
                </a:solidFill>
              </a:rPr>
              <a:t>Und alles mit einer Zielstrebigkeit, die einen Zufall ausschließt.</a:t>
            </a:r>
          </a:p>
        </p:txBody>
      </p:sp>
    </p:spTree>
    <p:extLst>
      <p:ext uri="{BB962C8B-B14F-4D97-AF65-F5344CB8AC3E}">
        <p14:creationId xmlns:p14="http://schemas.microsoft.com/office/powerpoint/2010/main" val="28586508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1238930" y="0"/>
            <a:ext cx="9496425" cy="6667500"/>
          </a:xfrm>
          <a:prstGeom prst="rect">
            <a:avLst/>
          </a:prstGeom>
        </p:spPr>
      </p:pic>
      <p:sp>
        <p:nvSpPr>
          <p:cNvPr id="4" name="Rechteck 3"/>
          <p:cNvSpPr/>
          <p:nvPr/>
        </p:nvSpPr>
        <p:spPr>
          <a:xfrm>
            <a:off x="1676399" y="3601054"/>
            <a:ext cx="6574971" cy="2862322"/>
          </a:xfrm>
          <a:prstGeom prst="rect">
            <a:avLst/>
          </a:prstGeom>
        </p:spPr>
        <p:txBody>
          <a:bodyPr wrap="square">
            <a:spAutoFit/>
          </a:bodyPr>
          <a:lstStyle/>
          <a:p>
            <a:r>
              <a:rPr lang="de-DE" dirty="0"/>
              <a:t>Als freie Bürger treten wir ein für direkte Demokratie, </a:t>
            </a:r>
            <a:r>
              <a:rPr lang="de-DE" dirty="0" smtClean="0"/>
              <a:t>Gewaltenteilung </a:t>
            </a:r>
            <a:r>
              <a:rPr lang="de-DE" dirty="0"/>
              <a:t>und Rechtsstaatlichkeit, soziale </a:t>
            </a:r>
            <a:r>
              <a:rPr lang="de-DE" dirty="0" smtClean="0"/>
              <a:t>Marktwirtschaft</a:t>
            </a:r>
            <a:r>
              <a:rPr lang="de-DE" dirty="0"/>
              <a:t>, Subsidiarität, Föderalismus, Familie und die gelebte </a:t>
            </a:r>
            <a:r>
              <a:rPr lang="de-DE" dirty="0" smtClean="0"/>
              <a:t>Tradition </a:t>
            </a:r>
            <a:r>
              <a:rPr lang="de-DE" dirty="0"/>
              <a:t>der deutschen Kultur. </a:t>
            </a:r>
            <a:endParaRPr lang="de-DE" dirty="0" smtClean="0"/>
          </a:p>
          <a:p>
            <a:r>
              <a:rPr lang="de-DE" dirty="0" smtClean="0"/>
              <a:t>Denn </a:t>
            </a:r>
            <a:r>
              <a:rPr lang="de-DE" dirty="0"/>
              <a:t>Demokratie und </a:t>
            </a:r>
            <a:r>
              <a:rPr lang="de-DE" dirty="0" smtClean="0"/>
              <a:t>Freiheit </a:t>
            </a:r>
            <a:r>
              <a:rPr lang="de-DE" dirty="0"/>
              <a:t>stehen auf dem Fundament gemeinsamer </a:t>
            </a:r>
            <a:r>
              <a:rPr lang="de-DE" dirty="0" smtClean="0"/>
              <a:t>kultureller </a:t>
            </a:r>
            <a:r>
              <a:rPr lang="de-DE" dirty="0"/>
              <a:t>Werte und historischer </a:t>
            </a:r>
            <a:r>
              <a:rPr lang="de-DE" dirty="0" smtClean="0"/>
              <a:t>Erinnerungen.</a:t>
            </a:r>
            <a:endParaRPr lang="de-DE" dirty="0"/>
          </a:p>
          <a:p>
            <a:r>
              <a:rPr lang="de-DE" dirty="0"/>
              <a:t>Wir setzen uns mit ganzer Kraft dafür ein, unser Land im </a:t>
            </a:r>
          </a:p>
          <a:p>
            <a:r>
              <a:rPr lang="de-DE" dirty="0"/>
              <a:t>Geist von Freiheit und Demokratie grundlegend zu erneuern </a:t>
            </a:r>
          </a:p>
          <a:p>
            <a:r>
              <a:rPr lang="de-DE" dirty="0"/>
              <a:t>und eben diesen Prinzipien wieder Geltung zu verschaffen</a:t>
            </a:r>
            <a:r>
              <a:rPr lang="de-DE" dirty="0" smtClean="0"/>
              <a:t>.</a:t>
            </a:r>
          </a:p>
          <a:p>
            <a:r>
              <a:rPr lang="de-DE" sz="1200" dirty="0" smtClean="0">
                <a:effectLst/>
              </a:rPr>
              <a:t>(Auszug aus Präambel)</a:t>
            </a:r>
            <a:endParaRPr lang="de-DE" sz="1200" dirty="0">
              <a:effectLst/>
            </a:endParaRPr>
          </a:p>
        </p:txBody>
      </p:sp>
    </p:spTree>
    <p:extLst>
      <p:ext uri="{BB962C8B-B14F-4D97-AF65-F5344CB8AC3E}">
        <p14:creationId xmlns:p14="http://schemas.microsoft.com/office/powerpoint/2010/main" val="294678831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762001" y="751344"/>
            <a:ext cx="10657114" cy="5078313"/>
          </a:xfrm>
          <a:prstGeom prst="rect">
            <a:avLst/>
          </a:prstGeom>
        </p:spPr>
        <p:txBody>
          <a:bodyPr wrap="square">
            <a:spAutoFit/>
          </a:bodyPr>
          <a:lstStyle/>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Bundesagentur </a:t>
            </a:r>
            <a:r>
              <a:rPr lang="de-DE" dirty="0">
                <a:ea typeface="Verdana" panose="020B0604030504040204" pitchFamily="34" charset="0"/>
                <a:cs typeface="Verdana" panose="020B0604030504040204" pitchFamily="34" charset="0"/>
              </a:rPr>
              <a:t>für Arbeit auflösen und kommunale „Jobcenter” </a:t>
            </a:r>
            <a:r>
              <a:rPr lang="de-DE" dirty="0" smtClean="0">
                <a:ea typeface="Verdana" panose="020B0604030504040204" pitchFamily="34" charset="0"/>
                <a:cs typeface="Verdana" panose="020B0604030504040204" pitchFamily="34" charset="0"/>
              </a:rPr>
              <a:t>aufwerten</a:t>
            </a:r>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Mindestlohn beibehalten</a:t>
            </a:r>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Kinder </a:t>
            </a:r>
            <a:r>
              <a:rPr lang="de-DE" dirty="0">
                <a:ea typeface="Verdana" panose="020B0604030504040204" pitchFamily="34" charset="0"/>
                <a:cs typeface="Verdana" panose="020B0604030504040204" pitchFamily="34" charset="0"/>
              </a:rPr>
              <a:t>und Erziehungsleistung bei sozialer Sicherung sowie Rente </a:t>
            </a:r>
            <a:r>
              <a:rPr lang="de-DE" dirty="0" smtClean="0">
                <a:ea typeface="Verdana" panose="020B0604030504040204" pitchFamily="34" charset="0"/>
                <a:cs typeface="Verdana" panose="020B0604030504040204" pitchFamily="34" charset="0"/>
              </a:rPr>
              <a:t>berücksichtigen</a:t>
            </a:r>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Einführung </a:t>
            </a:r>
            <a:r>
              <a:rPr lang="de-DE" b="1" dirty="0">
                <a:solidFill>
                  <a:srgbClr val="FF0000"/>
                </a:solidFill>
                <a:ea typeface="Verdana" panose="020B0604030504040204" pitchFamily="34" charset="0"/>
                <a:cs typeface="Verdana" panose="020B0604030504040204" pitchFamily="34" charset="0"/>
              </a:rPr>
              <a:t>eines Straftatbestandes der </a:t>
            </a:r>
            <a:r>
              <a:rPr lang="de-DE" b="1" dirty="0" smtClean="0">
                <a:solidFill>
                  <a:srgbClr val="FF0000"/>
                </a:solidFill>
                <a:ea typeface="Verdana" panose="020B0604030504040204" pitchFamily="34" charset="0"/>
                <a:cs typeface="Verdana" panose="020B0604030504040204" pitchFamily="34" charset="0"/>
              </a:rPr>
              <a:t>Steuerverschwendung</a:t>
            </a:r>
            <a:endParaRPr lang="de-DE" b="1" dirty="0">
              <a:solidFill>
                <a:srgbClr val="FF0000"/>
              </a:solidFill>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Experiment </a:t>
            </a:r>
            <a:r>
              <a:rPr lang="de-DE" b="1" dirty="0">
                <a:solidFill>
                  <a:srgbClr val="FF0000"/>
                </a:solidFill>
                <a:ea typeface="Verdana" panose="020B0604030504040204" pitchFamily="34" charset="0"/>
                <a:cs typeface="Verdana" panose="020B0604030504040204" pitchFamily="34" charset="0"/>
              </a:rPr>
              <a:t>Euro </a:t>
            </a:r>
            <a:r>
              <a:rPr lang="de-DE" b="1" dirty="0" smtClean="0">
                <a:solidFill>
                  <a:srgbClr val="FF0000"/>
                </a:solidFill>
                <a:ea typeface="Verdana" panose="020B0604030504040204" pitchFamily="34" charset="0"/>
                <a:cs typeface="Verdana" panose="020B0604030504040204" pitchFamily="34" charset="0"/>
              </a:rPr>
              <a:t>beenden, Volksabstimmung</a:t>
            </a:r>
            <a:endParaRPr lang="de-DE" b="1" dirty="0">
              <a:solidFill>
                <a:srgbClr val="FF0000"/>
              </a:solidFill>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Nein </a:t>
            </a:r>
            <a:r>
              <a:rPr lang="de-DE" b="1" dirty="0">
                <a:solidFill>
                  <a:srgbClr val="FF0000"/>
                </a:solidFill>
                <a:ea typeface="Verdana" panose="020B0604030504040204" pitchFamily="34" charset="0"/>
                <a:cs typeface="Verdana" panose="020B0604030504040204" pitchFamily="34" charset="0"/>
              </a:rPr>
              <a:t>zur Bankenunion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Nato </a:t>
            </a:r>
            <a:r>
              <a:rPr lang="de-DE" dirty="0">
                <a:ea typeface="Verdana" panose="020B0604030504040204" pitchFamily="34" charset="0"/>
                <a:cs typeface="Verdana" panose="020B0604030504040204" pitchFamily="34" charset="0"/>
              </a:rPr>
              <a:t>nur als </a:t>
            </a:r>
            <a:r>
              <a:rPr lang="de-DE" dirty="0" smtClean="0">
                <a:ea typeface="Verdana" panose="020B0604030504040204" pitchFamily="34" charset="0"/>
                <a:cs typeface="Verdana" panose="020B0604030504040204" pitchFamily="34" charset="0"/>
              </a:rPr>
              <a:t>Verteidigungsbündnis, Nato-Einsätze </a:t>
            </a:r>
            <a:r>
              <a:rPr lang="de-DE" dirty="0">
                <a:ea typeface="Verdana" panose="020B0604030504040204" pitchFamily="34" charset="0"/>
                <a:cs typeface="Verdana" panose="020B0604030504040204" pitchFamily="34" charset="0"/>
              </a:rPr>
              <a:t>nur unter UNO-Mandat</a:t>
            </a:r>
          </a:p>
          <a:p>
            <a:r>
              <a:rPr lang="de-DE" b="1" dirty="0" smtClean="0">
                <a:ea typeface="Verdana" panose="020B0604030504040204" pitchFamily="34" charset="0"/>
                <a:cs typeface="Verdana" panose="020B0604030504040204" pitchFamily="34" charset="0"/>
                <a:sym typeface="Wingdings" panose="05000000000000000000" pitchFamily="2" charset="2"/>
              </a:rPr>
              <a:t></a:t>
            </a:r>
            <a:r>
              <a:rPr lang="de-DE" b="1" dirty="0" smtClean="0">
                <a:solidFill>
                  <a:srgbClr val="FF0000"/>
                </a:solidFill>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Abzug </a:t>
            </a:r>
            <a:r>
              <a:rPr lang="de-DE" b="1" dirty="0">
                <a:solidFill>
                  <a:srgbClr val="FF0000"/>
                </a:solidFill>
                <a:ea typeface="Verdana" panose="020B0604030504040204" pitchFamily="34" charset="0"/>
                <a:cs typeface="Verdana" panose="020B0604030504040204" pitchFamily="34" charset="0"/>
              </a:rPr>
              <a:t>aller noch auf deutschem Boden stationierten alliierten Truppen </a:t>
            </a:r>
            <a:r>
              <a:rPr lang="de-DE" dirty="0">
                <a:ea typeface="Verdana" panose="020B0604030504040204" pitchFamily="34" charset="0"/>
                <a:cs typeface="Verdana" panose="020B0604030504040204" pitchFamily="34" charset="0"/>
              </a:rPr>
              <a:t>und </a:t>
            </a:r>
            <a:r>
              <a:rPr lang="de-DE" dirty="0" smtClean="0">
                <a:ea typeface="Verdana" panose="020B0604030504040204" pitchFamily="34" charset="0"/>
                <a:cs typeface="Verdana" panose="020B0604030504040204" pitchFamily="34" charset="0"/>
              </a:rPr>
              <a:t>deren Atomwaffen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Entwicklungshilfe</a:t>
            </a:r>
            <a:r>
              <a:rPr lang="de-DE" dirty="0">
                <a:ea typeface="Verdana" panose="020B0604030504040204" pitchFamily="34" charset="0"/>
                <a:cs typeface="Verdana" panose="020B0604030504040204" pitchFamily="34" charset="0"/>
              </a:rPr>
              <a:t>: Hilfe zur </a:t>
            </a:r>
            <a:r>
              <a:rPr lang="de-DE" dirty="0" smtClean="0">
                <a:ea typeface="Verdana" panose="020B0604030504040204" pitchFamily="34" charset="0"/>
                <a:cs typeface="Verdana" panose="020B0604030504040204" pitchFamily="34" charset="0"/>
              </a:rPr>
              <a:t>Selbsthilfe</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Bundesagentur </a:t>
            </a:r>
            <a:r>
              <a:rPr lang="de-DE" dirty="0">
                <a:ea typeface="Verdana" panose="020B0604030504040204" pitchFamily="34" charset="0"/>
                <a:cs typeface="Verdana" panose="020B0604030504040204" pitchFamily="34" charset="0"/>
              </a:rPr>
              <a:t>für Arbeit auflösen und kommunale „Jobcenter” aufwerten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Mindestlohn </a:t>
            </a:r>
            <a:r>
              <a:rPr lang="de-DE" b="1" dirty="0">
                <a:solidFill>
                  <a:srgbClr val="FF0000"/>
                </a:solidFill>
                <a:ea typeface="Verdana" panose="020B0604030504040204" pitchFamily="34" charset="0"/>
                <a:cs typeface="Verdana" panose="020B0604030504040204" pitchFamily="34" charset="0"/>
              </a:rPr>
              <a:t>beibehalten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Kinder </a:t>
            </a:r>
            <a:r>
              <a:rPr lang="de-DE" b="1" dirty="0">
                <a:solidFill>
                  <a:srgbClr val="FF0000"/>
                </a:solidFill>
                <a:ea typeface="Verdana" panose="020B0604030504040204" pitchFamily="34" charset="0"/>
                <a:cs typeface="Verdana" panose="020B0604030504040204" pitchFamily="34" charset="0"/>
              </a:rPr>
              <a:t>und Erziehungsleistung bei sozialer Sicherung sowie Rente </a:t>
            </a:r>
            <a:r>
              <a:rPr lang="de-DE" b="1" dirty="0" smtClean="0">
                <a:solidFill>
                  <a:srgbClr val="FF0000"/>
                </a:solidFill>
                <a:ea typeface="Verdana" panose="020B0604030504040204" pitchFamily="34" charset="0"/>
                <a:cs typeface="Verdana" panose="020B0604030504040204" pitchFamily="34" charset="0"/>
              </a:rPr>
              <a:t>berücksichtigen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a:t>
            </a:r>
            <a:r>
              <a:rPr lang="de-DE" b="1" dirty="0">
                <a:solidFill>
                  <a:srgbClr val="FF0000"/>
                </a:solidFill>
                <a:ea typeface="Verdana" panose="020B0604030504040204" pitchFamily="34" charset="0"/>
                <a:cs typeface="Verdana" panose="020B0604030504040204" pitchFamily="34" charset="0"/>
              </a:rPr>
              <a:t>Aktivierende Grundsicherung” </a:t>
            </a:r>
            <a:r>
              <a:rPr lang="de-DE" dirty="0">
                <a:ea typeface="Verdana" panose="020B0604030504040204" pitchFamily="34" charset="0"/>
                <a:cs typeface="Verdana" panose="020B0604030504040204" pitchFamily="34" charset="0"/>
              </a:rPr>
              <a:t>führt zu Arbeit, die sich lohnt</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Für </a:t>
            </a:r>
            <a:r>
              <a:rPr lang="de-DE" dirty="0">
                <a:ea typeface="Verdana" panose="020B0604030504040204" pitchFamily="34" charset="0"/>
                <a:cs typeface="Verdana" panose="020B0604030504040204" pitchFamily="34" charset="0"/>
              </a:rPr>
              <a:t>eine zeitgemäße Medienpolitik: </a:t>
            </a:r>
            <a:r>
              <a:rPr lang="de-DE" b="1" dirty="0">
                <a:solidFill>
                  <a:srgbClr val="FF0000"/>
                </a:solidFill>
                <a:ea typeface="Verdana" panose="020B0604030504040204" pitchFamily="34" charset="0"/>
                <a:cs typeface="Verdana" panose="020B0604030504040204" pitchFamily="34" charset="0"/>
              </a:rPr>
              <a:t>Rundfunkbeitrag </a:t>
            </a:r>
            <a:r>
              <a:rPr lang="de-DE" b="1" dirty="0" smtClean="0">
                <a:solidFill>
                  <a:srgbClr val="FF0000"/>
                </a:solidFill>
                <a:ea typeface="Verdana" panose="020B0604030504040204" pitchFamily="34" charset="0"/>
                <a:cs typeface="Verdana" panose="020B0604030504040204" pitchFamily="34" charset="0"/>
              </a:rPr>
              <a:t>abschaffen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Wieder </a:t>
            </a:r>
            <a:r>
              <a:rPr lang="de-DE" dirty="0">
                <a:ea typeface="Verdana" panose="020B0604030504040204" pitchFamily="34" charset="0"/>
                <a:cs typeface="Verdana" panose="020B0604030504040204" pitchFamily="34" charset="0"/>
              </a:rPr>
              <a:t>Diplom, Magister und Staatsexamen – keine „Gender-Forschung“ mehr</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Bürokratie </a:t>
            </a:r>
            <a:r>
              <a:rPr lang="de-DE" b="1" dirty="0">
                <a:solidFill>
                  <a:srgbClr val="FF0000"/>
                </a:solidFill>
                <a:ea typeface="Verdana" panose="020B0604030504040204" pitchFamily="34" charset="0"/>
                <a:cs typeface="Verdana" panose="020B0604030504040204" pitchFamily="34" charset="0"/>
              </a:rPr>
              <a:t>abbauen, staatliche Subventionen reduzieren und Mittelstand stärken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a:ea typeface="Verdana" panose="020B0604030504040204" pitchFamily="34" charset="0"/>
                <a:cs typeface="Verdana" panose="020B0604030504040204" pitchFamily="34" charset="0"/>
                <a:sym typeface="Wingdings" panose="05000000000000000000" pitchFamily="2" charset="2"/>
              </a:rPr>
              <a:t>W</a:t>
            </a:r>
            <a:r>
              <a:rPr lang="de-DE" dirty="0" smtClean="0">
                <a:ea typeface="Verdana" panose="020B0604030504040204" pitchFamily="34" charset="0"/>
                <a:cs typeface="Verdana" panose="020B0604030504040204" pitchFamily="34" charset="0"/>
              </a:rPr>
              <a:t>irtschaftspolitischen </a:t>
            </a:r>
            <a:r>
              <a:rPr lang="de-DE" dirty="0">
                <a:ea typeface="Verdana" panose="020B0604030504040204" pitchFamily="34" charset="0"/>
                <a:cs typeface="Verdana" panose="020B0604030504040204" pitchFamily="34" charset="0"/>
              </a:rPr>
              <a:t>Leitlinien sind Eigentum, </a:t>
            </a:r>
            <a:r>
              <a:rPr lang="de-DE" dirty="0" smtClean="0">
                <a:ea typeface="Verdana" panose="020B0604030504040204" pitchFamily="34" charset="0"/>
                <a:cs typeface="Verdana" panose="020B0604030504040204" pitchFamily="34" charset="0"/>
              </a:rPr>
              <a:t>Eigenverantwortlichkeit </a:t>
            </a:r>
            <a:r>
              <a:rPr lang="de-DE" dirty="0">
                <a:ea typeface="Verdana" panose="020B0604030504040204" pitchFamily="34" charset="0"/>
                <a:cs typeface="Verdana" panose="020B0604030504040204" pitchFamily="34" charset="0"/>
              </a:rPr>
              <a:t>und freie Preisbildung</a:t>
            </a:r>
            <a:r>
              <a:rPr lang="de-DE" dirty="0" smtClean="0">
                <a:ea typeface="Verdana" panose="020B0604030504040204" pitchFamily="34" charset="0"/>
                <a:cs typeface="Verdana" panose="020B0604030504040204" pitchFamily="34" charset="0"/>
              </a:rPr>
              <a:t>.</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Keine </a:t>
            </a:r>
            <a:r>
              <a:rPr lang="de-DE" b="1" dirty="0">
                <a:solidFill>
                  <a:srgbClr val="FF0000"/>
                </a:solidFill>
                <a:ea typeface="Verdana" panose="020B0604030504040204" pitchFamily="34" charset="0"/>
                <a:cs typeface="Verdana" panose="020B0604030504040204" pitchFamily="34" charset="0"/>
              </a:rPr>
              <a:t>Privatisierung gegen den Willen der Bürger </a:t>
            </a:r>
            <a:r>
              <a:rPr lang="de-DE" dirty="0">
                <a:ea typeface="Verdana" panose="020B0604030504040204" pitchFamily="34" charset="0"/>
                <a:cs typeface="Verdana" panose="020B0604030504040204" pitchFamily="34" charset="0"/>
              </a:rPr>
              <a:t>– Trinkwasser </a:t>
            </a:r>
            <a:r>
              <a:rPr lang="de-DE" dirty="0" smtClean="0">
                <a:ea typeface="Verdana" panose="020B0604030504040204" pitchFamily="34" charset="0"/>
                <a:cs typeface="Verdana" panose="020B0604030504040204" pitchFamily="34" charset="0"/>
              </a:rPr>
              <a:t>schützen</a:t>
            </a:r>
            <a:endParaRPr lang="de-DE" dirty="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6132998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762001" y="1045259"/>
            <a:ext cx="10657114" cy="4247317"/>
          </a:xfrm>
          <a:prstGeom prst="rect">
            <a:avLst/>
          </a:prstGeom>
        </p:spPr>
        <p:txBody>
          <a:bodyPr wrap="square">
            <a:spAutoFit/>
          </a:bodyPr>
          <a:lstStyle/>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Langlebige </a:t>
            </a:r>
            <a:r>
              <a:rPr lang="de-DE" dirty="0">
                <a:ea typeface="Verdana" panose="020B0604030504040204" pitchFamily="34" charset="0"/>
                <a:cs typeface="Verdana" panose="020B0604030504040204" pitchFamily="34" charset="0"/>
              </a:rPr>
              <a:t>Produkte und Prüfung auf Schadstoffe vor Zulassung</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Quelloffene </a:t>
            </a:r>
            <a:r>
              <a:rPr lang="de-DE" dirty="0">
                <a:ea typeface="Verdana" panose="020B0604030504040204" pitchFamily="34" charset="0"/>
                <a:cs typeface="Verdana" panose="020B0604030504040204" pitchFamily="34" charset="0"/>
              </a:rPr>
              <a:t>Software und sichere Kommunikation als Bürgerrecht</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Gerechte </a:t>
            </a:r>
            <a:r>
              <a:rPr lang="de-DE" b="1" dirty="0">
                <a:solidFill>
                  <a:srgbClr val="FF0000"/>
                </a:solidFill>
                <a:ea typeface="Verdana" panose="020B0604030504040204" pitchFamily="34" charset="0"/>
                <a:cs typeface="Verdana" panose="020B0604030504040204" pitchFamily="34" charset="0"/>
              </a:rPr>
              <a:t>Steuern durch AfD-Stufentarif und Obergrenze für Steuern bzw. Abgaben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Familiensplitting einführen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sym typeface="Wingdings" panose="05000000000000000000" pitchFamily="2" charset="2"/>
              </a:rPr>
              <a:t>W</a:t>
            </a:r>
            <a:r>
              <a:rPr lang="de-DE" b="1" dirty="0" smtClean="0">
                <a:solidFill>
                  <a:srgbClr val="FF0000"/>
                </a:solidFill>
                <a:ea typeface="Verdana" panose="020B0604030504040204" pitchFamily="34" charset="0"/>
                <a:cs typeface="Verdana" panose="020B0604030504040204" pitchFamily="34" charset="0"/>
              </a:rPr>
              <a:t>ettbewerb </a:t>
            </a:r>
            <a:r>
              <a:rPr lang="de-DE" b="1" dirty="0">
                <a:solidFill>
                  <a:srgbClr val="FF0000"/>
                </a:solidFill>
                <a:ea typeface="Verdana" panose="020B0604030504040204" pitchFamily="34" charset="0"/>
                <a:cs typeface="Verdana" panose="020B0604030504040204" pitchFamily="34" charset="0"/>
              </a:rPr>
              <a:t>nationaler Steuersysteme erhalten </a:t>
            </a:r>
            <a:r>
              <a:rPr lang="de-DE" dirty="0">
                <a:ea typeface="Verdana" panose="020B0604030504040204" pitchFamily="34" charset="0"/>
                <a:cs typeface="Verdana" panose="020B0604030504040204" pitchFamily="34" charset="0"/>
              </a:rPr>
              <a:t>– Bankgeheimnis wiederherstellen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Staatsschulden </a:t>
            </a:r>
            <a:r>
              <a:rPr lang="de-DE" dirty="0">
                <a:ea typeface="Verdana" panose="020B0604030504040204" pitchFamily="34" charset="0"/>
                <a:cs typeface="Verdana" panose="020B0604030504040204" pitchFamily="34" charset="0"/>
              </a:rPr>
              <a:t>planmäßig tilgen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Bargeldnutzung </a:t>
            </a:r>
            <a:r>
              <a:rPr lang="de-DE" b="1" dirty="0">
                <a:solidFill>
                  <a:srgbClr val="FF0000"/>
                </a:solidFill>
                <a:ea typeface="Verdana" panose="020B0604030504040204" pitchFamily="34" charset="0"/>
                <a:cs typeface="Verdana" panose="020B0604030504040204" pitchFamily="34" charset="0"/>
              </a:rPr>
              <a:t>muss uneingeschränkt erhalten bleiben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Geldsystem </a:t>
            </a:r>
            <a:r>
              <a:rPr lang="de-DE" b="1" dirty="0">
                <a:solidFill>
                  <a:srgbClr val="FF0000"/>
                </a:solidFill>
                <a:ea typeface="Verdana" panose="020B0604030504040204" pitchFamily="34" charset="0"/>
                <a:cs typeface="Verdana" panose="020B0604030504040204" pitchFamily="34" charset="0"/>
              </a:rPr>
              <a:t>überdenken, Gold heimholen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Energieeinsparverordnung </a:t>
            </a:r>
            <a:r>
              <a:rPr lang="de-DE" dirty="0">
                <a:ea typeface="Verdana" panose="020B0604030504040204" pitchFamily="34" charset="0"/>
                <a:cs typeface="Verdana" panose="020B0604030504040204" pitchFamily="34" charset="0"/>
              </a:rPr>
              <a:t>und Erneuerbare-Energien-Wärme-Gesetz abschaffen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Klimaschutzpolitik</a:t>
            </a:r>
            <a:r>
              <a:rPr lang="de-DE" dirty="0">
                <a:ea typeface="Verdana" panose="020B0604030504040204" pitchFamily="34" charset="0"/>
                <a:cs typeface="Verdana" panose="020B0604030504040204" pitchFamily="34" charset="0"/>
              </a:rPr>
              <a:t>: Irrweg beenden, Umwelt schützen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Bioenergie</a:t>
            </a:r>
            <a:r>
              <a:rPr lang="de-DE" dirty="0">
                <a:ea typeface="Verdana" panose="020B0604030504040204" pitchFamily="34" charset="0"/>
                <a:cs typeface="Verdana" panose="020B0604030504040204" pitchFamily="34" charset="0"/>
              </a:rPr>
              <a:t>: Subventionen beenden, Vorrangeinspeisung einstellen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Kernenergie</a:t>
            </a:r>
            <a:r>
              <a:rPr lang="de-DE" dirty="0">
                <a:ea typeface="Verdana" panose="020B0604030504040204" pitchFamily="34" charset="0"/>
                <a:cs typeface="Verdana" panose="020B0604030504040204" pitchFamily="34" charset="0"/>
              </a:rPr>
              <a:t>: Alternativen erforschen und übergangsweise </a:t>
            </a:r>
            <a:r>
              <a:rPr lang="de-DE" dirty="0" smtClean="0">
                <a:ea typeface="Verdana" panose="020B0604030504040204" pitchFamily="34" charset="0"/>
                <a:cs typeface="Verdana" panose="020B0604030504040204" pitchFamily="34" charset="0"/>
              </a:rPr>
              <a:t>Laufzeitverlängerung</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Landwirtschaft</a:t>
            </a:r>
            <a:r>
              <a:rPr lang="de-DE" dirty="0">
                <a:ea typeface="Verdana" panose="020B0604030504040204" pitchFamily="34" charset="0"/>
                <a:cs typeface="Verdana" panose="020B0604030504040204" pitchFamily="34" charset="0"/>
              </a:rPr>
              <a:t>: Mehr Wettbewerb, weniger </a:t>
            </a:r>
            <a:r>
              <a:rPr lang="de-DE" dirty="0" smtClean="0">
                <a:ea typeface="Verdana" panose="020B0604030504040204" pitchFamily="34" charset="0"/>
                <a:cs typeface="Verdana" panose="020B0604030504040204" pitchFamily="34" charset="0"/>
              </a:rPr>
              <a:t>Subventionen</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b="1" dirty="0" smtClean="0">
                <a:solidFill>
                  <a:srgbClr val="FF0000"/>
                </a:solidFill>
                <a:ea typeface="Verdana" panose="020B0604030504040204" pitchFamily="34" charset="0"/>
                <a:cs typeface="Verdana" panose="020B0604030504040204" pitchFamily="34" charset="0"/>
              </a:rPr>
              <a:t>Öffentlich-Privat-Projekte</a:t>
            </a:r>
            <a:r>
              <a:rPr lang="de-DE" b="1" dirty="0">
                <a:solidFill>
                  <a:srgbClr val="FF0000"/>
                </a:solidFill>
                <a:ea typeface="Verdana" panose="020B0604030504040204" pitchFamily="34" charset="0"/>
                <a:cs typeface="Verdana" panose="020B0604030504040204" pitchFamily="34" charset="0"/>
              </a:rPr>
              <a:t>: Transparenz statt Lobby</a:t>
            </a:r>
          </a:p>
          <a:p>
            <a:r>
              <a:rPr lang="de-DE" dirty="0" smtClean="0">
                <a:ea typeface="Verdana" panose="020B0604030504040204" pitchFamily="34" charset="0"/>
                <a:cs typeface="Verdana" panose="020B0604030504040204" pitchFamily="34" charset="0"/>
                <a:sym typeface="Wingdings" panose="05000000000000000000" pitchFamily="2" charset="2"/>
              </a:rPr>
              <a:t> </a:t>
            </a:r>
            <a:r>
              <a:rPr lang="de-DE" dirty="0" smtClean="0">
                <a:ea typeface="Verdana" panose="020B0604030504040204" pitchFamily="34" charset="0"/>
                <a:cs typeface="Verdana" panose="020B0604030504040204" pitchFamily="34" charset="0"/>
              </a:rPr>
              <a:t>Straßen- </a:t>
            </a:r>
            <a:r>
              <a:rPr lang="de-DE" dirty="0">
                <a:ea typeface="Verdana" panose="020B0604030504040204" pitchFamily="34" charset="0"/>
                <a:cs typeface="Verdana" panose="020B0604030504040204" pitchFamily="34" charset="0"/>
              </a:rPr>
              <a:t>und Schienennetz: Substanz </a:t>
            </a:r>
            <a:r>
              <a:rPr lang="de-DE" dirty="0" smtClean="0">
                <a:ea typeface="Verdana" panose="020B0604030504040204" pitchFamily="34" charset="0"/>
                <a:cs typeface="Verdana" panose="020B0604030504040204" pitchFamily="34" charset="0"/>
              </a:rPr>
              <a:t>erhalten</a:t>
            </a:r>
            <a:endParaRPr lang="de-DE" dirty="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606112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791195" y="1938153"/>
            <a:ext cx="8156863" cy="1938992"/>
          </a:xfrm>
          <a:prstGeom prst="rect">
            <a:avLst/>
          </a:prstGeom>
          <a:noFill/>
        </p:spPr>
        <p:txBody>
          <a:bodyPr wrap="square" rtlCol="0">
            <a:spAutoFit/>
          </a:bodyPr>
          <a:lstStyle/>
          <a:p>
            <a:pPr algn="ctr"/>
            <a:r>
              <a:rPr lang="de-DE" sz="6000" b="1" dirty="0" smtClean="0">
                <a:solidFill>
                  <a:srgbClr val="FF0000"/>
                </a:solidFill>
              </a:rPr>
              <a:t>Danke </a:t>
            </a:r>
          </a:p>
          <a:p>
            <a:pPr algn="ctr"/>
            <a:r>
              <a:rPr lang="de-DE" sz="6000" b="1" dirty="0" smtClean="0">
                <a:solidFill>
                  <a:srgbClr val="FF0000"/>
                </a:solidFill>
              </a:rPr>
              <a:t>für die Aufmerksamkeit!</a:t>
            </a:r>
          </a:p>
        </p:txBody>
      </p:sp>
    </p:spTree>
    <p:extLst>
      <p:ext uri="{BB962C8B-B14F-4D97-AF65-F5344CB8AC3E}">
        <p14:creationId xmlns:p14="http://schemas.microsoft.com/office/powerpoint/2010/main" val="18600902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6242673" y="1164614"/>
            <a:ext cx="4435168" cy="2924002"/>
          </a:xfrm>
          <a:prstGeom prst="rect">
            <a:avLst/>
          </a:prstGeom>
        </p:spPr>
      </p:pic>
      <p:pic>
        <p:nvPicPr>
          <p:cNvPr id="10242" name="Picture 2" descr="http://cdn2.spiegel.de/images/image-1050055-panoV9-oubi-105005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7919" y="4088616"/>
            <a:ext cx="4435168" cy="2132292"/>
          </a:xfrm>
          <a:prstGeom prst="rect">
            <a:avLst/>
          </a:prstGeom>
          <a:noFill/>
          <a:extLst>
            <a:ext uri="{909E8E84-426E-40DD-AFC4-6F175D3DCCD1}">
              <a14:hiddenFill xmlns:a14="http://schemas.microsoft.com/office/drawing/2010/main">
                <a:solidFill>
                  <a:srgbClr val="FFFFFF"/>
                </a:solidFill>
              </a14:hiddenFill>
            </a:ext>
          </a:extLst>
        </p:spPr>
      </p:pic>
      <p:sp>
        <p:nvSpPr>
          <p:cNvPr id="3" name="Rechteck 2"/>
          <p:cNvSpPr/>
          <p:nvPr/>
        </p:nvSpPr>
        <p:spPr>
          <a:xfrm>
            <a:off x="3802395" y="294306"/>
            <a:ext cx="3978974" cy="523220"/>
          </a:xfrm>
          <a:prstGeom prst="rect">
            <a:avLst/>
          </a:prstGeom>
        </p:spPr>
        <p:txBody>
          <a:bodyPr wrap="none">
            <a:spAutoFit/>
          </a:bodyPr>
          <a:lstStyle/>
          <a:p>
            <a:pPr algn="ctr">
              <a:spcAft>
                <a:spcPts val="0"/>
              </a:spcAft>
            </a:pPr>
            <a:r>
              <a:rPr lang="de-DE" sz="2800" dirty="0" smtClean="0">
                <a:solidFill>
                  <a:srgbClr val="FF0000"/>
                </a:solidFill>
                <a:ea typeface="Times New Roman" panose="02020603050405020304" pitchFamily="18" charset="0"/>
                <a:cs typeface="Times New Roman" panose="02020603050405020304" pitchFamily="18" charset="0"/>
              </a:rPr>
              <a:t>Goldbesitz in </a:t>
            </a:r>
            <a:r>
              <a:rPr lang="de-DE" sz="2800" dirty="0">
                <a:solidFill>
                  <a:srgbClr val="FF0000"/>
                </a:solidFill>
                <a:ea typeface="Times New Roman" panose="02020603050405020304" pitchFamily="18" charset="0"/>
                <a:cs typeface="Times New Roman" panose="02020603050405020304" pitchFamily="18" charset="0"/>
              </a:rPr>
              <a:t>Deutschland</a:t>
            </a:r>
          </a:p>
        </p:txBody>
      </p:sp>
      <p:pic>
        <p:nvPicPr>
          <p:cNvPr id="4" name="Grafik 3"/>
          <p:cNvPicPr>
            <a:picLocks noChangeAspect="1"/>
          </p:cNvPicPr>
          <p:nvPr/>
        </p:nvPicPr>
        <p:blipFill>
          <a:blip r:embed="rId4"/>
          <a:stretch>
            <a:fillRect/>
          </a:stretch>
        </p:blipFill>
        <p:spPr>
          <a:xfrm>
            <a:off x="1340198" y="1164614"/>
            <a:ext cx="3264927" cy="2362201"/>
          </a:xfrm>
          <a:prstGeom prst="rect">
            <a:avLst/>
          </a:prstGeom>
        </p:spPr>
      </p:pic>
      <p:pic>
        <p:nvPicPr>
          <p:cNvPr id="6" name="Grafik 5"/>
          <p:cNvPicPr>
            <a:picLocks noChangeAspect="1"/>
          </p:cNvPicPr>
          <p:nvPr/>
        </p:nvPicPr>
        <p:blipFill>
          <a:blip r:embed="rId5"/>
          <a:stretch>
            <a:fillRect/>
          </a:stretch>
        </p:blipFill>
        <p:spPr>
          <a:xfrm>
            <a:off x="1340198" y="3526816"/>
            <a:ext cx="3270173" cy="2832136"/>
          </a:xfrm>
          <a:prstGeom prst="rect">
            <a:avLst/>
          </a:prstGeom>
        </p:spPr>
      </p:pic>
    </p:spTree>
    <p:extLst>
      <p:ext uri="{BB962C8B-B14F-4D97-AF65-F5344CB8AC3E}">
        <p14:creationId xmlns:p14="http://schemas.microsoft.com/office/powerpoint/2010/main" val="263453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712074" y="2308162"/>
            <a:ext cx="4354718" cy="1323439"/>
          </a:xfrm>
          <a:prstGeom prst="rect">
            <a:avLst/>
          </a:prstGeom>
        </p:spPr>
        <p:txBody>
          <a:bodyPr wrap="none">
            <a:spAutoFit/>
          </a:bodyPr>
          <a:lstStyle/>
          <a:p>
            <a:pPr algn="ctr"/>
            <a:r>
              <a:rPr lang="de-DE" sz="6000" b="1" dirty="0" smtClean="0">
                <a:solidFill>
                  <a:srgbClr val="FF0000"/>
                </a:solidFill>
              </a:rPr>
              <a:t>Schulden</a:t>
            </a:r>
          </a:p>
          <a:p>
            <a:pPr algn="ctr"/>
            <a:r>
              <a:rPr lang="de-DE" sz="2000" b="1" dirty="0" smtClean="0">
                <a:solidFill>
                  <a:srgbClr val="FF0000"/>
                </a:solidFill>
              </a:rPr>
              <a:t>Staat, Bund, Länder, Gemeinden, Privat</a:t>
            </a:r>
            <a:endParaRPr lang="de-DE" sz="2000" b="1" dirty="0">
              <a:solidFill>
                <a:srgbClr val="FF0000"/>
              </a:solidFill>
            </a:endParaRPr>
          </a:p>
        </p:txBody>
      </p:sp>
    </p:spTree>
    <p:extLst>
      <p:ext uri="{BB962C8B-B14F-4D97-AF65-F5344CB8AC3E}">
        <p14:creationId xmlns:p14="http://schemas.microsoft.com/office/powerpoint/2010/main" val="37323452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862753" y="328571"/>
            <a:ext cx="73393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endParaRPr lang="de-DE" dirty="0"/>
          </a:p>
        </p:txBody>
      </p:sp>
      <p:sp>
        <p:nvSpPr>
          <p:cNvPr id="4" name="Rechteck 3"/>
          <p:cNvSpPr/>
          <p:nvPr/>
        </p:nvSpPr>
        <p:spPr>
          <a:xfrm>
            <a:off x="8639809" y="6443645"/>
            <a:ext cx="3552191" cy="276999"/>
          </a:xfrm>
          <a:prstGeom prst="rect">
            <a:avLst/>
          </a:prstGeom>
        </p:spPr>
        <p:txBody>
          <a:bodyPr wrap="none">
            <a:spAutoFit/>
          </a:bodyPr>
          <a:lstStyle/>
          <a:p>
            <a:r>
              <a:rPr lang="de-DE" altLang="zh-CN" sz="1200" dirty="0">
                <a:solidFill>
                  <a:srgbClr val="000000"/>
                </a:solidFill>
                <a:ea typeface="SimSun" panose="02010600030101010101" pitchFamily="2" charset="-122"/>
                <a:cs typeface="Arial" panose="020B0604020202020204" pitchFamily="34" charset="0"/>
              </a:rPr>
              <a:t>http://www.gold.de/staatsverschuldung-deutschland/</a:t>
            </a:r>
            <a:endParaRPr lang="de-DE" sz="1200" dirty="0"/>
          </a:p>
        </p:txBody>
      </p:sp>
      <p:sp>
        <p:nvSpPr>
          <p:cNvPr id="5" name="Rechteck 4"/>
          <p:cNvSpPr/>
          <p:nvPr/>
        </p:nvSpPr>
        <p:spPr>
          <a:xfrm>
            <a:off x="3909829" y="236238"/>
            <a:ext cx="3824893" cy="461665"/>
          </a:xfrm>
          <a:prstGeom prst="rect">
            <a:avLst/>
          </a:prstGeom>
        </p:spPr>
        <p:txBody>
          <a:bodyPr wrap="none">
            <a:spAutoFit/>
          </a:bodyPr>
          <a:lstStyle/>
          <a:p>
            <a:pPr lvl="0" algn="ctr" eaLnBrk="0" fontAlgn="base" hangingPunct="0">
              <a:spcBef>
                <a:spcPct val="0"/>
              </a:spcBef>
              <a:spcAft>
                <a:spcPct val="0"/>
              </a:spcAft>
            </a:pPr>
            <a:r>
              <a:rPr lang="de-DE" altLang="zh-CN" sz="2400" dirty="0" smtClean="0">
                <a:solidFill>
                  <a:srgbClr val="FF0000"/>
                </a:solidFill>
                <a:ea typeface="SimSun" panose="02010600030101010101" pitchFamily="2" charset="-122"/>
                <a:cs typeface="Arial" panose="020B0604020202020204" pitchFamily="34" charset="0"/>
              </a:rPr>
              <a:t>Staatsverschuldung –offiziell-</a:t>
            </a:r>
            <a:endParaRPr lang="de-DE" altLang="zh-CN" sz="2400" dirty="0">
              <a:solidFill>
                <a:srgbClr val="FF0000"/>
              </a:solidFill>
            </a:endParaRPr>
          </a:p>
        </p:txBody>
      </p:sp>
      <p:pic>
        <p:nvPicPr>
          <p:cNvPr id="3" name="Grafik 2"/>
          <p:cNvPicPr>
            <a:picLocks noChangeAspect="1"/>
          </p:cNvPicPr>
          <p:nvPr/>
        </p:nvPicPr>
        <p:blipFill>
          <a:blip r:embed="rId2"/>
          <a:stretch>
            <a:fillRect/>
          </a:stretch>
        </p:blipFill>
        <p:spPr>
          <a:xfrm>
            <a:off x="5072260" y="1611086"/>
            <a:ext cx="6745346" cy="3647005"/>
          </a:xfrm>
          <a:prstGeom prst="rect">
            <a:avLst/>
          </a:prstGeom>
        </p:spPr>
      </p:pic>
      <p:pic>
        <p:nvPicPr>
          <p:cNvPr id="8" name="Grafik 7"/>
          <p:cNvPicPr>
            <a:picLocks noChangeAspect="1"/>
          </p:cNvPicPr>
          <p:nvPr/>
        </p:nvPicPr>
        <p:blipFill>
          <a:blip r:embed="rId3"/>
          <a:stretch>
            <a:fillRect/>
          </a:stretch>
        </p:blipFill>
        <p:spPr>
          <a:xfrm>
            <a:off x="617763" y="1611086"/>
            <a:ext cx="4124590" cy="3647005"/>
          </a:xfrm>
          <a:prstGeom prst="rect">
            <a:avLst/>
          </a:prstGeom>
        </p:spPr>
      </p:pic>
    </p:spTree>
    <p:extLst>
      <p:ext uri="{BB962C8B-B14F-4D97-AF65-F5344CB8AC3E}">
        <p14:creationId xmlns:p14="http://schemas.microsoft.com/office/powerpoint/2010/main" val="32807807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862753" y="328571"/>
            <a:ext cx="73393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endParaRPr lang="de-DE" dirty="0"/>
          </a:p>
        </p:txBody>
      </p:sp>
      <p:pic>
        <p:nvPicPr>
          <p:cNvPr id="3073" name="Grafik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3538" y="790236"/>
            <a:ext cx="6708601" cy="4551274"/>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8999316" y="6421874"/>
            <a:ext cx="3035254" cy="276999"/>
          </a:xfrm>
          <a:prstGeom prst="rect">
            <a:avLst/>
          </a:prstGeom>
        </p:spPr>
        <p:txBody>
          <a:bodyPr wrap="none">
            <a:spAutoFit/>
          </a:bodyPr>
          <a:lstStyle/>
          <a:p>
            <a:r>
              <a:rPr lang="de-DE" altLang="zh-CN" sz="1200" dirty="0" smtClean="0">
                <a:solidFill>
                  <a:srgbClr val="000000"/>
                </a:solidFill>
                <a:ea typeface="SimSun" panose="02010600030101010101" pitchFamily="2" charset="-122"/>
                <a:cs typeface="Arial" panose="020B0604020202020204" pitchFamily="34" charset="0"/>
              </a:rPr>
              <a:t>Quelle: Bundesbank Zeitreihe BBK01.BU1131 </a:t>
            </a:r>
            <a:endParaRPr lang="de-DE" sz="1200" dirty="0"/>
          </a:p>
        </p:txBody>
      </p:sp>
      <p:sp>
        <p:nvSpPr>
          <p:cNvPr id="5" name="Rechteck 4"/>
          <p:cNvSpPr/>
          <p:nvPr/>
        </p:nvSpPr>
        <p:spPr>
          <a:xfrm>
            <a:off x="2442403" y="236238"/>
            <a:ext cx="6759736" cy="461665"/>
          </a:xfrm>
          <a:prstGeom prst="rect">
            <a:avLst/>
          </a:prstGeom>
        </p:spPr>
        <p:txBody>
          <a:bodyPr wrap="none">
            <a:spAutoFit/>
          </a:bodyPr>
          <a:lstStyle/>
          <a:p>
            <a:pPr lvl="0" algn="ctr" eaLnBrk="0" fontAlgn="base" hangingPunct="0">
              <a:spcBef>
                <a:spcPct val="0"/>
              </a:spcBef>
              <a:spcAft>
                <a:spcPct val="0"/>
              </a:spcAft>
            </a:pPr>
            <a:r>
              <a:rPr lang="de-DE" altLang="zh-CN" sz="2400" dirty="0">
                <a:solidFill>
                  <a:srgbClr val="FF0000"/>
                </a:solidFill>
                <a:ea typeface="SimSun" panose="02010600030101010101" pitchFamily="2" charset="-122"/>
                <a:cs typeface="Arial" panose="020B0604020202020204" pitchFamily="34" charset="0"/>
              </a:rPr>
              <a:t>Verschuldung des Bundes - Verschuldung insgesamt</a:t>
            </a:r>
            <a:endParaRPr lang="de-DE" altLang="zh-CN" sz="2400" dirty="0">
              <a:solidFill>
                <a:srgbClr val="FF0000"/>
              </a:solidFill>
            </a:endParaRPr>
          </a:p>
        </p:txBody>
      </p:sp>
      <p:sp>
        <p:nvSpPr>
          <p:cNvPr id="6" name="Rechteck 5"/>
          <p:cNvSpPr/>
          <p:nvPr/>
        </p:nvSpPr>
        <p:spPr>
          <a:xfrm>
            <a:off x="500357" y="5404425"/>
            <a:ext cx="11304111" cy="1015663"/>
          </a:xfrm>
          <a:prstGeom prst="rect">
            <a:avLst/>
          </a:prstGeom>
        </p:spPr>
        <p:txBody>
          <a:bodyPr wrap="square">
            <a:spAutoFit/>
          </a:bodyPr>
          <a:lstStyle/>
          <a:p>
            <a:pPr lvl="0" eaLnBrk="0" fontAlgn="base" hangingPunct="0">
              <a:spcBef>
                <a:spcPct val="0"/>
              </a:spcBef>
              <a:spcAft>
                <a:spcPct val="0"/>
              </a:spcAft>
            </a:pPr>
            <a:r>
              <a:rPr lang="de-DE" altLang="zh-CN" sz="1200" dirty="0" smtClean="0">
                <a:solidFill>
                  <a:srgbClr val="000000"/>
                </a:solidFill>
                <a:ea typeface="SimSun" panose="02010600030101010101" pitchFamily="2" charset="-122"/>
                <a:cs typeface="Arial" panose="020B0604020202020204" pitchFamily="34" charset="0"/>
              </a:rPr>
              <a:t>Ab </a:t>
            </a:r>
            <a:r>
              <a:rPr lang="de-DE" altLang="zh-CN" sz="1200" dirty="0">
                <a:solidFill>
                  <a:srgbClr val="000000"/>
                </a:solidFill>
                <a:ea typeface="SimSun" panose="02010600030101010101" pitchFamily="2" charset="-122"/>
                <a:cs typeface="Arial" panose="020B0604020202020204" pitchFamily="34" charset="0"/>
              </a:rPr>
              <a:t>1972 einschl. der Verschuldung der Deutschen Gesellschaft für öffentliche Arbeiten AG (</a:t>
            </a:r>
            <a:r>
              <a:rPr lang="de-DE" altLang="zh-CN" sz="1200" dirty="0" err="1">
                <a:solidFill>
                  <a:srgbClr val="000000"/>
                </a:solidFill>
                <a:ea typeface="SimSun" panose="02010600030101010101" pitchFamily="2" charset="-122"/>
                <a:cs typeface="Arial" panose="020B0604020202020204" pitchFamily="34" charset="0"/>
              </a:rPr>
              <a:t>Öffa</a:t>
            </a:r>
            <a:r>
              <a:rPr lang="de-DE" altLang="zh-CN" sz="1200" dirty="0">
                <a:solidFill>
                  <a:srgbClr val="000000"/>
                </a:solidFill>
                <a:ea typeface="SimSun" panose="02010600030101010101" pitchFamily="2" charset="-122"/>
                <a:cs typeface="Arial" panose="020B0604020202020204" pitchFamily="34" charset="0"/>
              </a:rPr>
              <a:t>). Der Bund hat die Schulden des LAF mitübernommen. Diese werden ab 1980 zusammen mit der eigentlichen Bundesschuld beim Bund nachgewiesen. Zum 1.Juli 1999 erfolgte eine Mitübernahme der Schulden des </a:t>
            </a:r>
            <a:r>
              <a:rPr lang="de-DE" altLang="zh-CN" sz="1200" dirty="0" smtClean="0">
                <a:solidFill>
                  <a:srgbClr val="000000"/>
                </a:solidFill>
                <a:ea typeface="SimSun" panose="02010600030101010101" pitchFamily="2" charset="-122"/>
                <a:cs typeface="Arial" panose="020B0604020202020204" pitchFamily="34" charset="0"/>
              </a:rPr>
              <a:t>Erblastentilgungsfonds</a:t>
            </a:r>
            <a:r>
              <a:rPr lang="de-DE" altLang="zh-CN" sz="1200" dirty="0">
                <a:solidFill>
                  <a:srgbClr val="000000"/>
                </a:solidFill>
                <a:ea typeface="SimSun" panose="02010600030101010101" pitchFamily="2" charset="-122"/>
                <a:cs typeface="Arial" panose="020B0604020202020204" pitchFamily="34" charset="0"/>
              </a:rPr>
              <a:t>, des Bundeseisenbahnvermögens sowie des </a:t>
            </a:r>
            <a:r>
              <a:rPr lang="de-DE" altLang="zh-CN" sz="1200" dirty="0" smtClean="0">
                <a:solidFill>
                  <a:srgbClr val="000000"/>
                </a:solidFill>
                <a:ea typeface="SimSun" panose="02010600030101010101" pitchFamily="2" charset="-122"/>
                <a:cs typeface="Arial" panose="020B0604020202020204" pitchFamily="34" charset="0"/>
              </a:rPr>
              <a:t>Ausgleichfonds </a:t>
            </a:r>
            <a:r>
              <a:rPr lang="de-DE" altLang="zh-CN" sz="1200" dirty="0">
                <a:solidFill>
                  <a:srgbClr val="000000"/>
                </a:solidFill>
                <a:ea typeface="SimSun" panose="02010600030101010101" pitchFamily="2" charset="-122"/>
                <a:cs typeface="Arial" panose="020B0604020202020204" pitchFamily="34" charset="0"/>
              </a:rPr>
              <a:t>"Steinkohleneinsatz" durch den Bund. Zum 1. Januar 2005 erfolgte eine Mitübernahme der Schulden des Fonds "Deutsche Einheit" durch den Bund. Zum 1. Juli 2007 erfolgte eine Mitübernahme der Schulden des ERP-Sondervermögens durch den Bund. Ab Dezember 2008 einschl. Verschuldung des Sonderfonds Finanzmarktstabilisierung (</a:t>
            </a:r>
            <a:r>
              <a:rPr lang="de-DE" altLang="zh-CN" sz="1200" dirty="0" err="1">
                <a:solidFill>
                  <a:srgbClr val="000000"/>
                </a:solidFill>
                <a:ea typeface="SimSun" panose="02010600030101010101" pitchFamily="2" charset="-122"/>
                <a:cs typeface="Arial" panose="020B0604020202020204" pitchFamily="34" charset="0"/>
              </a:rPr>
              <a:t>SoFFin</a:t>
            </a:r>
            <a:r>
              <a:rPr lang="de-DE" altLang="zh-CN" sz="1200" dirty="0">
                <a:solidFill>
                  <a:srgbClr val="000000"/>
                </a:solidFill>
                <a:ea typeface="SimSun" panose="02010600030101010101" pitchFamily="2" charset="-122"/>
                <a:cs typeface="Arial" panose="020B0604020202020204" pitchFamily="34" charset="0"/>
              </a:rPr>
              <a:t>). Ab März 2009 einschl. Verschuldung des Sondervermögens "Investitions- und Tilgungsfonds".</a:t>
            </a:r>
            <a:endParaRPr lang="de-DE" altLang="zh-CN" sz="1200" dirty="0"/>
          </a:p>
        </p:txBody>
      </p:sp>
    </p:spTree>
    <p:extLst>
      <p:ext uri="{BB962C8B-B14F-4D97-AF65-F5344CB8AC3E}">
        <p14:creationId xmlns:p14="http://schemas.microsoft.com/office/powerpoint/2010/main" val="19522888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3205</Words>
  <Application>Microsoft Office PowerPoint</Application>
  <PresentationFormat>Breitbild</PresentationFormat>
  <Paragraphs>385</Paragraphs>
  <Slides>55</Slides>
  <Notes>1</Notes>
  <HiddenSlides>0</HiddenSlides>
  <MMClips>1</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55</vt:i4>
      </vt:variant>
    </vt:vector>
  </HeadingPairs>
  <TitlesOfParts>
    <vt:vector size="64" baseType="lpstr">
      <vt:lpstr>SimSun</vt:lpstr>
      <vt:lpstr>SimSun</vt:lpstr>
      <vt:lpstr>Arial</vt:lpstr>
      <vt:lpstr>Calibri</vt:lpstr>
      <vt:lpstr>Calibri Light</vt:lpstr>
      <vt:lpstr>Times New Roman</vt:lpstr>
      <vt:lpstr>Verdana</vt:lpstr>
      <vt:lpstr>Wingdings</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Rast</dc:creator>
  <cp:lastModifiedBy>Rast</cp:lastModifiedBy>
  <cp:revision>390</cp:revision>
  <cp:lastPrinted>2015-03-16T14:39:19Z</cp:lastPrinted>
  <dcterms:created xsi:type="dcterms:W3CDTF">2015-03-10T20:19:18Z</dcterms:created>
  <dcterms:modified xsi:type="dcterms:W3CDTF">2016-11-18T18:43:16Z</dcterms:modified>
</cp:coreProperties>
</file>