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2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9" r:id="rId6"/>
    <p:sldId id="283" r:id="rId7"/>
    <p:sldId id="285" r:id="rId8"/>
    <p:sldId id="281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5" r:id="rId26"/>
    <p:sldId id="309" r:id="rId27"/>
    <p:sldId id="308" r:id="rId28"/>
    <p:sldId id="307" r:id="rId29"/>
    <p:sldId id="310" r:id="rId30"/>
    <p:sldId id="306" r:id="rId31"/>
    <p:sldId id="280" r:id="rId32"/>
    <p:sldId id="278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chert Martin MdB-Intern" initials="SMM" lastIdx="1" clrIdx="0">
    <p:extLst>
      <p:ext uri="{19B8F6BF-5375-455C-9EA6-DF929625EA0E}">
        <p15:presenceInfo xmlns:p15="http://schemas.microsoft.com/office/powerpoint/2012/main" userId="S-1-5-21-1014907619-2718325151-3743932402-65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3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24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36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38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6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06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36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55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4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98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37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363D-69F1-4730-A976-19E882013F2A}" type="datetimeFigureOut">
              <a:rPr lang="de-DE" smtClean="0"/>
              <a:t>18.04.2018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B87B-3C4D-467E-B250-E9642FC272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52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beitgeber.de/www/arbeitgeber.nsf/id/995829B29846E185C12581F60056891D" TargetMode="External"/><Relationship Id="rId2" Type="http://schemas.openxmlformats.org/officeDocument/2006/relationships/hyperlink" Target="https://www.unglobalcompact.org/take-action/action/humanitarian-nee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hyperlink" Target="https://refugeesmigrants.un.org/sites/default/files/work_plan_gcm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utsch.rt.com/international/66393-willkommenskultur-des-grosskapitals-weltwirtschaftsforum/" TargetMode="External"/><Relationship Id="rId2" Type="http://schemas.openxmlformats.org/officeDocument/2006/relationships/hyperlink" Target="http://www.medam-migration.eu/archive/media/medam-wirkt-am-un-globalcompact-for-migration-m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de.wikipedia.org/wiki/Franklin_Delano_Roosevel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E632-DE72-4E5A-8E6F-012AAA2912FE}" type="slidenum">
              <a:rPr lang="de-DE" smtClean="0"/>
              <a:t>1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9105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3887" y="4786690"/>
            <a:ext cx="112642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800" b="1" dirty="0">
                <a:solidFill>
                  <a:srgbClr val="0070C0"/>
                </a:solidFill>
              </a:rPr>
              <a:t>Herzlich </a:t>
            </a:r>
            <a:r>
              <a:rPr lang="de-DE" sz="4800" b="1" dirty="0" smtClean="0">
                <a:solidFill>
                  <a:srgbClr val="0070C0"/>
                </a:solidFill>
              </a:rPr>
              <a:t>Willkommen</a:t>
            </a:r>
          </a:p>
          <a:p>
            <a:pPr algn="ctr"/>
            <a:r>
              <a:rPr lang="de-DE" sz="4800" b="1" dirty="0">
                <a:solidFill>
                  <a:srgbClr val="0070C0"/>
                </a:solidFill>
              </a:rPr>
              <a:t>z</a:t>
            </a:r>
            <a:r>
              <a:rPr lang="de-DE" sz="4800" b="1" dirty="0" smtClean="0">
                <a:solidFill>
                  <a:srgbClr val="0070C0"/>
                </a:solidFill>
              </a:rPr>
              <a:t>um Informationsabend des Ortsverbandes</a:t>
            </a:r>
          </a:p>
        </p:txBody>
      </p:sp>
    </p:spTree>
    <p:extLst>
      <p:ext uri="{BB962C8B-B14F-4D97-AF65-F5344CB8AC3E}">
        <p14:creationId xmlns:p14="http://schemas.microsoft.com/office/powerpoint/2010/main" val="5422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348" y="921210"/>
            <a:ext cx="6082948" cy="505815"/>
          </a:xfrm>
          <a:prstGeom prst="rect">
            <a:avLst/>
          </a:prstGeom>
        </p:spPr>
        <p:txBody>
          <a:bodyPr vert="horz" wrap="square" lIns="0" tIns="13243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3"/>
              </a:spcBef>
            </a:pPr>
            <a:r>
              <a:rPr sz="3200" spc="-150" dirty="0">
                <a:latin typeface="+mn-lt"/>
              </a:rPr>
              <a:t>Ziele des Global Compact of Migration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429" y="1974343"/>
            <a:ext cx="9479072" cy="4062418"/>
          </a:xfrm>
          <a:prstGeom prst="rect">
            <a:avLst/>
          </a:prstGeom>
        </p:spPr>
        <p:txBody>
          <a:bodyPr vert="horz" wrap="square" lIns="0" tIns="45490" rIns="0" bIns="0" rtlCol="0">
            <a:spAutoFit/>
          </a:bodyPr>
          <a:lstStyle/>
          <a:p>
            <a:pPr marL="277544" marR="1047413" indent="-266028">
              <a:spcBef>
                <a:spcPts val="358"/>
              </a:spcBef>
              <a:buClr>
                <a:srgbClr val="1F4E79"/>
              </a:buClr>
              <a:buFont typeface="Wingdings"/>
              <a:buChar char=""/>
              <a:tabLst>
                <a:tab pos="278120" algn="l"/>
              </a:tabLst>
            </a:pPr>
            <a:r>
              <a:rPr sz="2400" spc="-150" dirty="0">
                <a:cs typeface="Trebuchet MS"/>
              </a:rPr>
              <a:t>Schutz der Sicherheit, der Würde und der Menschenrechte sowie der  </a:t>
            </a:r>
            <a:r>
              <a:rPr sz="2400" spc="-150" dirty="0" err="1" smtClean="0">
                <a:cs typeface="Trebuchet MS"/>
              </a:rPr>
              <a:t>Grundfreiheiten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aller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Migranten</a:t>
            </a:r>
            <a:r>
              <a:rPr lang="de-DE" sz="2400" spc="-150" dirty="0" smtClean="0">
                <a:cs typeface="Trebuchet MS"/>
              </a:rPr>
              <a:t>;</a:t>
            </a:r>
            <a:endParaRPr sz="2400" spc="-150" dirty="0">
              <a:cs typeface="Trebuchet MS"/>
            </a:endParaRPr>
          </a:p>
          <a:p>
            <a:pPr marL="277544" marR="4607" indent="-266028">
              <a:spcBef>
                <a:spcPts val="1396"/>
              </a:spcBef>
              <a:buClr>
                <a:srgbClr val="1F4E79"/>
              </a:buClr>
              <a:buFont typeface="Wingdings"/>
              <a:buChar char=""/>
              <a:tabLst>
                <a:tab pos="278120" algn="l"/>
              </a:tabLst>
            </a:pPr>
            <a:r>
              <a:rPr sz="2400" spc="-150" dirty="0">
                <a:cs typeface="Trebuchet MS"/>
              </a:rPr>
              <a:t>Unterstützung von </a:t>
            </a:r>
            <a:r>
              <a:rPr sz="2400" spc="-150" dirty="0" err="1" smtClean="0">
                <a:cs typeface="Trebuchet MS"/>
              </a:rPr>
              <a:t>Ländern</a:t>
            </a:r>
            <a:r>
              <a:rPr sz="2400" spc="-150" dirty="0">
                <a:cs typeface="Trebuchet MS"/>
              </a:rPr>
              <a:t>, die eine große Zahl von Flüchtlingen und Migranten  retten, aufnehmen und aufnehmen;</a:t>
            </a:r>
          </a:p>
          <a:p>
            <a:pPr marL="277544" marR="82342" indent="-266028">
              <a:spcBef>
                <a:spcPts val="1374"/>
              </a:spcBef>
              <a:buClr>
                <a:srgbClr val="1F4E79"/>
              </a:buClr>
              <a:buFont typeface="Wingdings"/>
              <a:buChar char=""/>
              <a:tabLst>
                <a:tab pos="278120" algn="l"/>
              </a:tabLst>
            </a:pPr>
            <a:r>
              <a:rPr sz="2400" spc="-150" dirty="0">
                <a:cs typeface="Trebuchet MS"/>
              </a:rPr>
              <a:t>Integration von Migranten - </a:t>
            </a:r>
            <a:r>
              <a:rPr lang="de-DE" sz="2400" spc="-150" dirty="0" smtClean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Berücksichtigung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ihrer Bedürfnisse und </a:t>
            </a:r>
            <a:r>
              <a:rPr sz="2400" spc="-150" dirty="0" err="1" smtClean="0">
                <a:cs typeface="Trebuchet MS"/>
              </a:rPr>
              <a:t>Fähigkeiten</a:t>
            </a:r>
            <a:r>
              <a:rPr lang="de-DE" sz="2400" spc="-150" dirty="0" smtClean="0">
                <a:cs typeface="Trebuchet MS"/>
              </a:rPr>
              <a:t>, </a:t>
            </a:r>
            <a:r>
              <a:rPr sz="2400" spc="-150" dirty="0" err="1" smtClean="0">
                <a:cs typeface="Trebuchet MS"/>
              </a:rPr>
              <a:t>sowie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der Aufnahmegemeinschaften;</a:t>
            </a:r>
          </a:p>
          <a:p>
            <a:pPr marL="277544" indent="-266028">
              <a:spcBef>
                <a:spcPts val="1179"/>
              </a:spcBef>
              <a:buClr>
                <a:srgbClr val="1F4E79"/>
              </a:buClr>
              <a:buFont typeface="Wingdings"/>
              <a:buChar char=""/>
              <a:tabLst>
                <a:tab pos="278120" algn="l"/>
              </a:tabLst>
            </a:pPr>
            <a:r>
              <a:rPr sz="2400" spc="-150" dirty="0">
                <a:cs typeface="Trebuchet MS"/>
              </a:rPr>
              <a:t>Bekämpfung von Fremdenfeindlichkeit, Rassismus und Diskriminierung;</a:t>
            </a:r>
          </a:p>
          <a:p>
            <a:pPr marL="277544" marR="439349" indent="-266028">
              <a:spcBef>
                <a:spcPts val="1442"/>
              </a:spcBef>
              <a:buClr>
                <a:srgbClr val="1F4E79"/>
              </a:buClr>
              <a:buFont typeface="Wingdings"/>
              <a:buChar char=""/>
              <a:tabLst>
                <a:tab pos="278120" algn="l"/>
              </a:tabLst>
            </a:pPr>
            <a:r>
              <a:rPr sz="2400" spc="-150" dirty="0">
                <a:cs typeface="Trebuchet MS"/>
              </a:rPr>
              <a:t>Stärkung der globalen Steuerung der Migration durch die Entwicklung eines  globalen Paktes für eine sichere, geordnete und regelmäßige Migration</a:t>
            </a:r>
          </a:p>
        </p:txBody>
      </p:sp>
    </p:spTree>
    <p:extLst>
      <p:ext uri="{BB962C8B-B14F-4D97-AF65-F5344CB8AC3E}">
        <p14:creationId xmlns:p14="http://schemas.microsoft.com/office/powerpoint/2010/main" val="132350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2234" y="1598560"/>
            <a:ext cx="10752288" cy="4095761"/>
          </a:xfrm>
          <a:prstGeom prst="rect">
            <a:avLst/>
          </a:prstGeom>
        </p:spPr>
        <p:txBody>
          <a:bodyPr vert="horz" wrap="square" lIns="0" tIns="45490" rIns="0" bIns="0" rtlCol="0">
            <a:spAutoFit/>
          </a:bodyPr>
          <a:lstStyle/>
          <a:p>
            <a:pPr marL="11516" marR="49520">
              <a:spcBef>
                <a:spcPts val="358"/>
              </a:spcBef>
            </a:pPr>
            <a:r>
              <a:rPr sz="2400" spc="-150" dirty="0">
                <a:cs typeface="Trebuchet MS"/>
              </a:rPr>
              <a:t>Die UN-Resolution vom 19. 09. 2016</a:t>
            </a:r>
            <a:r>
              <a:rPr sz="2400" spc="-150" baseline="24691" dirty="0">
                <a:cs typeface="Trebuchet MS"/>
              </a:rPr>
              <a:t>1 </a:t>
            </a:r>
            <a:r>
              <a:rPr sz="2400" spc="-150" dirty="0">
                <a:cs typeface="Trebuchet MS"/>
              </a:rPr>
              <a:t>stellt lt. LIBE </a:t>
            </a:r>
            <a:r>
              <a:rPr sz="2400" spc="-150" baseline="24691" dirty="0">
                <a:cs typeface="Trebuchet MS"/>
              </a:rPr>
              <a:t>2 </a:t>
            </a:r>
            <a:r>
              <a:rPr sz="2400" spc="-150" dirty="0">
                <a:cs typeface="Trebuchet MS"/>
              </a:rPr>
              <a:t>„einen Meilenstein für globale  Solidarität mit Flüchtlingen und Migranten dar“.</a:t>
            </a:r>
          </a:p>
          <a:p>
            <a:pPr marL="11516" marR="4607">
              <a:spcBef>
                <a:spcPts val="1396"/>
              </a:spcBef>
            </a:pPr>
            <a:r>
              <a:rPr sz="2400" spc="-150" dirty="0">
                <a:cs typeface="Trebuchet MS"/>
              </a:rPr>
              <a:t>Zeitplan der inhaltlichen Ausarbeitung </a:t>
            </a:r>
            <a:r>
              <a:rPr sz="2400" spc="-150" dirty="0" err="1">
                <a:cs typeface="Trebuchet MS"/>
              </a:rPr>
              <a:t>zum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„</a:t>
            </a:r>
            <a:r>
              <a:rPr lang="de-DE" sz="2400" spc="-150" dirty="0" smtClean="0">
                <a:cs typeface="Trebuchet MS"/>
              </a:rPr>
              <a:t>G</a:t>
            </a:r>
            <a:r>
              <a:rPr sz="2400" spc="-150" dirty="0" err="1" smtClean="0">
                <a:cs typeface="Trebuchet MS"/>
              </a:rPr>
              <a:t>lobalen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Pakt </a:t>
            </a:r>
            <a:r>
              <a:rPr sz="2400" spc="-150" dirty="0" err="1">
                <a:cs typeface="Trebuchet MS"/>
              </a:rPr>
              <a:t>für</a:t>
            </a:r>
            <a:r>
              <a:rPr sz="2400" spc="-150" dirty="0">
                <a:cs typeface="Trebuchet MS"/>
              </a:rPr>
              <a:t> </a:t>
            </a:r>
            <a:r>
              <a:rPr lang="de-DE" sz="2400" spc="-150" dirty="0" smtClean="0">
                <a:cs typeface="Trebuchet MS"/>
              </a:rPr>
              <a:t>Flüchtlinge</a:t>
            </a:r>
            <a:r>
              <a:rPr sz="2400" spc="-150" dirty="0" smtClean="0">
                <a:cs typeface="Trebuchet MS"/>
              </a:rPr>
              <a:t>“ </a:t>
            </a:r>
            <a:r>
              <a:rPr sz="2400" spc="-150" dirty="0">
                <a:cs typeface="Trebuchet MS"/>
              </a:rPr>
              <a:t>und „</a:t>
            </a:r>
            <a:r>
              <a:rPr sz="2400" spc="-150" dirty="0" err="1" smtClean="0">
                <a:cs typeface="Trebuchet MS"/>
              </a:rPr>
              <a:t>für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die sichere, geordnete und </a:t>
            </a:r>
            <a:r>
              <a:rPr sz="2400" spc="-150" dirty="0" err="1">
                <a:cs typeface="Trebuchet MS"/>
              </a:rPr>
              <a:t>reguläre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Migration</a:t>
            </a:r>
            <a:r>
              <a:rPr lang="de-DE" sz="2400" spc="-150" dirty="0" smtClean="0">
                <a:cs typeface="Trebuchet MS"/>
              </a:rPr>
              <a:t>"</a:t>
            </a:r>
            <a:r>
              <a:rPr sz="2400" spc="-150" dirty="0" smtClean="0">
                <a:cs typeface="Trebuchet MS"/>
              </a:rPr>
              <a:t>:</a:t>
            </a:r>
            <a:endParaRPr sz="2400" spc="-150" dirty="0">
              <a:cs typeface="Trebuchet MS"/>
            </a:endParaRPr>
          </a:p>
          <a:p>
            <a:pPr marL="277544" indent="-266028">
              <a:spcBef>
                <a:spcPts val="1134"/>
              </a:spcBef>
              <a:buClr>
                <a:srgbClr val="1F4E79"/>
              </a:buClr>
              <a:buFont typeface="Wingdings"/>
              <a:buChar char=""/>
              <a:tabLst>
                <a:tab pos="278120" algn="l"/>
              </a:tabLst>
            </a:pPr>
            <a:r>
              <a:rPr sz="2400" b="1" spc="-150" dirty="0">
                <a:cs typeface="Trebuchet MS"/>
              </a:rPr>
              <a:t>Phase I </a:t>
            </a:r>
            <a:r>
              <a:rPr sz="2400" spc="-150" dirty="0">
                <a:cs typeface="Trebuchet MS"/>
              </a:rPr>
              <a:t>Konsultationen: April bis November </a:t>
            </a:r>
            <a:r>
              <a:rPr sz="2400" spc="-150" dirty="0" smtClean="0">
                <a:cs typeface="Trebuchet MS"/>
              </a:rPr>
              <a:t>2017</a:t>
            </a:r>
            <a:endParaRPr lang="de-DE" sz="2400" spc="-150" dirty="0">
              <a:cs typeface="Trebuchet MS"/>
            </a:endParaRPr>
          </a:p>
          <a:p>
            <a:pPr marL="277544" indent="-266028">
              <a:spcBef>
                <a:spcPts val="1134"/>
              </a:spcBef>
              <a:buClr>
                <a:srgbClr val="1F4E79"/>
              </a:buClr>
              <a:buFont typeface="Wingdings"/>
              <a:buChar char=""/>
              <a:tabLst>
                <a:tab pos="278120" algn="l"/>
              </a:tabLst>
            </a:pPr>
            <a:r>
              <a:rPr sz="2400" b="1" spc="-150" dirty="0" smtClean="0">
                <a:cs typeface="Trebuchet MS"/>
              </a:rPr>
              <a:t>Phase </a:t>
            </a:r>
            <a:r>
              <a:rPr sz="2400" b="1" spc="-150" dirty="0">
                <a:cs typeface="Trebuchet MS"/>
              </a:rPr>
              <a:t>II </a:t>
            </a:r>
            <a:r>
              <a:rPr sz="2400" spc="-150" dirty="0">
                <a:cs typeface="Trebuchet MS"/>
              </a:rPr>
              <a:t>Inventur: November 2017 bis 20. Januar 18	</a:t>
            </a:r>
            <a:endParaRPr lang="de-DE" sz="2400" spc="-150" dirty="0" smtClean="0">
              <a:cs typeface="Trebuchet MS"/>
            </a:endParaRPr>
          </a:p>
          <a:p>
            <a:pPr marL="11516">
              <a:buClr>
                <a:srgbClr val="1F4E79"/>
              </a:buClr>
              <a:tabLst>
                <a:tab pos="278120" algn="l"/>
              </a:tabLst>
            </a:pPr>
            <a:r>
              <a:rPr lang="de-DE" sz="2400" spc="-150" dirty="0" smtClean="0">
                <a:uFill>
                  <a:solidFill>
                    <a:srgbClr val="000000"/>
                  </a:solidFill>
                </a:uFill>
                <a:cs typeface="Trebuchet MS"/>
              </a:rPr>
              <a:t>	</a:t>
            </a:r>
            <a:r>
              <a:rPr sz="2400" u="heavy" spc="-150" dirty="0" err="1" smtClean="0">
                <a:uFill>
                  <a:solidFill>
                    <a:srgbClr val="000000"/>
                  </a:solidFill>
                </a:uFill>
                <a:cs typeface="Trebuchet MS"/>
              </a:rPr>
              <a:t>Ergebnis</a:t>
            </a:r>
            <a:r>
              <a:rPr sz="2400" u="heavy" spc="-150" dirty="0">
                <a:uFill>
                  <a:solidFill>
                    <a:srgbClr val="000000"/>
                  </a:solidFill>
                </a:uFill>
                <a:cs typeface="Trebuchet MS"/>
              </a:rPr>
              <a:t>:</a:t>
            </a:r>
            <a:r>
              <a:rPr sz="2400" spc="-150" dirty="0">
                <a:cs typeface="Trebuchet MS"/>
              </a:rPr>
              <a:t> „Zero Draft“ </a:t>
            </a:r>
            <a:r>
              <a:rPr lang="de-DE" sz="2400" spc="-150" dirty="0" smtClean="0">
                <a:cs typeface="Trebuchet MS"/>
              </a:rPr>
              <a:t>(Grundkonzept)</a:t>
            </a:r>
            <a:r>
              <a:rPr sz="2400" spc="-150" dirty="0" smtClean="0">
                <a:cs typeface="Trebuchet MS"/>
              </a:rPr>
              <a:t> 05.02.2018</a:t>
            </a:r>
            <a:endParaRPr lang="de-DE" sz="2400" spc="-150" dirty="0" smtClean="0">
              <a:cs typeface="Trebuchet MS"/>
            </a:endParaRPr>
          </a:p>
          <a:p>
            <a:pPr marL="11516">
              <a:spcBef>
                <a:spcPts val="1134"/>
              </a:spcBef>
              <a:buClr>
                <a:srgbClr val="1F4E79"/>
              </a:buClr>
              <a:tabLst>
                <a:tab pos="278120" algn="l"/>
              </a:tabLst>
            </a:pPr>
            <a:endParaRPr sz="800" spc="-150" dirty="0">
              <a:cs typeface="Trebuchet MS"/>
            </a:endParaRPr>
          </a:p>
          <a:p>
            <a:pPr marL="11516" marR="1436090">
              <a:spcBef>
                <a:spcPts val="14"/>
              </a:spcBef>
              <a:buClr>
                <a:srgbClr val="1F4E79"/>
              </a:buClr>
              <a:buFont typeface="Wingdings"/>
              <a:buChar char=""/>
              <a:tabLst>
                <a:tab pos="278120" algn="l"/>
              </a:tabLst>
            </a:pPr>
            <a:r>
              <a:rPr sz="2400" b="1" spc="-150" dirty="0">
                <a:cs typeface="Trebuchet MS"/>
              </a:rPr>
              <a:t>Phase III </a:t>
            </a:r>
            <a:r>
              <a:rPr sz="2400" spc="-150" dirty="0">
                <a:cs typeface="Trebuchet MS"/>
              </a:rPr>
              <a:t>zwischenstaatliche Verhandlungen: Februar bis Juli 2018  </a:t>
            </a:r>
            <a:endParaRPr lang="de-DE" sz="2400" spc="-150" dirty="0">
              <a:cs typeface="Trebuchet MS"/>
            </a:endParaRPr>
          </a:p>
          <a:p>
            <a:pPr marL="11516" marR="1436090">
              <a:spcBef>
                <a:spcPts val="14"/>
              </a:spcBef>
              <a:buClr>
                <a:srgbClr val="1F4E79"/>
              </a:buClr>
              <a:tabLst>
                <a:tab pos="278120" algn="l"/>
              </a:tabLst>
            </a:pPr>
            <a:r>
              <a:rPr lang="de-DE" sz="2400" spc="-150" dirty="0">
                <a:cs typeface="Trebuchet MS"/>
              </a:rPr>
              <a:t>	</a:t>
            </a:r>
            <a:r>
              <a:rPr sz="2400" spc="-150" dirty="0" err="1" smtClean="0">
                <a:cs typeface="Trebuchet MS"/>
              </a:rPr>
              <a:t>Abschluss</a:t>
            </a:r>
            <a:r>
              <a:rPr sz="2400" spc="-150" dirty="0">
                <a:cs typeface="Trebuchet MS"/>
              </a:rPr>
              <a:t>: </a:t>
            </a:r>
            <a:r>
              <a:rPr sz="2400" spc="-150" dirty="0" err="1" smtClean="0">
                <a:cs typeface="Trebuchet MS"/>
              </a:rPr>
              <a:t>Unterzeichnung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durch die Regierungen noch in 2018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2234" y="680135"/>
            <a:ext cx="5964905" cy="505815"/>
          </a:xfrm>
          <a:prstGeom prst="rect">
            <a:avLst/>
          </a:prstGeom>
        </p:spPr>
        <p:txBody>
          <a:bodyPr vert="horz" wrap="square" lIns="0" tIns="13243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3"/>
              </a:spcBef>
            </a:pPr>
            <a:r>
              <a:rPr sz="3200" spc="-150" dirty="0">
                <a:latin typeface="+mn-lt"/>
              </a:rPr>
              <a:t>Zeitplan Global Compact of Migration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2234" y="6004748"/>
            <a:ext cx="9305452" cy="96060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000" spc="-150" dirty="0">
                <a:cs typeface="Trebuchet MS"/>
              </a:rPr>
              <a:t>1) Nr. </a:t>
            </a:r>
            <a:r>
              <a:rPr sz="2000" spc="-150" dirty="0" smtClean="0">
                <a:cs typeface="Trebuchet MS"/>
              </a:rPr>
              <a:t>C/108/6</a:t>
            </a:r>
            <a:endParaRPr lang="de-DE" sz="2000" spc="-150" dirty="0" smtClean="0">
              <a:cs typeface="Trebuchet MS"/>
            </a:endParaRPr>
          </a:p>
          <a:p>
            <a:pPr marL="11516">
              <a:spcBef>
                <a:spcPts val="91"/>
              </a:spcBef>
            </a:pPr>
            <a:r>
              <a:rPr lang="de-DE" sz="2000" spc="-150" dirty="0">
                <a:cs typeface="Trebuchet MS"/>
              </a:rPr>
              <a:t>2) LIBE: EU-Ausschuss für bürgerliche Freiheiten, Justiz und Inneres</a:t>
            </a:r>
          </a:p>
          <a:p>
            <a:pPr marL="11516">
              <a:spcBef>
                <a:spcPts val="91"/>
              </a:spcBef>
            </a:pPr>
            <a:endParaRPr sz="2000" spc="-15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0898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670" y="1199003"/>
            <a:ext cx="3441092" cy="505815"/>
          </a:xfrm>
          <a:prstGeom prst="rect">
            <a:avLst/>
          </a:prstGeom>
        </p:spPr>
        <p:txBody>
          <a:bodyPr vert="horz" wrap="square" lIns="0" tIns="13243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3"/>
              </a:spcBef>
            </a:pPr>
            <a:r>
              <a:rPr sz="3200" spc="-150" dirty="0">
                <a:latin typeface="+mn-lt"/>
              </a:rPr>
              <a:t>Erste Verwerfungen 1</a:t>
            </a:r>
          </a:p>
        </p:txBody>
      </p:sp>
      <p:sp>
        <p:nvSpPr>
          <p:cNvPr id="3" name="object 3"/>
          <p:cNvSpPr/>
          <p:nvPr/>
        </p:nvSpPr>
        <p:spPr>
          <a:xfrm>
            <a:off x="590892" y="2277516"/>
            <a:ext cx="4558624" cy="3191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5507981" y="2277516"/>
            <a:ext cx="6262914" cy="2968028"/>
          </a:xfrm>
          <a:prstGeom prst="rect">
            <a:avLst/>
          </a:prstGeom>
        </p:spPr>
        <p:txBody>
          <a:bodyPr vert="horz" wrap="square" lIns="0" tIns="13244" rIns="0" bIns="0" rtlCol="0">
            <a:spAutoFit/>
          </a:bodyPr>
          <a:lstStyle/>
          <a:p>
            <a:pPr marL="11516">
              <a:spcBef>
                <a:spcPts val="104"/>
              </a:spcBef>
            </a:pPr>
            <a:r>
              <a:rPr sz="2400" b="1" spc="-150" dirty="0">
                <a:cs typeface="Trebuchet MS"/>
              </a:rPr>
              <a:t>USA:</a:t>
            </a:r>
            <a:endParaRPr sz="2400" spc="-150" dirty="0">
              <a:cs typeface="Trebuchet MS"/>
            </a:endParaRPr>
          </a:p>
          <a:p>
            <a:pPr marL="11516">
              <a:spcBef>
                <a:spcPts val="9"/>
              </a:spcBef>
            </a:pPr>
            <a:r>
              <a:rPr sz="2400" spc="-150" dirty="0">
                <a:cs typeface="Trebuchet MS"/>
              </a:rPr>
              <a:t>Seit Anfang April 2018 </a:t>
            </a:r>
            <a:r>
              <a:rPr sz="2400" spc="-150" dirty="0" err="1">
                <a:cs typeface="Trebuchet MS"/>
              </a:rPr>
              <a:t>wandert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ein</a:t>
            </a:r>
            <a:r>
              <a:rPr lang="de-DE" sz="2400" spc="-150" dirty="0" smtClean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„Caravan</a:t>
            </a:r>
            <a:r>
              <a:rPr lang="de-DE" sz="2400" spc="-150" dirty="0" smtClean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of </a:t>
            </a:r>
            <a:r>
              <a:rPr sz="2400" spc="-150" dirty="0">
                <a:cs typeface="Trebuchet MS"/>
              </a:rPr>
              <a:t>Migrants“, ein von der </a:t>
            </a:r>
            <a:r>
              <a:rPr sz="2400" spc="-150" dirty="0" smtClean="0">
                <a:cs typeface="Trebuchet MS"/>
              </a:rPr>
              <a:t>NGO</a:t>
            </a:r>
            <a:r>
              <a:rPr lang="de-DE" sz="2400" spc="-150" dirty="0" smtClean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„</a:t>
            </a:r>
            <a:r>
              <a:rPr lang="de-DE" sz="2400" spc="-150" dirty="0" smtClean="0">
                <a:cs typeface="Trebuchet MS"/>
              </a:rPr>
              <a:t>Menschen ohne Grenzen</a:t>
            </a:r>
            <a:r>
              <a:rPr sz="2400" spc="-150" dirty="0" smtClean="0">
                <a:cs typeface="Trebuchet MS"/>
              </a:rPr>
              <a:t>“ </a:t>
            </a:r>
            <a:r>
              <a:rPr sz="2400" spc="-150" dirty="0">
                <a:cs typeface="Trebuchet MS"/>
              </a:rPr>
              <a:t>organisierter  Treck von mehreren Tausend Migranten, </a:t>
            </a:r>
            <a:r>
              <a:rPr sz="2400" spc="-150" dirty="0" smtClean="0">
                <a:cs typeface="Trebuchet MS"/>
              </a:rPr>
              <a:t>von </a:t>
            </a:r>
            <a:r>
              <a:rPr sz="2400" spc="-150" dirty="0">
                <a:cs typeface="Trebuchet MS"/>
              </a:rPr>
              <a:t>Honduras aus quer durch Mexiko in  Richtung der US-Grenze.</a:t>
            </a:r>
          </a:p>
          <a:p>
            <a:pPr>
              <a:spcBef>
                <a:spcPts val="36"/>
              </a:spcBef>
            </a:pPr>
            <a:endParaRPr sz="2400" spc="-150" dirty="0">
              <a:cs typeface="Times New Roman"/>
            </a:endParaRPr>
          </a:p>
          <a:p>
            <a:pPr marL="11516" marR="433591">
              <a:spcBef>
                <a:spcPts val="5"/>
              </a:spcBef>
            </a:pPr>
            <a:r>
              <a:rPr sz="2400" spc="-150" dirty="0">
                <a:cs typeface="Trebuchet MS"/>
              </a:rPr>
              <a:t>Ziel ist es, mit soviel wie </a:t>
            </a:r>
            <a:r>
              <a:rPr sz="2400" spc="-150" dirty="0" err="1">
                <a:cs typeface="Trebuchet MS"/>
              </a:rPr>
              <a:t>möglichen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Menschen </a:t>
            </a:r>
            <a:r>
              <a:rPr sz="2400" spc="-150" dirty="0">
                <a:cs typeface="Trebuchet MS"/>
              </a:rPr>
              <a:t>die Grenze „zu stürmen“.</a:t>
            </a:r>
          </a:p>
        </p:txBody>
      </p:sp>
      <p:sp>
        <p:nvSpPr>
          <p:cNvPr id="5" name="Rechteck 4"/>
          <p:cNvSpPr/>
          <p:nvPr/>
        </p:nvSpPr>
        <p:spPr>
          <a:xfrm>
            <a:off x="1602164" y="5957307"/>
            <a:ext cx="909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spc="-150" dirty="0" smtClean="0">
                <a:cs typeface="Trebuchet MS"/>
              </a:rPr>
              <a:t>Ist das vielleicht der „wahre“ Grund für die von Trump geplante Mauer zu Mexiko ?!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0088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326" y="909636"/>
            <a:ext cx="3441092" cy="505815"/>
          </a:xfrm>
          <a:prstGeom prst="rect">
            <a:avLst/>
          </a:prstGeom>
        </p:spPr>
        <p:txBody>
          <a:bodyPr vert="horz" wrap="square" lIns="0" tIns="13243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3"/>
              </a:spcBef>
            </a:pPr>
            <a:r>
              <a:rPr sz="3200" spc="-150" dirty="0">
                <a:latin typeface="+mn-lt"/>
              </a:rPr>
              <a:t>Erste Verwerfungen 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2193" y="1921126"/>
            <a:ext cx="6376565" cy="3952913"/>
          </a:xfrm>
          <a:prstGeom prst="rect">
            <a:avLst/>
          </a:prstGeom>
        </p:spPr>
        <p:txBody>
          <a:bodyPr vert="horz" wrap="square" lIns="0" tIns="13244" rIns="0" bIns="0" rtlCol="0">
            <a:spAutoFit/>
          </a:bodyPr>
          <a:lstStyle/>
          <a:p>
            <a:pPr marL="11516">
              <a:spcBef>
                <a:spcPts val="104"/>
              </a:spcBef>
            </a:pPr>
            <a:r>
              <a:rPr sz="2400" b="1" spc="-150" dirty="0">
                <a:cs typeface="Trebuchet MS"/>
              </a:rPr>
              <a:t>Israel:</a:t>
            </a:r>
            <a:endParaRPr sz="2400" spc="-150" dirty="0">
              <a:cs typeface="Trebuchet MS"/>
            </a:endParaRPr>
          </a:p>
          <a:p>
            <a:pPr marL="11516" marR="57006"/>
            <a:r>
              <a:rPr sz="2400" spc="-150" dirty="0">
                <a:cs typeface="Trebuchet MS"/>
              </a:rPr>
              <a:t>Benjamin </a:t>
            </a:r>
            <a:r>
              <a:rPr sz="2400" spc="-150" dirty="0" err="1">
                <a:cs typeface="Trebuchet MS"/>
              </a:rPr>
              <a:t>Netanjahu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plant</a:t>
            </a:r>
            <a:r>
              <a:rPr lang="de-DE" sz="2400" spc="-150" dirty="0" smtClean="0">
                <a:cs typeface="Trebuchet MS"/>
              </a:rPr>
              <a:t>(e)</a:t>
            </a:r>
            <a:r>
              <a:rPr sz="2400" spc="-150" dirty="0" smtClean="0">
                <a:cs typeface="Trebuchet MS"/>
              </a:rPr>
              <a:t>,  </a:t>
            </a:r>
            <a:r>
              <a:rPr sz="2400" spc="-150" dirty="0">
                <a:cs typeface="Trebuchet MS"/>
              </a:rPr>
              <a:t>Schwarzafrikaner, die </a:t>
            </a:r>
            <a:r>
              <a:rPr lang="de-DE" sz="2400" spc="-150" dirty="0" smtClean="0">
                <a:cs typeface="Trebuchet MS"/>
              </a:rPr>
              <a:t>er:</a:t>
            </a:r>
          </a:p>
          <a:p>
            <a:pPr marL="354416" marR="57006" indent="-342900">
              <a:buFontTx/>
              <a:buChar char="-"/>
            </a:pPr>
            <a:r>
              <a:rPr lang="de-DE" sz="2400" spc="-150" dirty="0" smtClean="0">
                <a:cs typeface="Trebuchet MS"/>
              </a:rPr>
              <a:t>in </a:t>
            </a:r>
            <a:r>
              <a:rPr sz="2400" spc="-150" dirty="0" smtClean="0">
                <a:cs typeface="Trebuchet MS"/>
              </a:rPr>
              <a:t>Israel </a:t>
            </a:r>
            <a:r>
              <a:rPr sz="2400" spc="-150" dirty="0" err="1">
                <a:cs typeface="Trebuchet MS"/>
              </a:rPr>
              <a:t>nicht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haben</a:t>
            </a:r>
            <a:r>
              <a:rPr sz="2400" spc="-150" dirty="0" smtClean="0">
                <a:cs typeface="Trebuchet MS"/>
              </a:rPr>
              <a:t> will</a:t>
            </a:r>
            <a:endParaRPr lang="de-DE" sz="2400" spc="-150" dirty="0" smtClean="0">
              <a:cs typeface="Trebuchet MS"/>
            </a:endParaRPr>
          </a:p>
          <a:p>
            <a:pPr marL="354416" marR="57006" indent="-342900">
              <a:buFontTx/>
              <a:buChar char="-"/>
            </a:pPr>
            <a:r>
              <a:rPr sz="2400" spc="-150" dirty="0" smtClean="0">
                <a:cs typeface="Trebuchet MS"/>
              </a:rPr>
              <a:t>die </a:t>
            </a:r>
            <a:r>
              <a:rPr sz="2400" spc="-150" dirty="0">
                <a:cs typeface="Trebuchet MS"/>
              </a:rPr>
              <a:t>das Land </a:t>
            </a:r>
            <a:r>
              <a:rPr sz="2400" spc="-150" dirty="0" err="1">
                <a:cs typeface="Trebuchet MS"/>
              </a:rPr>
              <a:t>verlassen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müssen</a:t>
            </a:r>
            <a:endParaRPr lang="de-DE" sz="2400" spc="-150" dirty="0">
              <a:cs typeface="Trebuchet MS"/>
            </a:endParaRPr>
          </a:p>
          <a:p>
            <a:pPr marL="354416" marR="57006" indent="-342900">
              <a:buFontTx/>
              <a:buChar char="-"/>
            </a:pPr>
            <a:r>
              <a:rPr sz="2400" spc="-150" dirty="0" err="1" smtClean="0">
                <a:cs typeface="Trebuchet MS"/>
              </a:rPr>
              <a:t>dort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ins </a:t>
            </a:r>
            <a:r>
              <a:rPr sz="2400" spc="-150" dirty="0" err="1">
                <a:cs typeface="Trebuchet MS"/>
              </a:rPr>
              <a:t>Gefängnis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kommen</a:t>
            </a:r>
            <a:r>
              <a:rPr lang="de-DE" sz="2400" spc="-150" dirty="0" smtClean="0">
                <a:cs typeface="Trebuchet MS"/>
              </a:rPr>
              <a:t> (sollen)</a:t>
            </a:r>
          </a:p>
          <a:p>
            <a:pPr marL="11516" marR="57006"/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auf </a:t>
            </a:r>
            <a:r>
              <a:rPr sz="2400" spc="-150" dirty="0" err="1" smtClean="0">
                <a:cs typeface="Trebuchet MS"/>
              </a:rPr>
              <a:t>Kanada</a:t>
            </a:r>
            <a:r>
              <a:rPr sz="2400" spc="-150" dirty="0" smtClean="0">
                <a:cs typeface="Trebuchet MS"/>
              </a:rPr>
              <a:t>,</a:t>
            </a:r>
            <a:r>
              <a:rPr lang="de-DE" sz="2400" spc="-150" dirty="0" smtClean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Deutschland </a:t>
            </a:r>
            <a:r>
              <a:rPr sz="2400" spc="-150" dirty="0">
                <a:cs typeface="Trebuchet MS"/>
              </a:rPr>
              <a:t>und andere europäische  Länder zu verteilen, </a:t>
            </a:r>
            <a:r>
              <a:rPr sz="2400" spc="-150" dirty="0">
                <a:solidFill>
                  <a:srgbClr val="FF0000"/>
                </a:solidFill>
                <a:cs typeface="Trebuchet MS"/>
              </a:rPr>
              <a:t>weil </a:t>
            </a:r>
            <a:r>
              <a:rPr sz="2400" spc="-150" dirty="0" err="1">
                <a:solidFill>
                  <a:srgbClr val="FF0000"/>
                </a:solidFill>
                <a:cs typeface="Trebuchet MS"/>
              </a:rPr>
              <a:t>diese</a:t>
            </a:r>
            <a:r>
              <a:rPr sz="2400" spc="-150" dirty="0">
                <a:solidFill>
                  <a:srgbClr val="FF0000"/>
                </a:solidFill>
                <a:cs typeface="Trebuchet MS"/>
              </a:rPr>
              <a:t> </a:t>
            </a:r>
            <a:r>
              <a:rPr sz="2400" spc="-150" dirty="0" err="1" smtClean="0">
                <a:solidFill>
                  <a:srgbClr val="FF0000"/>
                </a:solidFill>
                <a:cs typeface="Trebuchet MS"/>
              </a:rPr>
              <a:t>Länder</a:t>
            </a:r>
            <a:r>
              <a:rPr lang="de-DE" sz="2400" spc="-150" dirty="0">
                <a:solidFill>
                  <a:srgbClr val="FF0000"/>
                </a:solidFill>
                <a:cs typeface="Trebuchet MS"/>
              </a:rPr>
              <a:t> </a:t>
            </a:r>
            <a:r>
              <a:rPr sz="2400" spc="-150" dirty="0" err="1" smtClean="0">
                <a:solidFill>
                  <a:srgbClr val="FF0000"/>
                </a:solidFill>
                <a:cs typeface="Trebuchet MS"/>
              </a:rPr>
              <a:t>diesbezügliche</a:t>
            </a:r>
            <a:r>
              <a:rPr sz="2400" spc="-150" dirty="0" smtClean="0">
                <a:solidFill>
                  <a:srgbClr val="FF0000"/>
                </a:solidFill>
                <a:cs typeface="Trebuchet MS"/>
              </a:rPr>
              <a:t> </a:t>
            </a:r>
            <a:r>
              <a:rPr sz="2400" spc="-150" dirty="0">
                <a:solidFill>
                  <a:srgbClr val="FF0000"/>
                </a:solidFill>
                <a:cs typeface="Trebuchet MS"/>
              </a:rPr>
              <a:t>Verträge mit dem UNHCR  unterzeichnet haben</a:t>
            </a:r>
            <a:r>
              <a:rPr sz="2400" spc="-150" dirty="0">
                <a:cs typeface="Trebuchet MS"/>
              </a:rPr>
              <a:t>.</a:t>
            </a:r>
          </a:p>
          <a:p>
            <a:pPr>
              <a:spcBef>
                <a:spcPts val="32"/>
              </a:spcBef>
            </a:pPr>
            <a:endParaRPr sz="1600" spc="-150" dirty="0">
              <a:cs typeface="Times New Roman"/>
            </a:endParaRPr>
          </a:p>
          <a:p>
            <a:pPr marL="11516" marR="4607"/>
            <a:r>
              <a:rPr sz="2400" spc="-150" dirty="0">
                <a:cs typeface="Trebuchet MS"/>
              </a:rPr>
              <a:t>Es geht um Teilnahme an </a:t>
            </a:r>
            <a:r>
              <a:rPr sz="2400" spc="-150" dirty="0" err="1">
                <a:cs typeface="Trebuchet MS"/>
              </a:rPr>
              <a:t>einer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geplanten</a:t>
            </a:r>
            <a:r>
              <a:rPr lang="de-DE"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Umsiedlung</a:t>
            </a:r>
            <a:r>
              <a:rPr sz="2400" spc="-150" dirty="0">
                <a:cs typeface="Trebuchet MS"/>
              </a:rPr>
              <a:t>, </a:t>
            </a:r>
            <a:endParaRPr lang="de-DE" sz="2400" spc="-150" dirty="0" smtClean="0">
              <a:cs typeface="Trebuchet MS"/>
            </a:endParaRPr>
          </a:p>
          <a:p>
            <a:pPr marL="11516" marR="4607"/>
            <a:r>
              <a:rPr sz="2400" spc="-150" dirty="0" err="1" smtClean="0">
                <a:cs typeface="Trebuchet MS"/>
              </a:rPr>
              <a:t>zu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der sich u.a. Deutschland </a:t>
            </a:r>
            <a:r>
              <a:rPr sz="2400" spc="-150" dirty="0" err="1" smtClean="0">
                <a:solidFill>
                  <a:srgbClr val="FF0000"/>
                </a:solidFill>
                <a:cs typeface="Trebuchet MS"/>
              </a:rPr>
              <a:t>verpflichtet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hat.</a:t>
            </a:r>
          </a:p>
        </p:txBody>
      </p:sp>
      <p:sp>
        <p:nvSpPr>
          <p:cNvPr id="4" name="object 4"/>
          <p:cNvSpPr/>
          <p:nvPr/>
        </p:nvSpPr>
        <p:spPr>
          <a:xfrm>
            <a:off x="600219" y="2023024"/>
            <a:ext cx="4334601" cy="3502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60088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669" y="562396"/>
            <a:ext cx="5065477" cy="505815"/>
          </a:xfrm>
          <a:prstGeom prst="rect">
            <a:avLst/>
          </a:prstGeom>
        </p:spPr>
        <p:txBody>
          <a:bodyPr vert="horz" wrap="square" lIns="0" tIns="13243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3"/>
              </a:spcBef>
            </a:pPr>
            <a:r>
              <a:rPr sz="3200" spc="-150" dirty="0">
                <a:latin typeface="+mn-lt"/>
              </a:rPr>
              <a:t>Einbezug nationaler Parlamente</a:t>
            </a:r>
          </a:p>
        </p:txBody>
      </p:sp>
      <p:sp>
        <p:nvSpPr>
          <p:cNvPr id="3" name="object 3"/>
          <p:cNvSpPr/>
          <p:nvPr/>
        </p:nvSpPr>
        <p:spPr>
          <a:xfrm>
            <a:off x="1794669" y="3421441"/>
            <a:ext cx="6932641" cy="2747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1794670" y="1393427"/>
            <a:ext cx="8946310" cy="1779742"/>
          </a:xfrm>
          <a:prstGeom prst="rect">
            <a:avLst/>
          </a:prstGeom>
        </p:spPr>
        <p:txBody>
          <a:bodyPr vert="horz" wrap="square" lIns="0" tIns="45490" rIns="0" bIns="0" rtlCol="0">
            <a:spAutoFit/>
          </a:bodyPr>
          <a:lstStyle/>
          <a:p>
            <a:pPr marL="11516" marR="400194">
              <a:spcBef>
                <a:spcPts val="358"/>
              </a:spcBef>
            </a:pPr>
            <a:r>
              <a:rPr sz="2400" spc="-150" dirty="0">
                <a:cs typeface="Trebuchet MS"/>
              </a:rPr>
              <a:t>Am 27. Februar 2018 </a:t>
            </a:r>
            <a:r>
              <a:rPr sz="2400" spc="-150" dirty="0" err="1">
                <a:cs typeface="Trebuchet MS"/>
              </a:rPr>
              <a:t>fand</a:t>
            </a:r>
            <a:r>
              <a:rPr sz="2400" spc="-150" dirty="0">
                <a:cs typeface="Trebuchet MS"/>
              </a:rPr>
              <a:t> </a:t>
            </a:r>
            <a:r>
              <a:rPr lang="de-DE" sz="2400" spc="-150" dirty="0" smtClean="0">
                <a:cs typeface="Trebuchet MS"/>
              </a:rPr>
              <a:t>die</a:t>
            </a:r>
            <a:r>
              <a:rPr sz="2400" spc="-150" dirty="0" smtClean="0">
                <a:cs typeface="Trebuchet MS"/>
              </a:rPr>
              <a:t>„</a:t>
            </a:r>
            <a:r>
              <a:rPr sz="2400" spc="-150" dirty="0" err="1" smtClean="0">
                <a:cs typeface="Trebuchet MS"/>
              </a:rPr>
              <a:t>Interparlamentarische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Ausschuss</a:t>
            </a:r>
            <a:r>
              <a:rPr lang="de-DE" sz="2400" spc="-150" dirty="0" smtClean="0">
                <a:cs typeface="Trebuchet MS"/>
              </a:rPr>
              <a:t>-S</a:t>
            </a:r>
            <a:r>
              <a:rPr sz="2400" spc="-150" dirty="0" err="1" smtClean="0">
                <a:cs typeface="Trebuchet MS"/>
              </a:rPr>
              <a:t>itzung</a:t>
            </a:r>
            <a:r>
              <a:rPr sz="2400" spc="-150" dirty="0">
                <a:cs typeface="Trebuchet MS"/>
              </a:rPr>
              <a:t>“ im EU-  </a:t>
            </a:r>
            <a:r>
              <a:rPr sz="2400" spc="-150" dirty="0" err="1">
                <a:cs typeface="Trebuchet MS"/>
              </a:rPr>
              <a:t>Parlament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statt</a:t>
            </a:r>
            <a:r>
              <a:rPr sz="2400" spc="-150" dirty="0" smtClean="0">
                <a:cs typeface="Trebuchet MS"/>
              </a:rPr>
              <a:t>.</a:t>
            </a:r>
            <a:r>
              <a:rPr lang="de-DE" sz="2400" spc="-150" dirty="0" smtClean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Für</a:t>
            </a:r>
            <a:r>
              <a:rPr sz="2400" spc="-150" dirty="0" smtClean="0">
                <a:cs typeface="Trebuchet MS"/>
              </a:rPr>
              <a:t> </a:t>
            </a:r>
            <a:r>
              <a:rPr lang="de-DE" sz="2400" spc="-150" dirty="0" smtClean="0">
                <a:cs typeface="Trebuchet MS"/>
              </a:rPr>
              <a:t>alle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Vorlagen </a:t>
            </a:r>
            <a:r>
              <a:rPr sz="2400" spc="-150" dirty="0" err="1">
                <a:cs typeface="Trebuchet MS"/>
              </a:rPr>
              <a:t>erfolgten</a:t>
            </a:r>
            <a:r>
              <a:rPr sz="2400" spc="-150" dirty="0">
                <a:cs typeface="Trebuchet MS"/>
              </a:rPr>
              <a:t> </a:t>
            </a:r>
            <a:r>
              <a:rPr lang="de-DE" sz="2400" spc="-150" dirty="0" smtClean="0">
                <a:cs typeface="Trebuchet MS"/>
              </a:rPr>
              <a:t>jeweils </a:t>
            </a:r>
            <a:r>
              <a:rPr sz="2400" spc="-150" dirty="0" err="1" smtClean="0">
                <a:cs typeface="Trebuchet MS"/>
              </a:rPr>
              <a:t>Vorstellung</a:t>
            </a:r>
            <a:r>
              <a:rPr sz="2400" spc="-150" dirty="0">
                <a:cs typeface="Trebuchet MS"/>
              </a:rPr>
              <a:t>, </a:t>
            </a:r>
            <a:r>
              <a:rPr sz="2400" spc="-150" dirty="0" err="1">
                <a:cs typeface="Trebuchet MS"/>
              </a:rPr>
              <a:t>Vorträge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und</a:t>
            </a:r>
            <a:r>
              <a:rPr lang="de-DE" sz="2400" spc="-150" dirty="0" smtClean="0">
                <a:cs typeface="Trebuchet MS"/>
              </a:rPr>
              <a:t> eine </a:t>
            </a:r>
            <a:r>
              <a:rPr sz="2400" spc="-150" dirty="0" err="1" smtClean="0">
                <a:cs typeface="Trebuchet MS"/>
              </a:rPr>
              <a:t>anschließende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„</a:t>
            </a:r>
            <a:r>
              <a:rPr sz="2400" spc="-150" dirty="0" err="1" smtClean="0">
                <a:cs typeface="Trebuchet MS"/>
              </a:rPr>
              <a:t>detaillierte</a:t>
            </a:r>
            <a:r>
              <a:rPr sz="2400" spc="-150" dirty="0" smtClean="0">
                <a:cs typeface="Trebuchet MS"/>
              </a:rPr>
              <a:t>“</a:t>
            </a:r>
            <a:r>
              <a:rPr lang="de-DE" sz="2400" spc="-150" dirty="0" smtClean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Aussprache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der Parlaments-Vertreter. </a:t>
            </a:r>
            <a:endParaRPr lang="de-DE" sz="2400" spc="-150" dirty="0" smtClean="0">
              <a:cs typeface="Trebuchet MS"/>
            </a:endParaRPr>
          </a:p>
          <a:p>
            <a:pPr marL="11516" marR="400194">
              <a:spcBef>
                <a:spcPts val="358"/>
              </a:spcBef>
            </a:pPr>
            <a:endParaRPr lang="de-DE" sz="1000" spc="-150" dirty="0">
              <a:cs typeface="Trebuchet MS"/>
            </a:endParaRPr>
          </a:p>
          <a:p>
            <a:pPr marL="11516" marR="400194">
              <a:spcBef>
                <a:spcPts val="358"/>
              </a:spcBef>
            </a:pPr>
            <a:r>
              <a:rPr lang="de-DE" sz="2400" spc="-150" dirty="0" smtClean="0">
                <a:cs typeface="Trebuchet MS"/>
              </a:rPr>
              <a:t>Alle </a:t>
            </a:r>
            <a:r>
              <a:rPr sz="2400" spc="-150" dirty="0" err="1" smtClean="0">
                <a:cs typeface="Trebuchet MS"/>
              </a:rPr>
              <a:t>Vorträge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plus Aussprache in </a:t>
            </a:r>
            <a:r>
              <a:rPr sz="2400" b="1" spc="-150" dirty="0">
                <a:solidFill>
                  <a:srgbClr val="FF0000"/>
                </a:solidFill>
                <a:cs typeface="Trebuchet MS"/>
              </a:rPr>
              <a:t>170</a:t>
            </a:r>
            <a:r>
              <a:rPr sz="2400" spc="-150" dirty="0">
                <a:solidFill>
                  <a:srgbClr val="FF0000"/>
                </a:solidFill>
                <a:cs typeface="Trebuchet MS"/>
              </a:rPr>
              <a:t> </a:t>
            </a:r>
            <a:r>
              <a:rPr sz="2400" spc="-150" dirty="0" err="1">
                <a:cs typeface="Trebuchet MS"/>
              </a:rPr>
              <a:t>Minuten</a:t>
            </a:r>
            <a:r>
              <a:rPr sz="2400" spc="-150" dirty="0" smtClean="0">
                <a:cs typeface="Trebuchet MS"/>
              </a:rPr>
              <a:t>!</a:t>
            </a:r>
            <a:r>
              <a:rPr lang="de-DE" sz="2400" spc="-150" dirty="0" smtClean="0">
                <a:cs typeface="Trebuchet MS"/>
              </a:rPr>
              <a:t> Weniger als 3 Stunden!!!</a:t>
            </a:r>
            <a:endParaRPr sz="2400" spc="-15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94146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49" y="501547"/>
            <a:ext cx="5972967" cy="504071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3200" spc="-118" dirty="0">
                <a:latin typeface="+mn-lt"/>
              </a:rPr>
              <a:t>Einbezug </a:t>
            </a:r>
            <a:r>
              <a:rPr sz="3200" spc="-109" dirty="0">
                <a:latin typeface="+mn-lt"/>
              </a:rPr>
              <a:t>der </a:t>
            </a:r>
            <a:r>
              <a:rPr sz="3200" spc="-118" dirty="0">
                <a:latin typeface="+mn-lt"/>
              </a:rPr>
              <a:t>nationalen </a:t>
            </a:r>
            <a:r>
              <a:rPr sz="3200" spc="-141" dirty="0">
                <a:latin typeface="+mn-lt"/>
              </a:rPr>
              <a:t>Parlamente</a:t>
            </a:r>
            <a:r>
              <a:rPr sz="3200" spc="-521" dirty="0">
                <a:latin typeface="+mn-lt"/>
              </a:rPr>
              <a:t> </a:t>
            </a:r>
            <a:r>
              <a:rPr sz="3200" spc="-131" dirty="0">
                <a:latin typeface="+mn-lt"/>
              </a:rPr>
              <a:t>(2)</a:t>
            </a:r>
            <a:endParaRPr sz="32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0647" y="1188566"/>
            <a:ext cx="8691425" cy="4333758"/>
          </a:xfrm>
          <a:prstGeom prst="rect">
            <a:avLst/>
          </a:prstGeom>
        </p:spPr>
        <p:txBody>
          <a:bodyPr vert="horz" wrap="square" lIns="0" tIns="161805" rIns="0" bIns="0" rtlCol="0">
            <a:spAutoFit/>
          </a:bodyPr>
          <a:lstStyle/>
          <a:p>
            <a:pPr marL="11516">
              <a:spcBef>
                <a:spcPts val="1274"/>
              </a:spcBef>
            </a:pPr>
            <a:r>
              <a:rPr sz="2400" b="1" spc="-150" dirty="0">
                <a:cs typeface="Trebuchet MS"/>
              </a:rPr>
              <a:t>Aussagen am 27. Februar 2018 in Brüssel </a:t>
            </a:r>
            <a:r>
              <a:rPr sz="2400" spc="-150" dirty="0">
                <a:cs typeface="Trebuchet MS"/>
              </a:rPr>
              <a:t>(Auszug):</a:t>
            </a:r>
          </a:p>
          <a:p>
            <a:pPr marL="11516" marR="152016">
              <a:spcBef>
                <a:spcPts val="1442"/>
              </a:spcBef>
            </a:pPr>
            <a:r>
              <a:rPr sz="2400" u="heavy" spc="-150" dirty="0">
                <a:uFill>
                  <a:solidFill>
                    <a:srgbClr val="000000"/>
                  </a:solidFill>
                </a:uFill>
                <a:cs typeface="Trebuchet MS"/>
              </a:rPr>
              <a:t>Avramopoulos</a:t>
            </a:r>
            <a:r>
              <a:rPr sz="2400" spc="-150" dirty="0">
                <a:cs typeface="Trebuchet MS"/>
              </a:rPr>
              <a:t> </a:t>
            </a:r>
            <a:r>
              <a:rPr sz="2400" spc="-150" baseline="24691" dirty="0">
                <a:cs typeface="Trebuchet MS"/>
              </a:rPr>
              <a:t>1</a:t>
            </a:r>
            <a:r>
              <a:rPr sz="2400" spc="-150" dirty="0">
                <a:cs typeface="Trebuchet MS"/>
              </a:rPr>
              <a:t>: „</a:t>
            </a:r>
            <a:r>
              <a:rPr sz="2400" i="1" spc="-150" dirty="0">
                <a:cs typeface="Trebuchet MS"/>
              </a:rPr>
              <a:t>Es wird eine Grundlage für künftige Generationen  festgelegt … Unsere Bürger wollen, dass wir Migration besser managen“</a:t>
            </a:r>
            <a:endParaRPr sz="2400" spc="-150" dirty="0">
              <a:cs typeface="Trebuchet MS"/>
            </a:endParaRPr>
          </a:p>
          <a:p>
            <a:pPr marL="11516">
              <a:spcBef>
                <a:spcPts val="1156"/>
              </a:spcBef>
              <a:tabLst>
                <a:tab pos="1509219" algn="l"/>
              </a:tabLst>
            </a:pPr>
            <a:r>
              <a:rPr sz="2400" u="heavy" spc="-150" dirty="0">
                <a:uFill>
                  <a:solidFill>
                    <a:srgbClr val="000000"/>
                  </a:solidFill>
                </a:uFill>
                <a:cs typeface="Trebuchet MS"/>
              </a:rPr>
              <a:t>Grozdanova</a:t>
            </a:r>
            <a:r>
              <a:rPr sz="2400" spc="-150" dirty="0">
                <a:cs typeface="Trebuchet MS"/>
              </a:rPr>
              <a:t> </a:t>
            </a:r>
            <a:r>
              <a:rPr sz="2400" spc="-150" baseline="24691" dirty="0">
                <a:cs typeface="Trebuchet MS"/>
              </a:rPr>
              <a:t>2</a:t>
            </a:r>
            <a:r>
              <a:rPr sz="2400" spc="-150" dirty="0">
                <a:cs typeface="Trebuchet MS"/>
              </a:rPr>
              <a:t>:	“We are all Migrants by nature”.</a:t>
            </a:r>
          </a:p>
          <a:p>
            <a:pPr marL="11516" marR="168715">
              <a:spcBef>
                <a:spcPts val="1406"/>
              </a:spcBef>
              <a:tabLst>
                <a:tab pos="4337637" algn="l"/>
              </a:tabLst>
            </a:pPr>
            <a:r>
              <a:rPr sz="2400" u="heavy" spc="-150" dirty="0">
                <a:uFill>
                  <a:solidFill>
                    <a:srgbClr val="000000"/>
                  </a:solidFill>
                </a:uFill>
                <a:cs typeface="Trebuchet MS"/>
              </a:rPr>
              <a:t>Ferm</a:t>
            </a:r>
            <a:r>
              <a:rPr sz="2400" spc="-150" dirty="0">
                <a:cs typeface="Trebuchet MS"/>
              </a:rPr>
              <a:t> </a:t>
            </a:r>
            <a:r>
              <a:rPr sz="2400" spc="-150" baseline="24691" dirty="0">
                <a:cs typeface="Trebuchet MS"/>
              </a:rPr>
              <a:t>3</a:t>
            </a:r>
            <a:r>
              <a:rPr sz="2400" spc="-150" dirty="0">
                <a:cs typeface="Trebuchet MS"/>
              </a:rPr>
              <a:t>: “Großes Paradox der Internationalisierung: Alles soll  international sein, bloß die Menschen </a:t>
            </a:r>
            <a:r>
              <a:rPr sz="2400" spc="-150" dirty="0" err="1" smtClean="0">
                <a:cs typeface="Trebuchet MS"/>
              </a:rPr>
              <a:t>nicht</a:t>
            </a:r>
            <a:r>
              <a:rPr lang="de-DE" sz="2400" spc="-150" dirty="0" smtClean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… </a:t>
            </a:r>
            <a:r>
              <a:rPr sz="2400" spc="-150" dirty="0">
                <a:cs typeface="Trebuchet MS"/>
              </a:rPr>
              <a:t>Wir können die  Menschenströme nicht aufhalten – wir können auch den Wind nicht mit  </a:t>
            </a:r>
            <a:r>
              <a:rPr sz="2400" spc="-150" dirty="0" err="1">
                <a:cs typeface="Trebuchet MS"/>
              </a:rPr>
              <a:t>Händen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aufhalten</a:t>
            </a:r>
            <a:r>
              <a:rPr lang="de-DE" sz="2400" spc="-150" dirty="0" smtClean="0">
                <a:cs typeface="Trebuchet MS"/>
              </a:rPr>
              <a:t>.</a:t>
            </a:r>
            <a:r>
              <a:rPr sz="2400" spc="-150" dirty="0" smtClean="0">
                <a:cs typeface="Trebuchet MS"/>
              </a:rPr>
              <a:t>”</a:t>
            </a:r>
            <a:endParaRPr lang="de-DE" sz="2400" spc="-150" dirty="0">
              <a:cs typeface="Trebuchet MS"/>
            </a:endParaRPr>
          </a:p>
          <a:p>
            <a:pPr marL="11516" marR="168715">
              <a:spcBef>
                <a:spcPts val="1406"/>
              </a:spcBef>
              <a:tabLst>
                <a:tab pos="4337637" algn="l"/>
              </a:tabLst>
            </a:pPr>
            <a:endParaRPr sz="1000" spc="-150" dirty="0">
              <a:cs typeface="Trebuchet MS"/>
            </a:endParaRPr>
          </a:p>
          <a:p>
            <a:pPr marL="11516" marR="4607"/>
            <a:r>
              <a:rPr sz="2400" b="1" spc="-150" dirty="0">
                <a:cs typeface="Trebuchet MS"/>
              </a:rPr>
              <a:t>Tenor: </a:t>
            </a:r>
            <a:r>
              <a:rPr lang="de-DE" sz="2400" b="1" spc="-150" dirty="0" smtClean="0">
                <a:cs typeface="Trebuchet MS"/>
              </a:rPr>
              <a:t>	</a:t>
            </a:r>
            <a:r>
              <a:rPr sz="2400" spc="-150" dirty="0" smtClean="0">
                <a:cs typeface="Trebuchet MS"/>
              </a:rPr>
              <a:t>Migration </a:t>
            </a:r>
            <a:r>
              <a:rPr sz="2400" spc="-150" dirty="0">
                <a:cs typeface="Trebuchet MS"/>
              </a:rPr>
              <a:t>ist die </a:t>
            </a:r>
            <a:r>
              <a:rPr sz="2400" spc="-150" dirty="0" err="1">
                <a:cs typeface="Trebuchet MS"/>
              </a:rPr>
              <a:t>große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Chance</a:t>
            </a:r>
            <a:r>
              <a:rPr lang="de-DE" sz="2400" spc="-150" dirty="0" smtClean="0">
                <a:cs typeface="Trebuchet MS"/>
              </a:rPr>
              <a:t>,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unseren Lebensstandard zu halten.  </a:t>
            </a:r>
            <a:endParaRPr lang="de-DE" sz="2400" spc="-150" dirty="0" smtClean="0">
              <a:cs typeface="Trebuchet MS"/>
            </a:endParaRPr>
          </a:p>
          <a:p>
            <a:pPr marL="11516" marR="4607"/>
            <a:r>
              <a:rPr lang="de-DE" sz="2400" b="1" spc="-150" dirty="0">
                <a:cs typeface="Trebuchet MS"/>
              </a:rPr>
              <a:t>	</a:t>
            </a:r>
            <a:r>
              <a:rPr sz="2400" b="1" spc="-150" dirty="0" err="1" smtClean="0">
                <a:solidFill>
                  <a:srgbClr val="FF0000"/>
                </a:solidFill>
                <a:cs typeface="Trebuchet MS"/>
              </a:rPr>
              <a:t>Sollte</a:t>
            </a:r>
            <a:r>
              <a:rPr sz="2400" b="1" spc="-150" dirty="0" smtClean="0">
                <a:solidFill>
                  <a:srgbClr val="FF0000"/>
                </a:solidFill>
                <a:cs typeface="Trebuchet MS"/>
              </a:rPr>
              <a:t> </a:t>
            </a:r>
            <a:r>
              <a:rPr sz="2400" b="1" spc="-150" dirty="0">
                <a:solidFill>
                  <a:srgbClr val="FF0000"/>
                </a:solidFill>
                <a:cs typeface="Trebuchet MS"/>
              </a:rPr>
              <a:t>es soziale Spannungen geben, sind diese zu bewältigen (!)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48439" y="5734331"/>
            <a:ext cx="9375810" cy="1123669"/>
          </a:xfrm>
          <a:prstGeom prst="rect">
            <a:avLst/>
          </a:prstGeom>
        </p:spPr>
        <p:txBody>
          <a:bodyPr vert="horz" wrap="square" lIns="0" tIns="71402" rIns="0" bIns="0" rtlCol="0">
            <a:spAutoFit/>
          </a:bodyPr>
          <a:lstStyle/>
          <a:p>
            <a:pPr marL="277544" indent="-266028">
              <a:spcBef>
                <a:spcPts val="562"/>
              </a:spcBef>
              <a:buAutoNum type="arabicParenR"/>
              <a:tabLst>
                <a:tab pos="277544" algn="l"/>
                <a:tab pos="278120" algn="l"/>
              </a:tabLst>
            </a:pPr>
            <a:r>
              <a:rPr sz="2000" spc="-150" dirty="0">
                <a:cs typeface="Trebuchet MS"/>
              </a:rPr>
              <a:t>Dimitis Avramopoulos, </a:t>
            </a:r>
            <a:r>
              <a:rPr sz="2000" i="1" spc="-150" dirty="0">
                <a:cs typeface="Trebuchet MS"/>
              </a:rPr>
              <a:t>EU</a:t>
            </a:r>
            <a:r>
              <a:rPr sz="2000" spc="-150" dirty="0">
                <a:cs typeface="Trebuchet MS"/>
              </a:rPr>
              <a:t>-</a:t>
            </a:r>
            <a:r>
              <a:rPr sz="2000" i="1" spc="-150" dirty="0">
                <a:cs typeface="Trebuchet MS"/>
              </a:rPr>
              <a:t>Kommissar </a:t>
            </a:r>
            <a:r>
              <a:rPr sz="2000" spc="-150" dirty="0">
                <a:cs typeface="Trebuchet MS"/>
              </a:rPr>
              <a:t>für </a:t>
            </a:r>
            <a:r>
              <a:rPr sz="2000" i="1" spc="-150" dirty="0">
                <a:cs typeface="Trebuchet MS"/>
              </a:rPr>
              <a:t>Migration</a:t>
            </a:r>
            <a:endParaRPr sz="2000" spc="-150" dirty="0">
              <a:cs typeface="Trebuchet MS"/>
            </a:endParaRPr>
          </a:p>
          <a:p>
            <a:pPr marL="277544" indent="-266028">
              <a:spcBef>
                <a:spcPts val="481"/>
              </a:spcBef>
              <a:buAutoNum type="arabicParenR"/>
              <a:tabLst>
                <a:tab pos="277544" algn="l"/>
                <a:tab pos="278120" algn="l"/>
              </a:tabLst>
            </a:pPr>
            <a:r>
              <a:rPr sz="2000" i="1" spc="-150" dirty="0">
                <a:cs typeface="Trebuchet MS"/>
              </a:rPr>
              <a:t>Dzhema Grozdanova: Chair of the Committee on Foreign Affairs; Bulgarian Presidency</a:t>
            </a:r>
            <a:endParaRPr sz="2000" spc="-150" dirty="0">
              <a:cs typeface="Trebuchet MS"/>
            </a:endParaRPr>
          </a:p>
          <a:p>
            <a:pPr marL="277544" indent="-266028">
              <a:spcBef>
                <a:spcPts val="453"/>
              </a:spcBef>
              <a:buAutoNum type="arabicParenR"/>
              <a:tabLst>
                <a:tab pos="277544" algn="l"/>
                <a:tab pos="278120" algn="l"/>
              </a:tabLst>
            </a:pPr>
            <a:r>
              <a:rPr sz="2000" i="1" spc="-150" dirty="0">
                <a:cs typeface="Trebuchet MS"/>
              </a:rPr>
              <a:t>Maria Ferm: Vortrag auf Bitten des Chairmen; Mitglied des Schwedischen Parlaments</a:t>
            </a:r>
            <a:endParaRPr sz="2000" spc="-150" dirty="0"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5988" y="2536572"/>
            <a:ext cx="1470391" cy="1294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378554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4242" y="1641406"/>
            <a:ext cx="7021009" cy="1293152"/>
          </a:xfrm>
          <a:prstGeom prst="rect">
            <a:avLst/>
          </a:prstGeom>
        </p:spPr>
        <p:txBody>
          <a:bodyPr vert="horz" wrap="square" lIns="0" tIns="81766" rIns="0" bIns="0" rtlCol="0">
            <a:spAutoFit/>
          </a:bodyPr>
          <a:lstStyle/>
          <a:p>
            <a:pPr marL="11516">
              <a:spcBef>
                <a:spcPts val="644"/>
              </a:spcBef>
              <a:tabLst>
                <a:tab pos="598851" algn="l"/>
              </a:tabLst>
            </a:pPr>
            <a:r>
              <a:rPr sz="2400" b="1" spc="-150" dirty="0">
                <a:cs typeface="Trebuchet MS"/>
              </a:rPr>
              <a:t>IOM	INTERNATIONALE ORGANISATION FÜR MIGRATION</a:t>
            </a:r>
            <a:endParaRPr sz="2400" spc="-150" dirty="0">
              <a:cs typeface="Trebuchet MS"/>
            </a:endParaRPr>
          </a:p>
          <a:p>
            <a:pPr marL="11516" marR="4607">
              <a:spcBef>
                <a:spcPts val="793"/>
              </a:spcBef>
              <a:tabLst>
                <a:tab pos="2700586" algn="l"/>
              </a:tabLst>
            </a:pPr>
            <a:r>
              <a:rPr sz="2400" spc="-150" dirty="0">
                <a:cs typeface="Trebuchet MS"/>
              </a:rPr>
              <a:t>Gründung 1951 in Brüssel	</a:t>
            </a:r>
            <a:r>
              <a:rPr lang="de-DE" sz="2400" spc="-150" dirty="0" smtClean="0">
                <a:cs typeface="Trebuchet MS"/>
              </a:rPr>
              <a:t>, e</a:t>
            </a:r>
            <a:r>
              <a:rPr sz="2400" spc="-150" dirty="0" err="1" smtClean="0">
                <a:cs typeface="Trebuchet MS"/>
              </a:rPr>
              <a:t>ntstand</a:t>
            </a:r>
            <a:r>
              <a:rPr lang="de-DE" sz="2400" spc="-150" dirty="0" smtClean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aus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dem IRC, internationales  Flüchtlingskommitee (</a:t>
            </a:r>
            <a:r>
              <a:rPr sz="2400" b="1" spc="-150" dirty="0">
                <a:cs typeface="Trebuchet MS"/>
              </a:rPr>
              <a:t>International Refugee Comittee</a:t>
            </a:r>
            <a:r>
              <a:rPr sz="2400" spc="-150" dirty="0">
                <a:cs typeface="Trebuchet MS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14242" y="3087987"/>
            <a:ext cx="8178477" cy="1664326"/>
          </a:xfrm>
          <a:prstGeom prst="rect">
            <a:avLst/>
          </a:prstGeom>
        </p:spPr>
        <p:txBody>
          <a:bodyPr vert="horz" wrap="square" lIns="0" tIns="45490" rIns="0" bIns="0" rtlCol="0">
            <a:spAutoFit/>
          </a:bodyPr>
          <a:lstStyle/>
          <a:p>
            <a:pPr marL="11516" marR="4607">
              <a:spcBef>
                <a:spcPts val="358"/>
              </a:spcBef>
            </a:pPr>
            <a:r>
              <a:rPr sz="2400" spc="-150" dirty="0" err="1" smtClean="0">
                <a:cs typeface="Trebuchet MS"/>
              </a:rPr>
              <a:t>Ziel</a:t>
            </a:r>
            <a:r>
              <a:rPr lang="de-DE" sz="2400" spc="-150" dirty="0" smtClean="0">
                <a:cs typeface="Trebuchet MS"/>
              </a:rPr>
              <a:t> war</a:t>
            </a:r>
            <a:r>
              <a:rPr sz="2400" spc="-150" dirty="0" smtClean="0">
                <a:cs typeface="Trebuchet MS"/>
              </a:rPr>
              <a:t>, </a:t>
            </a:r>
            <a:r>
              <a:rPr sz="2400" spc="-150" dirty="0">
                <a:cs typeface="Trebuchet MS"/>
              </a:rPr>
              <a:t>die Vertriebenen des zweiten Weltkrieges in ihre Heimatländer zu  überführen.</a:t>
            </a:r>
          </a:p>
          <a:p>
            <a:pPr marL="11516">
              <a:spcBef>
                <a:spcPts val="544"/>
              </a:spcBef>
            </a:pPr>
            <a:r>
              <a:rPr sz="2400" spc="-150" dirty="0">
                <a:cs typeface="Trebuchet MS"/>
              </a:rPr>
              <a:t>ab 1989 : </a:t>
            </a:r>
            <a:r>
              <a:rPr sz="2400" b="1" spc="-150" dirty="0" smtClean="0">
                <a:cs typeface="Trebuchet MS"/>
              </a:rPr>
              <a:t>International </a:t>
            </a:r>
            <a:r>
              <a:rPr sz="2400" b="1" spc="-150" dirty="0">
                <a:cs typeface="Trebuchet MS"/>
              </a:rPr>
              <a:t>Organization for Migration </a:t>
            </a:r>
            <a:r>
              <a:rPr sz="2400" spc="-150" dirty="0">
                <a:cs typeface="Trebuchet MS"/>
              </a:rPr>
              <a:t>(IOM).</a:t>
            </a:r>
          </a:p>
          <a:p>
            <a:pPr marL="11516">
              <a:spcBef>
                <a:spcPts val="558"/>
              </a:spcBef>
            </a:pPr>
            <a:r>
              <a:rPr sz="2400" b="1" spc="-150" dirty="0">
                <a:cs typeface="Trebuchet MS"/>
              </a:rPr>
              <a:t>ab 2013: Teil-Organisation der UNHCR</a:t>
            </a:r>
            <a:endParaRPr sz="2400" spc="-150" dirty="0"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4242" y="5032007"/>
            <a:ext cx="8965554" cy="1254777"/>
          </a:xfrm>
          <a:prstGeom prst="rect">
            <a:avLst/>
          </a:prstGeom>
        </p:spPr>
        <p:txBody>
          <a:bodyPr vert="horz" wrap="square" lIns="0" tIns="43762" rIns="0" bIns="0" rtlCol="0">
            <a:spAutoFit/>
          </a:bodyPr>
          <a:lstStyle/>
          <a:p>
            <a:pPr marL="11516" marR="4607">
              <a:spcBef>
                <a:spcPts val="345"/>
              </a:spcBef>
            </a:pPr>
            <a:r>
              <a:rPr sz="2400" spc="-150" dirty="0">
                <a:cs typeface="Trebuchet MS"/>
              </a:rPr>
              <a:t>Mit der Namensänderung änderte sich auch die Ausrichtung. </a:t>
            </a:r>
            <a:r>
              <a:rPr sz="2400" spc="-150" dirty="0" smtClean="0">
                <a:cs typeface="Trebuchet MS"/>
              </a:rPr>
              <a:t>Das </a:t>
            </a:r>
            <a:r>
              <a:rPr sz="2400" spc="-150" dirty="0">
                <a:cs typeface="Trebuchet MS"/>
              </a:rPr>
              <a:t>Ziel ist  die Unterstützung von </a:t>
            </a:r>
            <a:r>
              <a:rPr sz="2400" spc="-150" dirty="0" err="1" smtClean="0">
                <a:cs typeface="Trebuchet MS"/>
              </a:rPr>
              <a:t>Migranten</a:t>
            </a:r>
            <a:r>
              <a:rPr lang="de-DE" sz="2400" spc="-150" dirty="0" smtClean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und </a:t>
            </a:r>
            <a:r>
              <a:rPr sz="2400" spc="-150" dirty="0">
                <a:cs typeface="Trebuchet MS"/>
              </a:rPr>
              <a:t>Migration in geordneten Bahnen.</a:t>
            </a:r>
          </a:p>
          <a:p>
            <a:pPr marL="11516">
              <a:spcBef>
                <a:spcPts val="521"/>
              </a:spcBef>
            </a:pPr>
            <a:r>
              <a:rPr sz="2400" b="1" spc="-150" dirty="0">
                <a:solidFill>
                  <a:srgbClr val="FF0000"/>
                </a:solidFill>
                <a:cs typeface="Trebuchet MS"/>
              </a:rPr>
              <a:t>Die Sprache ist die der Humanität, das Ziel ist rein wirtschaftlich.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5594" y="789335"/>
            <a:ext cx="6209628" cy="504071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3200" spc="-150" dirty="0">
                <a:latin typeface="+mn-lt"/>
              </a:rPr>
              <a:t>Treiber des Global Compact on Migration</a:t>
            </a:r>
          </a:p>
        </p:txBody>
      </p:sp>
      <p:sp>
        <p:nvSpPr>
          <p:cNvPr id="6" name="object 6"/>
          <p:cNvSpPr/>
          <p:nvPr/>
        </p:nvSpPr>
        <p:spPr>
          <a:xfrm>
            <a:off x="1106195" y="1828591"/>
            <a:ext cx="1036423" cy="1166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 spc="-150"/>
          </a:p>
        </p:txBody>
      </p:sp>
      <p:sp>
        <p:nvSpPr>
          <p:cNvPr id="7" name="object 7"/>
          <p:cNvSpPr txBox="1"/>
          <p:nvPr/>
        </p:nvSpPr>
        <p:spPr>
          <a:xfrm>
            <a:off x="1213337" y="3213735"/>
            <a:ext cx="934554" cy="830627"/>
          </a:xfrm>
          <a:prstGeom prst="rect">
            <a:avLst/>
          </a:prstGeom>
        </p:spPr>
        <p:txBody>
          <a:bodyPr vert="horz" wrap="square" lIns="0" tIns="52974" rIns="0" bIns="0" rtlCol="0">
            <a:spAutoFit/>
          </a:bodyPr>
          <a:lstStyle/>
          <a:p>
            <a:pPr marL="11516">
              <a:spcBef>
                <a:spcPts val="416"/>
              </a:spcBef>
            </a:pPr>
            <a:r>
              <a:rPr sz="1600" spc="-150" dirty="0">
                <a:cs typeface="Trebuchet MS"/>
              </a:rPr>
              <a:t>Budget:</a:t>
            </a:r>
          </a:p>
          <a:p>
            <a:pPr marL="11516">
              <a:spcBef>
                <a:spcPts val="326"/>
              </a:spcBef>
            </a:pPr>
            <a:r>
              <a:rPr sz="1600" spc="-150" dirty="0">
                <a:cs typeface="Trebuchet MS"/>
              </a:rPr>
              <a:t>2 Mrd. USD p.a.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3337" y="4197943"/>
            <a:ext cx="676011" cy="17904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88" spc="-150" dirty="0">
                <a:cs typeface="Trebuchet MS"/>
              </a:rPr>
              <a:t>Sitz: Manila</a:t>
            </a:r>
          </a:p>
        </p:txBody>
      </p:sp>
    </p:spTree>
    <p:extLst>
      <p:ext uri="{BB962C8B-B14F-4D97-AF65-F5344CB8AC3E}">
        <p14:creationId xmlns:p14="http://schemas.microsoft.com/office/powerpoint/2010/main" val="2002102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4670" y="1739400"/>
            <a:ext cx="9918909" cy="4639705"/>
          </a:xfrm>
          <a:prstGeom prst="rect">
            <a:avLst/>
          </a:prstGeom>
        </p:spPr>
        <p:txBody>
          <a:bodyPr vert="horz" wrap="square" lIns="0" tIns="55854" rIns="0" bIns="0" rtlCol="0">
            <a:spAutoFit/>
          </a:bodyPr>
          <a:lstStyle/>
          <a:p>
            <a:pPr marL="11516">
              <a:spcBef>
                <a:spcPts val="439"/>
              </a:spcBef>
            </a:pPr>
            <a:r>
              <a:rPr sz="2400" b="1" spc="-150" dirty="0">
                <a:cs typeface="Trebuchet MS"/>
              </a:rPr>
              <a:t>USA - Trump:</a:t>
            </a:r>
            <a:endParaRPr sz="2400" spc="-150" dirty="0">
              <a:cs typeface="Trebuchet MS"/>
            </a:endParaRPr>
          </a:p>
          <a:p>
            <a:pPr marL="11516" marR="454320">
              <a:spcBef>
                <a:spcPts val="784"/>
              </a:spcBef>
            </a:pPr>
            <a:r>
              <a:rPr lang="de-DE" sz="2400" spc="-150" dirty="0" smtClean="0">
                <a:cs typeface="Trebuchet MS"/>
              </a:rPr>
              <a:t>"</a:t>
            </a:r>
            <a:r>
              <a:rPr sz="2400" spc="-150" dirty="0" smtClean="0">
                <a:cs typeface="Trebuchet MS"/>
              </a:rPr>
              <a:t>Der </a:t>
            </a:r>
            <a:r>
              <a:rPr sz="2400" spc="-150" dirty="0">
                <a:cs typeface="Trebuchet MS"/>
              </a:rPr>
              <a:t>Global Compact ist ein NO BORDERS – Plan! Ich habe unlängst die USA aus dem  Planungsvorhaben der UNO für eine globale Steuerung von Einwanderung und  Flüchtlingspolitik zurückgezogen.“</a:t>
            </a:r>
          </a:p>
          <a:p>
            <a:pPr marL="11516" marR="4607">
              <a:spcBef>
                <a:spcPts val="1655"/>
              </a:spcBef>
            </a:pPr>
            <a:r>
              <a:rPr sz="2400" b="1" spc="-150" dirty="0">
                <a:cs typeface="Trebuchet MS"/>
              </a:rPr>
              <a:t>Visegrad-Staaten: </a:t>
            </a:r>
            <a:r>
              <a:rPr sz="2400" spc="-150" dirty="0">
                <a:cs typeface="Trebuchet MS"/>
              </a:rPr>
              <a:t>Polen, Tschechien, Slowakei, Ungarn, Österreich, Bulgarien, Slowenien:  Artikulation der Souveränität in </a:t>
            </a:r>
            <a:r>
              <a:rPr sz="2400" spc="-150" dirty="0" err="1">
                <a:cs typeface="Trebuchet MS"/>
              </a:rPr>
              <a:t>dieser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Frage</a:t>
            </a:r>
            <a:r>
              <a:rPr lang="de-DE" sz="2400" spc="-150" dirty="0">
                <a:cs typeface="Trebuchet MS"/>
              </a:rPr>
              <a:t> </a:t>
            </a:r>
            <a:r>
              <a:rPr lang="de-DE" sz="2400" spc="-150" dirty="0" smtClean="0">
                <a:cs typeface="Trebuchet MS"/>
              </a:rPr>
              <a:t>- Selbstbestimmungsrecht über eigene Identität</a:t>
            </a:r>
          </a:p>
          <a:p>
            <a:pPr marL="11516"/>
            <a:endParaRPr lang="de-DE" sz="1600" spc="-150" dirty="0">
              <a:cs typeface="Times New Roman"/>
            </a:endParaRPr>
          </a:p>
          <a:p>
            <a:pPr marL="11516"/>
            <a:r>
              <a:rPr sz="2400" b="1" spc="-150" dirty="0" err="1" smtClean="0">
                <a:cs typeface="Trebuchet MS"/>
              </a:rPr>
              <a:t>Dänemark</a:t>
            </a:r>
            <a:r>
              <a:rPr sz="2400" b="1" spc="-150" dirty="0">
                <a:cs typeface="Trebuchet MS"/>
              </a:rPr>
              <a:t>:</a:t>
            </a:r>
            <a:endParaRPr sz="2400" spc="-150" dirty="0">
              <a:cs typeface="Trebuchet MS"/>
            </a:endParaRPr>
          </a:p>
          <a:p>
            <a:pPr marL="11516">
              <a:spcBef>
                <a:spcPts val="349"/>
              </a:spcBef>
            </a:pPr>
            <a:r>
              <a:rPr sz="2400" spc="-150" dirty="0">
                <a:cs typeface="Trebuchet MS"/>
              </a:rPr>
              <a:t>tritt aus dem UNHCR Programmen 2017 aus und </a:t>
            </a:r>
            <a:r>
              <a:rPr lang="de-DE" sz="2400" spc="-150" dirty="0">
                <a:cs typeface="Trebuchet MS"/>
              </a:rPr>
              <a:t>b</a:t>
            </a:r>
            <a:r>
              <a:rPr lang="de-DE" sz="2400" spc="-150" dirty="0" smtClean="0">
                <a:cs typeface="Trebuchet MS"/>
              </a:rPr>
              <a:t>eschließt </a:t>
            </a:r>
            <a:r>
              <a:rPr sz="2400" spc="-150" dirty="0" err="1" smtClean="0">
                <a:cs typeface="Trebuchet MS"/>
              </a:rPr>
              <a:t>Asylstopp</a:t>
            </a:r>
            <a:endParaRPr sz="2400" spc="-150" dirty="0">
              <a:cs typeface="Trebuchet MS"/>
            </a:endParaRPr>
          </a:p>
          <a:p>
            <a:pPr>
              <a:spcBef>
                <a:spcPts val="41"/>
              </a:spcBef>
            </a:pPr>
            <a:endParaRPr sz="1600" spc="-150" dirty="0">
              <a:cs typeface="Times New Roman"/>
            </a:endParaRPr>
          </a:p>
          <a:p>
            <a:pPr marL="11516">
              <a:spcBef>
                <a:spcPts val="5"/>
              </a:spcBef>
            </a:pPr>
            <a:r>
              <a:rPr sz="2400" b="1" spc="-150" dirty="0">
                <a:cs typeface="Trebuchet MS"/>
              </a:rPr>
              <a:t>GB:</a:t>
            </a:r>
            <a:endParaRPr sz="2400" spc="-150" dirty="0">
              <a:cs typeface="Trebuchet MS"/>
            </a:endParaRPr>
          </a:p>
          <a:p>
            <a:pPr marL="11516">
              <a:spcBef>
                <a:spcPts val="345"/>
              </a:spcBef>
            </a:pPr>
            <a:r>
              <a:rPr sz="2400" spc="-150" dirty="0">
                <a:cs typeface="Trebuchet MS"/>
              </a:rPr>
              <a:t>Brexit mit der starken Betonung nationaler Einwanderungskontrolle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4671" y="874474"/>
            <a:ext cx="3668581" cy="508141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22"/>
              </a:spcBef>
            </a:pPr>
            <a:r>
              <a:rPr sz="3200" spc="-150" dirty="0">
                <a:latin typeface="+mn-lt"/>
              </a:rPr>
              <a:t>Reaktionen</a:t>
            </a:r>
            <a:r>
              <a:rPr sz="3200" spc="-236" dirty="0">
                <a:latin typeface="+mn-lt"/>
              </a:rPr>
              <a:t> </a:t>
            </a:r>
            <a:r>
              <a:rPr sz="3200" spc="-5" dirty="0">
                <a:latin typeface="+mn-lt"/>
              </a:rPr>
              <a:t>1</a:t>
            </a:r>
            <a:endParaRPr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30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309" y="1273028"/>
            <a:ext cx="11157995" cy="5487842"/>
          </a:xfrm>
          <a:prstGeom prst="rect">
            <a:avLst/>
          </a:prstGeom>
        </p:spPr>
        <p:txBody>
          <a:bodyPr vert="horz" wrap="square" lIns="0" tIns="100768" rIns="0" bIns="0" rtlCol="0">
            <a:spAutoFit/>
          </a:bodyPr>
          <a:lstStyle/>
          <a:p>
            <a:pPr marL="11516">
              <a:spcBef>
                <a:spcPts val="793"/>
              </a:spcBef>
            </a:pPr>
            <a:r>
              <a:rPr sz="2400" b="1" spc="-150" dirty="0">
                <a:cs typeface="Trebuchet MS"/>
              </a:rPr>
              <a:t>Basler Zeitung vom 05.04.2018 warnt: Europa wird zu Eurabia!</a:t>
            </a:r>
            <a:endParaRPr sz="2400" spc="-150" dirty="0">
              <a:cs typeface="Trebuchet MS"/>
            </a:endParaRPr>
          </a:p>
          <a:p>
            <a:pPr marL="11516">
              <a:spcBef>
                <a:spcPts val="707"/>
              </a:spcBef>
            </a:pPr>
            <a:r>
              <a:rPr sz="2400" spc="-150" dirty="0">
                <a:cs typeface="Trebuchet MS"/>
              </a:rPr>
              <a:t>Prof. Bassam </a:t>
            </a:r>
            <a:r>
              <a:rPr sz="2400" spc="-150" dirty="0" err="1" smtClean="0">
                <a:cs typeface="Trebuchet MS"/>
              </a:rPr>
              <a:t>Tibi</a:t>
            </a:r>
            <a:r>
              <a:rPr lang="de-DE" sz="2400" spc="-150" dirty="0" smtClean="0">
                <a:cs typeface="Trebuchet MS"/>
              </a:rPr>
              <a:t>:</a:t>
            </a:r>
            <a:endParaRPr sz="2400" spc="-150" dirty="0">
              <a:cs typeface="Trebuchet MS"/>
            </a:endParaRPr>
          </a:p>
          <a:p>
            <a:pPr marL="277544" marR="396739" indent="-266028">
              <a:spcBef>
                <a:spcPts val="948"/>
              </a:spcBef>
              <a:buFont typeface="Wingdings"/>
              <a:buChar char=""/>
              <a:tabLst>
                <a:tab pos="278120" algn="l"/>
              </a:tabLst>
            </a:pPr>
            <a:r>
              <a:rPr sz="2400" spc="-150" dirty="0">
                <a:cs typeface="Trebuchet MS"/>
              </a:rPr>
              <a:t>«Das Arabisch, das ich heute in Europa höre, ist nicht die </a:t>
            </a:r>
            <a:r>
              <a:rPr sz="2400" spc="-150" dirty="0" err="1">
                <a:cs typeface="Trebuchet MS"/>
              </a:rPr>
              <a:t>Sprache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gebildeter</a:t>
            </a:r>
            <a:r>
              <a:rPr lang="de-DE"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syrischer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Ingenieure und Ärzte, die uns die Vertreter der </a:t>
            </a:r>
            <a:r>
              <a:rPr sz="2400" spc="-150" dirty="0" err="1" smtClean="0">
                <a:cs typeface="Trebuchet MS"/>
              </a:rPr>
              <a:t>Willkommenskultur</a:t>
            </a:r>
            <a:r>
              <a:rPr lang="de-DE"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vorgaukeln</a:t>
            </a:r>
            <a:r>
              <a:rPr sz="2400" spc="-150" dirty="0">
                <a:cs typeface="Trebuchet MS"/>
              </a:rPr>
              <a:t>. Ich höre ein bäuerliches beziehungsweise </a:t>
            </a:r>
            <a:r>
              <a:rPr sz="2400" spc="-150" dirty="0" err="1">
                <a:cs typeface="Trebuchet MS"/>
              </a:rPr>
              <a:t>ein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smtClean="0">
                <a:cs typeface="Trebuchet MS"/>
              </a:rPr>
              <a:t>Slum-</a:t>
            </a:r>
            <a:r>
              <a:rPr sz="2400" spc="-150" dirty="0" err="1" smtClean="0">
                <a:cs typeface="Trebuchet MS"/>
              </a:rPr>
              <a:t>Arabisch</a:t>
            </a:r>
            <a:r>
              <a:rPr sz="2400" spc="-150" dirty="0" smtClean="0">
                <a:cs typeface="Trebuchet MS"/>
              </a:rPr>
              <a:t>.»</a:t>
            </a:r>
            <a:endParaRPr sz="2400" spc="-150" dirty="0">
              <a:cs typeface="Trebuchet MS"/>
            </a:endParaRPr>
          </a:p>
          <a:p>
            <a:pPr marL="277544" marR="4607" indent="-266028">
              <a:spcBef>
                <a:spcPts val="984"/>
              </a:spcBef>
              <a:buFont typeface="Wingdings"/>
              <a:buChar char=""/>
              <a:tabLst>
                <a:tab pos="278120" algn="l"/>
              </a:tabLst>
            </a:pPr>
            <a:r>
              <a:rPr sz="2400" spc="-150" dirty="0" smtClean="0">
                <a:cs typeface="Trebuchet MS"/>
              </a:rPr>
              <a:t>«</a:t>
            </a:r>
            <a:r>
              <a:rPr lang="de-DE" sz="2400" spc="-150" dirty="0" smtClean="0">
                <a:cs typeface="Trebuchet MS"/>
              </a:rPr>
              <a:t>Der </a:t>
            </a:r>
            <a:r>
              <a:rPr sz="2400" spc="-150" dirty="0" err="1" smtClean="0">
                <a:cs typeface="Trebuchet MS"/>
              </a:rPr>
              <a:t>Anteil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der Muslime in der </a:t>
            </a:r>
            <a:r>
              <a:rPr sz="2400" spc="-150" dirty="0" err="1">
                <a:cs typeface="Trebuchet MS"/>
              </a:rPr>
              <a:t>Bundesrepublik</a:t>
            </a:r>
            <a:r>
              <a:rPr sz="2400" spc="-150" dirty="0">
                <a:cs typeface="Trebuchet MS"/>
              </a:rPr>
              <a:t> </a:t>
            </a:r>
            <a:r>
              <a:rPr lang="de-DE" sz="2400" spc="-150" dirty="0" smtClean="0">
                <a:cs typeface="Trebuchet MS"/>
              </a:rPr>
              <a:t>wird </a:t>
            </a:r>
            <a:r>
              <a:rPr sz="2400" spc="-150" dirty="0" smtClean="0">
                <a:cs typeface="Trebuchet MS"/>
              </a:rPr>
              <a:t>von </a:t>
            </a:r>
            <a:r>
              <a:rPr sz="2400" spc="-150" dirty="0">
                <a:cs typeface="Trebuchet MS"/>
              </a:rPr>
              <a:t>6,1 Prozent im Jahre 2016 auf 20  Prozent im Jahre 2050 </a:t>
            </a:r>
            <a:r>
              <a:rPr sz="2400" spc="-150" dirty="0" err="1" smtClean="0">
                <a:cs typeface="Trebuchet MS"/>
              </a:rPr>
              <a:t>steigen</a:t>
            </a:r>
            <a:r>
              <a:rPr lang="de-DE" sz="2400" spc="-150" dirty="0" smtClean="0">
                <a:cs typeface="Trebuchet MS"/>
              </a:rPr>
              <a:t>.</a:t>
            </a:r>
            <a:r>
              <a:rPr sz="2400" spc="-150" dirty="0" smtClean="0">
                <a:cs typeface="Trebuchet MS"/>
              </a:rPr>
              <a:t>»</a:t>
            </a:r>
            <a:endParaRPr sz="2400" spc="-150" dirty="0">
              <a:cs typeface="Trebuchet MS"/>
            </a:endParaRPr>
          </a:p>
          <a:p>
            <a:pPr marL="277544" indent="-266028">
              <a:spcBef>
                <a:spcPts val="698"/>
              </a:spcBef>
              <a:buFont typeface="Wingdings"/>
              <a:buChar char=""/>
              <a:tabLst>
                <a:tab pos="278120" algn="l"/>
              </a:tabLst>
            </a:pPr>
            <a:r>
              <a:rPr sz="2400" spc="-150" dirty="0">
                <a:cs typeface="Trebuchet MS"/>
              </a:rPr>
              <a:t>«</a:t>
            </a:r>
            <a:r>
              <a:rPr sz="2400" spc="-150" dirty="0">
                <a:solidFill>
                  <a:srgbClr val="FF0000"/>
                </a:solidFill>
                <a:cs typeface="Trebuchet MS"/>
              </a:rPr>
              <a:t>Europa wird gegen Ende des 21. Jahrhunderts </a:t>
            </a:r>
            <a:r>
              <a:rPr sz="2400" spc="-150" dirty="0" err="1">
                <a:solidFill>
                  <a:srgbClr val="FF0000"/>
                </a:solidFill>
                <a:cs typeface="Trebuchet MS"/>
              </a:rPr>
              <a:t>arabisch-islamisch</a:t>
            </a:r>
            <a:r>
              <a:rPr sz="2400" spc="-150" dirty="0">
                <a:solidFill>
                  <a:srgbClr val="FF0000"/>
                </a:solidFill>
                <a:cs typeface="Trebuchet MS"/>
              </a:rPr>
              <a:t> </a:t>
            </a:r>
            <a:r>
              <a:rPr sz="2400" spc="-150" dirty="0" smtClean="0">
                <a:solidFill>
                  <a:srgbClr val="FF0000"/>
                </a:solidFill>
                <a:cs typeface="Trebuchet MS"/>
              </a:rPr>
              <a:t>sein</a:t>
            </a:r>
            <a:r>
              <a:rPr lang="de-DE" sz="2400" spc="-150" dirty="0" smtClean="0">
                <a:solidFill>
                  <a:srgbClr val="FF0000"/>
                </a:solidFill>
                <a:cs typeface="Trebuchet MS"/>
              </a:rPr>
              <a:t>.</a:t>
            </a:r>
            <a:r>
              <a:rPr sz="2400" spc="-150" dirty="0" smtClean="0">
                <a:cs typeface="Trebuchet MS"/>
              </a:rPr>
              <a:t>»</a:t>
            </a:r>
            <a:endParaRPr sz="2400" spc="-150" dirty="0">
              <a:cs typeface="Trebuchet MS"/>
            </a:endParaRPr>
          </a:p>
          <a:p>
            <a:pPr marL="277544" marR="75432" indent="-266028">
              <a:spcBef>
                <a:spcPts val="929"/>
              </a:spcBef>
              <a:buFont typeface="Wingdings"/>
              <a:buChar char=""/>
              <a:tabLst>
                <a:tab pos="278120" algn="l"/>
              </a:tabLst>
            </a:pPr>
            <a:r>
              <a:rPr sz="2400" spc="-150" dirty="0">
                <a:cs typeface="Trebuchet MS"/>
              </a:rPr>
              <a:t>„Die EU hat keine Politik, um mit diesem, ihre Existenz bedrohenden Phänomen  umzugehen. Ebenso Fakt ist, dass es sich </a:t>
            </a:r>
            <a:r>
              <a:rPr sz="2400" spc="-150" dirty="0">
                <a:solidFill>
                  <a:srgbClr val="FF0000"/>
                </a:solidFill>
                <a:cs typeface="Trebuchet MS"/>
              </a:rPr>
              <a:t>hier nicht </a:t>
            </a:r>
            <a:r>
              <a:rPr sz="2400" spc="-150" dirty="0">
                <a:cs typeface="Trebuchet MS"/>
              </a:rPr>
              <a:t>um ein «</a:t>
            </a:r>
            <a:r>
              <a:rPr sz="2400" spc="-150" dirty="0">
                <a:solidFill>
                  <a:srgbClr val="FF0000"/>
                </a:solidFill>
                <a:cs typeface="Trebuchet MS"/>
              </a:rPr>
              <a:t>politisches Asyl</a:t>
            </a:r>
            <a:r>
              <a:rPr sz="2400" spc="-150" dirty="0">
                <a:cs typeface="Trebuchet MS"/>
              </a:rPr>
              <a:t>»,  </a:t>
            </a:r>
            <a:r>
              <a:rPr sz="2400" spc="-150" dirty="0">
                <a:solidFill>
                  <a:srgbClr val="FF0000"/>
                </a:solidFill>
                <a:cs typeface="Trebuchet MS"/>
              </a:rPr>
              <a:t>sondern</a:t>
            </a:r>
            <a:r>
              <a:rPr sz="2400" spc="-150" dirty="0">
                <a:cs typeface="Trebuchet MS"/>
              </a:rPr>
              <a:t> um </a:t>
            </a:r>
            <a:r>
              <a:rPr sz="2400" spc="-150" dirty="0">
                <a:solidFill>
                  <a:srgbClr val="FF0000"/>
                </a:solidFill>
                <a:cs typeface="Trebuchet MS"/>
              </a:rPr>
              <a:t>eine Völkerwanderung </a:t>
            </a:r>
            <a:r>
              <a:rPr sz="2400" spc="-150" dirty="0" err="1">
                <a:cs typeface="Trebuchet MS"/>
              </a:rPr>
              <a:t>handelt</a:t>
            </a:r>
            <a:r>
              <a:rPr sz="2400" spc="-150" dirty="0" smtClean="0">
                <a:cs typeface="Trebuchet MS"/>
              </a:rPr>
              <a:t>.“</a:t>
            </a:r>
            <a:endParaRPr lang="de-DE" sz="2400" spc="-150" dirty="0">
              <a:cs typeface="Trebuchet MS"/>
            </a:endParaRPr>
          </a:p>
          <a:p>
            <a:pPr marL="11516" marR="75432">
              <a:spcBef>
                <a:spcPts val="929"/>
              </a:spcBef>
              <a:tabLst>
                <a:tab pos="278120" algn="l"/>
              </a:tabLst>
            </a:pPr>
            <a:endParaRPr lang="de-DE" sz="1600" spc="-150" dirty="0" smtClean="0">
              <a:cs typeface="Trebuchet MS"/>
            </a:endParaRPr>
          </a:p>
          <a:p>
            <a:pPr marL="11516" marR="75432">
              <a:spcBef>
                <a:spcPts val="929"/>
              </a:spcBef>
              <a:tabLst>
                <a:tab pos="278120" algn="l"/>
              </a:tabLst>
            </a:pPr>
            <a:r>
              <a:rPr lang="de-DE" sz="2000" spc="-150" dirty="0" smtClean="0">
                <a:cs typeface="Trebuchet MS"/>
              </a:rPr>
              <a:t>Prof</a:t>
            </a:r>
            <a:r>
              <a:rPr lang="de-DE" sz="2000" spc="-150" dirty="0">
                <a:cs typeface="Trebuchet MS"/>
              </a:rPr>
              <a:t>. Bassam Tibi </a:t>
            </a:r>
            <a:r>
              <a:rPr lang="de-DE" sz="2000" spc="-150" dirty="0" smtClean="0">
                <a:cs typeface="Trebuchet MS"/>
              </a:rPr>
              <a:t> ist ein </a:t>
            </a:r>
            <a:r>
              <a:rPr lang="de-DE" sz="2000" spc="-150" dirty="0" smtClean="0"/>
              <a:t>deutscher </a:t>
            </a:r>
            <a:r>
              <a:rPr lang="de-DE" sz="2000" spc="-150" dirty="0"/>
              <a:t>Politikwissenschaftler syrischer Herkunft. Von 1973 bis 2009 war er Professor für Internationale Beziehungen an der Georg-August-Universität </a:t>
            </a:r>
            <a:r>
              <a:rPr lang="de-DE" sz="2000" spc="-150" dirty="0" smtClean="0"/>
              <a:t>Göttingen.</a:t>
            </a:r>
            <a:endParaRPr lang="de-DE" sz="2000" spc="-150" dirty="0"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2396" y="550383"/>
            <a:ext cx="3240317" cy="508141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22"/>
              </a:spcBef>
            </a:pPr>
            <a:r>
              <a:rPr sz="3200" spc="-150" dirty="0">
                <a:latin typeface="+mn-lt"/>
              </a:rPr>
              <a:t>Reaktionen 2</a:t>
            </a:r>
          </a:p>
        </p:txBody>
      </p:sp>
    </p:spTree>
    <p:extLst>
      <p:ext uri="{BB962C8B-B14F-4D97-AF65-F5344CB8AC3E}">
        <p14:creationId xmlns:p14="http://schemas.microsoft.com/office/powerpoint/2010/main" val="318001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182" y="388337"/>
            <a:ext cx="9179826" cy="508141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22"/>
              </a:spcBef>
            </a:pPr>
            <a:r>
              <a:rPr sz="3200" spc="-150" dirty="0">
                <a:latin typeface="+mn-lt"/>
              </a:rPr>
              <a:t>Rolle des </a:t>
            </a:r>
            <a:r>
              <a:rPr lang="de-DE" sz="2800" spc="-150" dirty="0" smtClean="0">
                <a:latin typeface="+mn-lt"/>
              </a:rPr>
              <a:t>Weltwirtschaftsforums (</a:t>
            </a:r>
            <a:r>
              <a:rPr sz="2800" spc="-150" dirty="0" smtClean="0">
                <a:latin typeface="+mn-lt"/>
              </a:rPr>
              <a:t>World </a:t>
            </a:r>
            <a:r>
              <a:rPr sz="2800" spc="-150" dirty="0">
                <a:latin typeface="+mn-lt"/>
              </a:rPr>
              <a:t>Economic </a:t>
            </a:r>
            <a:r>
              <a:rPr sz="2800" spc="-150" dirty="0" smtClean="0">
                <a:latin typeface="+mn-lt"/>
              </a:rPr>
              <a:t>Forum</a:t>
            </a:r>
            <a:r>
              <a:rPr lang="de-DE" sz="2800" spc="-150" dirty="0" smtClean="0">
                <a:latin typeface="+mn-lt"/>
              </a:rPr>
              <a:t>-WEF)</a:t>
            </a:r>
            <a:endParaRPr sz="2800" spc="-150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3542" y="1299895"/>
            <a:ext cx="3218863" cy="187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 spc="-150"/>
          </a:p>
        </p:txBody>
      </p:sp>
      <p:sp>
        <p:nvSpPr>
          <p:cNvPr id="4" name="object 4"/>
          <p:cNvSpPr txBox="1"/>
          <p:nvPr/>
        </p:nvSpPr>
        <p:spPr>
          <a:xfrm>
            <a:off x="591567" y="1299895"/>
            <a:ext cx="11480827" cy="5059746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963863" marR="409982">
              <a:spcBef>
                <a:spcPts val="95"/>
              </a:spcBef>
            </a:pPr>
            <a:r>
              <a:rPr sz="2400" b="1" spc="-150" dirty="0">
                <a:cs typeface="Trebuchet MS"/>
              </a:rPr>
              <a:t>Die Willkommenskultur: Das </a:t>
            </a:r>
            <a:r>
              <a:rPr sz="2400" b="1" spc="-150" dirty="0" err="1" smtClean="0">
                <a:cs typeface="Trebuchet MS"/>
              </a:rPr>
              <a:t>Weltwirtschaftsforum</a:t>
            </a:r>
            <a:r>
              <a:rPr lang="de-DE" sz="2400" b="1" spc="-150" dirty="0">
                <a:cs typeface="Trebuchet MS"/>
              </a:rPr>
              <a:t> </a:t>
            </a:r>
            <a:r>
              <a:rPr sz="2400" b="1" spc="-150" dirty="0" smtClean="0">
                <a:cs typeface="Trebuchet MS"/>
              </a:rPr>
              <a:t>will </a:t>
            </a:r>
            <a:r>
              <a:rPr sz="2400" b="1" spc="-150" dirty="0" err="1" smtClean="0">
                <a:cs typeface="Trebuchet MS"/>
              </a:rPr>
              <a:t>mehr</a:t>
            </a:r>
            <a:r>
              <a:rPr sz="2400" b="1" spc="-150" dirty="0" smtClean="0">
                <a:cs typeface="Trebuchet MS"/>
              </a:rPr>
              <a:t> </a:t>
            </a:r>
            <a:r>
              <a:rPr sz="2400" b="1" spc="-150" dirty="0">
                <a:cs typeface="Trebuchet MS"/>
              </a:rPr>
              <a:t>Migration</a:t>
            </a:r>
            <a:endParaRPr sz="2400" spc="-150" dirty="0">
              <a:cs typeface="Trebuchet MS"/>
            </a:endParaRPr>
          </a:p>
          <a:p>
            <a:pPr marL="2963863" marR="560271"/>
            <a:endParaRPr lang="de-DE" sz="1600" spc="-150" dirty="0">
              <a:cs typeface="Times New Roman"/>
            </a:endParaRPr>
          </a:p>
          <a:p>
            <a:pPr marL="2963863" marR="560271"/>
            <a:r>
              <a:rPr sz="2400" spc="-150" dirty="0" smtClean="0">
                <a:cs typeface="Trebuchet MS"/>
              </a:rPr>
              <a:t>Der </a:t>
            </a:r>
            <a:r>
              <a:rPr sz="2400" spc="-150" dirty="0">
                <a:cs typeface="Trebuchet MS"/>
              </a:rPr>
              <a:t>Staat firmiert hier als Vermittler und Lenker eines  international vagabundierenden Lumpenproletariats, </a:t>
            </a:r>
            <a:r>
              <a:rPr sz="2400" spc="-150" dirty="0" err="1" smtClean="0">
                <a:cs typeface="Trebuchet MS"/>
              </a:rPr>
              <a:t>dass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je nach Bedarf in jene Winkel der Erde "migriert", </a:t>
            </a:r>
            <a:r>
              <a:rPr sz="2400" spc="-150" dirty="0" smtClean="0">
                <a:cs typeface="Trebuchet MS"/>
              </a:rPr>
              <a:t>wo </a:t>
            </a:r>
            <a:r>
              <a:rPr sz="2400" spc="-150" dirty="0">
                <a:cs typeface="Trebuchet MS"/>
              </a:rPr>
              <a:t>es seine Haut gerade zu Markte tragen </a:t>
            </a:r>
            <a:r>
              <a:rPr sz="2400" spc="-150" dirty="0" err="1">
                <a:cs typeface="Trebuchet MS"/>
              </a:rPr>
              <a:t>darf</a:t>
            </a:r>
            <a:r>
              <a:rPr sz="2400" spc="-150" dirty="0" smtClean="0">
                <a:cs typeface="Trebuchet MS"/>
              </a:rPr>
              <a:t>.</a:t>
            </a:r>
            <a:endParaRPr lang="de-DE" sz="2400" spc="-150" dirty="0" smtClean="0">
              <a:cs typeface="Trebuchet MS"/>
            </a:endParaRPr>
          </a:p>
          <a:p>
            <a:pPr marL="3528037" marR="560271"/>
            <a:endParaRPr sz="1600" i="1" spc="-150" dirty="0">
              <a:cs typeface="Times New Roman"/>
            </a:endParaRPr>
          </a:p>
          <a:p>
            <a:pPr marL="11516" marR="232630">
              <a:tabLst>
                <a:tab pos="3228975" algn="l"/>
              </a:tabLst>
            </a:pPr>
            <a:r>
              <a:rPr sz="2400" i="1" spc="-150" dirty="0">
                <a:solidFill>
                  <a:srgbClr val="FF0000"/>
                </a:solidFill>
                <a:cs typeface="Trebuchet MS"/>
              </a:rPr>
              <a:t>„Da der Privatsektor ein Interesse daran hat, auf Talente aus der ganzen Welt zuzugreifen und neue  Märkte zu entwickeln, müssen Regierungen, im Interesse der Wettbewerbsfähigkeit der </a:t>
            </a:r>
            <a:r>
              <a:rPr sz="2400" i="1" spc="-150" dirty="0" err="1" smtClean="0">
                <a:solidFill>
                  <a:srgbClr val="FF0000"/>
                </a:solidFill>
                <a:cs typeface="Trebuchet MS"/>
              </a:rPr>
              <a:t>Unternehmen</a:t>
            </a:r>
            <a:r>
              <a:rPr sz="2400" i="1" spc="-150" dirty="0" smtClean="0">
                <a:solidFill>
                  <a:srgbClr val="FF0000"/>
                </a:solidFill>
                <a:cs typeface="Trebuchet MS"/>
              </a:rPr>
              <a:t> </a:t>
            </a:r>
            <a:r>
              <a:rPr sz="2400" i="1" spc="-150" dirty="0">
                <a:solidFill>
                  <a:srgbClr val="FF0000"/>
                </a:solidFill>
                <a:cs typeface="Trebuchet MS"/>
              </a:rPr>
              <a:t>und des Wirtschaftswachstums den Ton der Debatte verändern und sich </a:t>
            </a:r>
            <a:r>
              <a:rPr sz="2400" i="1" spc="-150" dirty="0" err="1">
                <a:solidFill>
                  <a:srgbClr val="FF0000"/>
                </a:solidFill>
                <a:cs typeface="Trebuchet MS"/>
              </a:rPr>
              <a:t>für</a:t>
            </a:r>
            <a:r>
              <a:rPr sz="2400" i="1" spc="-150" dirty="0">
                <a:solidFill>
                  <a:srgbClr val="FF0000"/>
                </a:solidFill>
                <a:cs typeface="Trebuchet MS"/>
              </a:rPr>
              <a:t> </a:t>
            </a:r>
            <a:r>
              <a:rPr sz="2400" i="1" spc="-150" dirty="0" smtClean="0">
                <a:solidFill>
                  <a:srgbClr val="FF0000"/>
                </a:solidFill>
                <a:cs typeface="Trebuchet MS"/>
              </a:rPr>
              <a:t>Migration </a:t>
            </a:r>
            <a:r>
              <a:rPr sz="2400" i="1" spc="-150" dirty="0" err="1" smtClean="0">
                <a:solidFill>
                  <a:srgbClr val="FF0000"/>
                </a:solidFill>
                <a:cs typeface="Trebuchet MS"/>
              </a:rPr>
              <a:t>einsetzen</a:t>
            </a:r>
            <a:r>
              <a:rPr lang="de-DE" sz="2400" i="1" spc="-150" dirty="0" smtClean="0">
                <a:solidFill>
                  <a:srgbClr val="FF0000"/>
                </a:solidFill>
                <a:cs typeface="Trebuchet MS"/>
              </a:rPr>
              <a:t>…</a:t>
            </a:r>
            <a:r>
              <a:rPr sz="2400" i="1" spc="-150" dirty="0" smtClean="0">
                <a:solidFill>
                  <a:srgbClr val="FF0000"/>
                </a:solidFill>
                <a:cs typeface="Trebuchet MS"/>
              </a:rPr>
              <a:t>„ </a:t>
            </a:r>
            <a:endParaRPr lang="de-DE" sz="2400" i="1" spc="-150" dirty="0" smtClean="0">
              <a:solidFill>
                <a:srgbClr val="FF0000"/>
              </a:solidFill>
              <a:cs typeface="Trebuchet MS"/>
            </a:endParaRPr>
          </a:p>
          <a:p>
            <a:pPr marL="11516" marR="232630">
              <a:tabLst>
                <a:tab pos="3228975" algn="l"/>
              </a:tabLst>
            </a:pPr>
            <a:endParaRPr lang="de-DE" sz="1600" i="1" spc="-150" dirty="0">
              <a:solidFill>
                <a:srgbClr val="FF0000"/>
              </a:solidFill>
              <a:cs typeface="Trebuchet MS"/>
            </a:endParaRPr>
          </a:p>
          <a:p>
            <a:pPr marL="11516" marR="232630" algn="ctr">
              <a:tabLst>
                <a:tab pos="3228975" algn="l"/>
              </a:tabLst>
            </a:pPr>
            <a:r>
              <a:rPr lang="de-DE" sz="2400" spc="-150" dirty="0" smtClean="0">
                <a:solidFill>
                  <a:srgbClr val="FF0000"/>
                </a:solidFill>
                <a:cs typeface="Trebuchet MS"/>
              </a:rPr>
              <a:t>Das Ergebnis ist</a:t>
            </a:r>
            <a:r>
              <a:rPr lang="de-DE" sz="2400" spc="-150" dirty="0">
                <a:solidFill>
                  <a:srgbClr val="FF0000"/>
                </a:solidFill>
                <a:cs typeface="Trebuchet MS"/>
              </a:rPr>
              <a:t> </a:t>
            </a:r>
            <a:r>
              <a:rPr sz="2400" spc="-150" dirty="0" smtClean="0">
                <a:solidFill>
                  <a:srgbClr val="FF0000"/>
                </a:solidFill>
                <a:cs typeface="Trebuchet MS"/>
              </a:rPr>
              <a:t>die </a:t>
            </a:r>
            <a:r>
              <a:rPr sz="2400" spc="-150" dirty="0">
                <a:solidFill>
                  <a:srgbClr val="FF0000"/>
                </a:solidFill>
                <a:cs typeface="Trebuchet MS"/>
              </a:rPr>
              <a:t>"Willkommenskultur".</a:t>
            </a:r>
          </a:p>
          <a:p>
            <a:pPr>
              <a:spcBef>
                <a:spcPts val="9"/>
              </a:spcBef>
            </a:pPr>
            <a:endParaRPr sz="1600" spc="-150" dirty="0">
              <a:cs typeface="Times New Roman"/>
            </a:endParaRPr>
          </a:p>
          <a:p>
            <a:pPr marL="15547" marR="4607"/>
            <a:r>
              <a:rPr sz="2400" i="1" spc="-150" dirty="0">
                <a:cs typeface="Trebuchet MS"/>
              </a:rPr>
              <a:t>„Migration wurde früher verstanden als eine Beziehung zwischen einem Individuum und dem Staat. </a:t>
            </a:r>
            <a:endParaRPr lang="de-DE" sz="2400" i="1" spc="-150" dirty="0" smtClean="0">
              <a:cs typeface="Trebuchet MS"/>
            </a:endParaRPr>
          </a:p>
          <a:p>
            <a:pPr marL="15547" marR="4607"/>
            <a:r>
              <a:rPr sz="2400" i="1" spc="-150" dirty="0" err="1" smtClean="0">
                <a:cs typeface="Trebuchet MS"/>
              </a:rPr>
              <a:t>Heute</a:t>
            </a:r>
            <a:r>
              <a:rPr sz="2400" i="1" spc="-150" dirty="0" smtClean="0">
                <a:cs typeface="Trebuchet MS"/>
              </a:rPr>
              <a:t>  </a:t>
            </a:r>
            <a:r>
              <a:rPr sz="2400" i="1" spc="-150" dirty="0">
                <a:cs typeface="Trebuchet MS"/>
              </a:rPr>
              <a:t>versteht man sie besser als Beziehung zwischen einem Individuum und einem Arbeitgeber, vermittelt über  den Staat.“</a:t>
            </a:r>
            <a:endParaRPr sz="2400" spc="-15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210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43126" y="886614"/>
            <a:ext cx="827475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070C0"/>
                </a:solidFill>
              </a:rPr>
              <a:t>Herzlich Willkommen</a:t>
            </a:r>
          </a:p>
          <a:p>
            <a:endParaRPr lang="de-DE" sz="1000" b="1" dirty="0" smtClean="0">
              <a:solidFill>
                <a:srgbClr val="0070C0"/>
              </a:solidFill>
            </a:endParaRPr>
          </a:p>
          <a:p>
            <a:r>
              <a:rPr lang="de-DE" sz="2400" dirty="0"/>
              <a:t>z</a:t>
            </a:r>
            <a:r>
              <a:rPr lang="de-DE" sz="2400" dirty="0" smtClean="0"/>
              <a:t>um Informationsabend des Ortsverbandes</a:t>
            </a:r>
            <a:endParaRPr lang="de-DE" sz="2000" dirty="0" smtClean="0"/>
          </a:p>
          <a:p>
            <a:endParaRPr lang="de-DE" sz="2000" b="1" dirty="0" smtClean="0"/>
          </a:p>
          <a:p>
            <a:r>
              <a:rPr lang="de-DE" sz="2000" b="1" dirty="0" smtClean="0"/>
              <a:t>19.00	Begrüßung und einleitende Worte</a:t>
            </a:r>
          </a:p>
          <a:p>
            <a:endParaRPr lang="de-DE" sz="1000" dirty="0" smtClean="0"/>
          </a:p>
          <a:p>
            <a:r>
              <a:rPr lang="de-DE" sz="2000" b="1" dirty="0" smtClean="0"/>
              <a:t>19.05	Informationen </a:t>
            </a:r>
            <a:r>
              <a:rPr lang="de-DE" sz="2000" b="1" dirty="0"/>
              <a:t>aus </a:t>
            </a:r>
            <a:r>
              <a:rPr lang="de-DE" sz="2000" b="1" dirty="0" smtClean="0"/>
              <a:t>AfD und Ortsverband</a:t>
            </a:r>
            <a:endParaRPr lang="de-DE" sz="1600" dirty="0" smtClean="0"/>
          </a:p>
          <a:p>
            <a:r>
              <a:rPr lang="de-DE" sz="1600" dirty="0"/>
              <a:t>	</a:t>
            </a:r>
            <a:r>
              <a:rPr lang="de-DE" sz="1600" dirty="0" smtClean="0"/>
              <a:t>Aktuelles</a:t>
            </a:r>
            <a:r>
              <a:rPr lang="de-DE" sz="1600" dirty="0"/>
              <a:t>, </a:t>
            </a:r>
            <a:r>
              <a:rPr lang="de-DE" sz="1600" dirty="0" smtClean="0"/>
              <a:t>Mitteilungen, Termine</a:t>
            </a:r>
          </a:p>
          <a:p>
            <a:endParaRPr lang="de-DE" sz="1000" b="1" dirty="0" smtClean="0"/>
          </a:p>
          <a:p>
            <a:r>
              <a:rPr lang="de-DE" sz="2000" b="1" dirty="0" smtClean="0"/>
              <a:t>19.15 	Vortrag</a:t>
            </a:r>
          </a:p>
          <a:p>
            <a:r>
              <a:rPr lang="de-DE" sz="2000" b="1" dirty="0"/>
              <a:t>	</a:t>
            </a:r>
            <a:r>
              <a:rPr lang="de-DE" sz="2000" b="1" dirty="0" smtClean="0"/>
              <a:t>„Es sind Siedler!“ -</a:t>
            </a:r>
          </a:p>
          <a:p>
            <a:r>
              <a:rPr lang="de-DE" sz="2000" b="1" dirty="0"/>
              <a:t>	</a:t>
            </a:r>
            <a:r>
              <a:rPr lang="de-DE" sz="2000" b="1" dirty="0" smtClean="0"/>
              <a:t>Der UNO- und EU-Plan zur millionenfachen Migration</a:t>
            </a:r>
            <a:endParaRPr lang="de-DE" sz="1600" dirty="0" smtClean="0"/>
          </a:p>
          <a:p>
            <a:endParaRPr lang="de-DE" sz="1000" b="1" dirty="0" smtClean="0"/>
          </a:p>
          <a:p>
            <a:r>
              <a:rPr lang="de-DE" sz="2000" b="1" dirty="0" smtClean="0"/>
              <a:t>20.00	Fragenrunde und Diskussion</a:t>
            </a:r>
          </a:p>
          <a:p>
            <a:r>
              <a:rPr lang="de-DE" sz="1600" dirty="0" smtClean="0"/>
              <a:t>	</a:t>
            </a:r>
            <a:endParaRPr lang="de-DE" sz="2000" b="1" dirty="0" smtClean="0"/>
          </a:p>
          <a:p>
            <a:r>
              <a:rPr lang="de-DE" sz="2000" b="1" dirty="0" smtClean="0"/>
              <a:t>20.30</a:t>
            </a:r>
            <a:r>
              <a:rPr lang="de-DE" sz="2000" b="1" dirty="0"/>
              <a:t>	</a:t>
            </a:r>
            <a:r>
              <a:rPr lang="de-DE" sz="2000" b="1" dirty="0" smtClean="0"/>
              <a:t>Freie Themen und Diskussion in lockerer Runde</a:t>
            </a:r>
          </a:p>
          <a:p>
            <a:r>
              <a:rPr lang="de-DE" sz="1000" b="1" dirty="0" smtClean="0"/>
              <a:t>	</a:t>
            </a:r>
            <a:endParaRPr lang="de-DE" sz="1000" dirty="0"/>
          </a:p>
          <a:p>
            <a:r>
              <a:rPr lang="de-DE" sz="2000" b="1" dirty="0" smtClean="0"/>
              <a:t>22.00	Ende der 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E632-DE72-4E5A-8E6F-012AAA2912FE}" type="slidenum">
              <a:rPr lang="de-DE" smtClean="0"/>
              <a:t>2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39" y="886614"/>
            <a:ext cx="2643099" cy="49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4672" y="1922025"/>
            <a:ext cx="9976783" cy="3583581"/>
          </a:xfrm>
          <a:prstGeom prst="rect">
            <a:avLst/>
          </a:prstGeom>
        </p:spPr>
        <p:txBody>
          <a:bodyPr vert="horz" wrap="square" lIns="0" tIns="13244" rIns="0" bIns="0" rtlCol="0">
            <a:spAutoFit/>
          </a:bodyPr>
          <a:lstStyle/>
          <a:p>
            <a:pPr marL="807296">
              <a:spcBef>
                <a:spcPts val="104"/>
              </a:spcBef>
            </a:pPr>
            <a:r>
              <a:rPr sz="2400" b="1" spc="-150" dirty="0" smtClean="0">
                <a:cs typeface="Trebuchet MS"/>
              </a:rPr>
              <a:t>Global</a:t>
            </a:r>
            <a:r>
              <a:rPr lang="de-DE" sz="2400" b="1" spc="-150" dirty="0" smtClean="0">
                <a:cs typeface="Trebuchet MS"/>
              </a:rPr>
              <a:t>e</a:t>
            </a:r>
            <a:r>
              <a:rPr sz="2400" b="1" spc="-150" dirty="0" smtClean="0">
                <a:cs typeface="Trebuchet MS"/>
              </a:rPr>
              <a:t> </a:t>
            </a:r>
            <a:r>
              <a:rPr sz="2400" b="1" spc="-150" dirty="0">
                <a:cs typeface="Trebuchet MS"/>
              </a:rPr>
              <a:t>Agenda </a:t>
            </a:r>
            <a:r>
              <a:rPr lang="de-DE" sz="2400" b="1" spc="-150" dirty="0" smtClean="0">
                <a:cs typeface="Trebuchet MS"/>
              </a:rPr>
              <a:t>des „Rates für Migration“</a:t>
            </a:r>
            <a:r>
              <a:rPr lang="de-DE" sz="2400" b="1" spc="-150" dirty="0">
                <a:cs typeface="Trebuchet MS"/>
              </a:rPr>
              <a:t> </a:t>
            </a:r>
            <a:r>
              <a:rPr lang="de-DE" sz="2400" b="1" spc="-150" dirty="0" smtClean="0">
                <a:cs typeface="Trebuchet MS"/>
              </a:rPr>
              <a:t>des Weltwirtschaftsforums </a:t>
            </a:r>
            <a:r>
              <a:rPr sz="2400" b="1" spc="-150" dirty="0" smtClean="0">
                <a:cs typeface="Trebuchet MS"/>
              </a:rPr>
              <a:t>(WEF):</a:t>
            </a:r>
            <a:endParaRPr sz="2400" spc="-150" dirty="0">
              <a:cs typeface="Trebuchet MS"/>
            </a:endParaRPr>
          </a:p>
          <a:p>
            <a:endParaRPr sz="2400" spc="-150" dirty="0">
              <a:cs typeface="Times New Roman"/>
            </a:endParaRPr>
          </a:p>
          <a:p>
            <a:pPr marL="11516">
              <a:tabLst>
                <a:tab pos="7031313" algn="l"/>
              </a:tabLst>
            </a:pPr>
            <a:r>
              <a:rPr sz="2400" spc="-150" dirty="0">
                <a:cs typeface="Trebuchet MS"/>
              </a:rPr>
              <a:t>Im November 2013 legte das Gremium WEF einen „Business Case“</a:t>
            </a:r>
            <a:r>
              <a:rPr sz="2400" spc="-150" baseline="24691" dirty="0">
                <a:cs typeface="Trebuchet MS"/>
              </a:rPr>
              <a:t>1 </a:t>
            </a:r>
            <a:r>
              <a:rPr sz="2400" spc="-150" dirty="0" err="1">
                <a:cs typeface="Trebuchet MS"/>
              </a:rPr>
              <a:t>vor</a:t>
            </a:r>
            <a:r>
              <a:rPr sz="2400" spc="-150" dirty="0" smtClean="0">
                <a:cs typeface="Trebuchet MS"/>
              </a:rPr>
              <a:t>.</a:t>
            </a:r>
            <a:endParaRPr sz="2400" spc="-150" dirty="0">
              <a:cs typeface="Trebuchet MS"/>
            </a:endParaRPr>
          </a:p>
          <a:p>
            <a:pPr>
              <a:spcBef>
                <a:spcPts val="27"/>
              </a:spcBef>
            </a:pPr>
            <a:endParaRPr sz="1600" spc="-150" dirty="0">
              <a:cs typeface="Times New Roman"/>
            </a:endParaRPr>
          </a:p>
          <a:p>
            <a:pPr marL="11516"/>
            <a:r>
              <a:rPr lang="de-DE" sz="2400" b="1" spc="-150" dirty="0" smtClean="0">
                <a:cs typeface="Trebuchet MS"/>
              </a:rPr>
              <a:t>Ziel:/Ergebnis: Migration </a:t>
            </a:r>
            <a:r>
              <a:rPr lang="de-DE" sz="2400" b="1" spc="-150" dirty="0">
                <a:cs typeface="Trebuchet MS"/>
              </a:rPr>
              <a:t>schafft Geschäftsmöglichkeiten</a:t>
            </a:r>
          </a:p>
          <a:p>
            <a:pPr marL="11516"/>
            <a:r>
              <a:rPr lang="de-DE" sz="2400" spc="-150" dirty="0">
                <a:cs typeface="Trebuchet MS"/>
              </a:rPr>
              <a:t>Die Welt hat vom beschleunigten Austausch von Produkten, Dienstleistungen, Nachrichten, Musik, Forschung und vielem mehr profitiert. </a:t>
            </a:r>
            <a:r>
              <a:rPr lang="de-DE" sz="2400" spc="-150" dirty="0">
                <a:solidFill>
                  <a:srgbClr val="FF0000"/>
                </a:solidFill>
                <a:cs typeface="Trebuchet MS"/>
              </a:rPr>
              <a:t>Die menschliche Mobilität hingegen bleibt das unerledigte Geschäft der Globalisierung</a:t>
            </a:r>
            <a:r>
              <a:rPr lang="de-DE" sz="2400" spc="-150" dirty="0">
                <a:cs typeface="Trebuchet MS"/>
              </a:rPr>
              <a:t>. Migrationspolitik und Kooperationsrahmen kämpfen darum, die Push-Pull-Kräfte der Migration und </a:t>
            </a:r>
            <a:r>
              <a:rPr lang="de-DE" sz="2400" spc="-150" dirty="0" smtClean="0">
                <a:cs typeface="Trebuchet MS"/>
              </a:rPr>
              <a:t>die verschachtelten Auswirkungen </a:t>
            </a:r>
            <a:r>
              <a:rPr lang="de-DE" sz="2400" spc="-150" dirty="0">
                <a:cs typeface="Trebuchet MS"/>
              </a:rPr>
              <a:t>der Migration auf die Herkunfts- und Zielgemeinden anzugehen</a:t>
            </a:r>
            <a:r>
              <a:rPr lang="de-DE" sz="2400" b="1" spc="-150" dirty="0">
                <a:cs typeface="Trebuchet MS"/>
              </a:rPr>
              <a:t>.</a:t>
            </a:r>
            <a:endParaRPr sz="2400" spc="-150" dirty="0"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0923" y="528299"/>
            <a:ext cx="6562897" cy="508141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22"/>
              </a:spcBef>
            </a:pPr>
            <a:r>
              <a:rPr sz="3200" spc="-150" dirty="0">
                <a:latin typeface="+mn-lt"/>
              </a:rPr>
              <a:t>WEF: </a:t>
            </a:r>
            <a:r>
              <a:rPr lang="de-DE" sz="3200" spc="-150" dirty="0" smtClean="0">
                <a:latin typeface="+mn-lt"/>
              </a:rPr>
              <a:t>Der</a:t>
            </a:r>
            <a:r>
              <a:rPr sz="3200" spc="-150" dirty="0" smtClean="0">
                <a:latin typeface="+mn-lt"/>
              </a:rPr>
              <a:t> </a:t>
            </a:r>
            <a:r>
              <a:rPr lang="de-DE" sz="3200" spc="-150" dirty="0" smtClean="0">
                <a:latin typeface="+mn-lt"/>
              </a:rPr>
              <a:t>"</a:t>
            </a:r>
            <a:r>
              <a:rPr sz="3200" spc="-150" dirty="0" smtClean="0">
                <a:latin typeface="+mn-lt"/>
              </a:rPr>
              <a:t>Business Case</a:t>
            </a:r>
            <a:r>
              <a:rPr lang="de-DE" sz="3200" spc="-150" dirty="0" smtClean="0">
                <a:latin typeface="+mn-lt"/>
              </a:rPr>
              <a:t>"</a:t>
            </a:r>
            <a:r>
              <a:rPr sz="3200" spc="-150" dirty="0" smtClean="0">
                <a:latin typeface="+mn-lt"/>
              </a:rPr>
              <a:t> f</a:t>
            </a:r>
            <a:r>
              <a:rPr lang="de-DE" sz="3200" spc="-150" dirty="0" err="1" smtClean="0">
                <a:latin typeface="+mn-lt"/>
              </a:rPr>
              <a:t>ür</a:t>
            </a:r>
            <a:r>
              <a:rPr lang="de-DE" sz="3200" spc="-150" dirty="0" smtClean="0">
                <a:latin typeface="+mn-lt"/>
              </a:rPr>
              <a:t> die </a:t>
            </a:r>
            <a:r>
              <a:rPr sz="3200" spc="-150" dirty="0" smtClean="0">
                <a:latin typeface="+mn-lt"/>
              </a:rPr>
              <a:t>Migration</a:t>
            </a:r>
            <a:endParaRPr sz="3200" spc="-150" dirty="0">
              <a:latin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2667" y="1552437"/>
            <a:ext cx="1429677" cy="856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1194388" y="5673144"/>
            <a:ext cx="10533319" cy="581939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>
              <a:spcBef>
                <a:spcPts val="118"/>
              </a:spcBef>
              <a:tabLst>
                <a:tab pos="277544" algn="l"/>
              </a:tabLst>
            </a:pPr>
            <a:r>
              <a:rPr b="1" i="1" dirty="0">
                <a:cs typeface="Trebuchet MS"/>
              </a:rPr>
              <a:t>1)	</a:t>
            </a:r>
            <a:r>
              <a:rPr b="1" i="1" dirty="0" smtClean="0">
                <a:cs typeface="Trebuchet MS"/>
              </a:rPr>
              <a:t>Khalid </a:t>
            </a:r>
            <a:r>
              <a:rPr b="1" i="1" dirty="0">
                <a:cs typeface="Trebuchet MS"/>
              </a:rPr>
              <a:t>Koser</a:t>
            </a:r>
            <a:r>
              <a:rPr i="1" dirty="0">
                <a:cs typeface="Trebuchet MS"/>
              </a:rPr>
              <a:t>, Stellv. Direktor,</a:t>
            </a:r>
            <a:r>
              <a:rPr i="1" dirty="0">
                <a:solidFill>
                  <a:srgbClr val="0563C1"/>
                </a:solidFill>
                <a:cs typeface="Trebuchet MS"/>
              </a:rPr>
              <a:t> </a:t>
            </a:r>
            <a:r>
              <a:rPr b="1" i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cs typeface="Trebuchet MS"/>
              </a:rPr>
              <a:t>Genfer Zentrum für Sicherheitspolitik</a:t>
            </a:r>
            <a:r>
              <a:rPr i="1" dirty="0">
                <a:cs typeface="Trebuchet MS"/>
              </a:rPr>
              <a:t>, </a:t>
            </a:r>
            <a:endParaRPr lang="de-DE" i="1" dirty="0" smtClean="0">
              <a:cs typeface="Trebuchet MS"/>
            </a:endParaRPr>
          </a:p>
          <a:p>
            <a:pPr marL="11516">
              <a:spcBef>
                <a:spcPts val="118"/>
              </a:spcBef>
              <a:tabLst>
                <a:tab pos="277544" algn="l"/>
              </a:tabLst>
            </a:pPr>
            <a:r>
              <a:rPr lang="de-DE" i="1" dirty="0" smtClean="0">
                <a:cs typeface="Trebuchet MS"/>
              </a:rPr>
              <a:t>	</a:t>
            </a:r>
            <a:r>
              <a:rPr i="1" dirty="0" err="1" smtClean="0">
                <a:cs typeface="Trebuchet MS"/>
              </a:rPr>
              <a:t>Vorsitzender</a:t>
            </a:r>
            <a:r>
              <a:rPr i="1" dirty="0" smtClean="0">
                <a:cs typeface="Trebuchet MS"/>
              </a:rPr>
              <a:t> </a:t>
            </a:r>
            <a:r>
              <a:rPr i="1" dirty="0">
                <a:cs typeface="Trebuchet MS"/>
              </a:rPr>
              <a:t>des Global Agenda Council on Migration des Weltwirtschaftsforums.</a:t>
            </a:r>
            <a:endParaRPr dirty="0">
              <a:cs typeface="Trebuchet M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458199" y="563595"/>
            <a:ext cx="3535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Ein „Business Case“ untersucht </a:t>
            </a:r>
            <a:r>
              <a:rPr lang="de-DE" dirty="0"/>
              <a:t>ein bestimmtes Geschäftsszenario hinsichtlich dessen Rentabilität einer </a:t>
            </a:r>
            <a:r>
              <a:rPr lang="de-DE" dirty="0" smtClean="0"/>
              <a:t>Investitionsmöglichkeit.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97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4854" y="1625040"/>
            <a:ext cx="10543746" cy="3542545"/>
          </a:xfrm>
          <a:prstGeom prst="rect">
            <a:avLst/>
          </a:prstGeom>
        </p:spPr>
        <p:txBody>
          <a:bodyPr vert="horz" wrap="square" lIns="0" tIns="13244" rIns="0" bIns="0" rtlCol="0">
            <a:spAutoFit/>
          </a:bodyPr>
          <a:lstStyle/>
          <a:p>
            <a:pPr marL="807296">
              <a:spcBef>
                <a:spcPts val="104"/>
              </a:spcBef>
            </a:pPr>
            <a:r>
              <a:rPr lang="de-DE" sz="2400" b="1" spc="-150" dirty="0">
                <a:cs typeface="Trebuchet MS"/>
              </a:rPr>
              <a:t>Globale Agenda des „Rates für Migration“ des Weltwirtschaftsforums (WEF):</a:t>
            </a:r>
            <a:endParaRPr lang="de-DE" sz="2400" spc="-150" dirty="0">
              <a:cs typeface="Trebuchet MS"/>
            </a:endParaRPr>
          </a:p>
          <a:p>
            <a:endParaRPr sz="2400" spc="-150" dirty="0">
              <a:cs typeface="Times New Roman"/>
            </a:endParaRPr>
          </a:p>
          <a:p>
            <a:pPr marL="11516"/>
            <a:r>
              <a:rPr sz="2400" b="1" u="heavy" spc="-150" dirty="0">
                <a:uFill>
                  <a:solidFill>
                    <a:srgbClr val="000000"/>
                  </a:solidFill>
                </a:uFill>
                <a:cs typeface="Trebuchet MS"/>
              </a:rPr>
              <a:t>Conclusion</a:t>
            </a:r>
            <a:r>
              <a:rPr sz="2400" b="1" spc="-150" dirty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(Quelle WEF, Global Agenda Council on Migration):</a:t>
            </a:r>
          </a:p>
          <a:p>
            <a:pPr marL="277544" marR="4607" indent="-266028">
              <a:spcBef>
                <a:spcPts val="833"/>
              </a:spcBef>
              <a:buFont typeface="Wingdings"/>
              <a:buChar char=""/>
              <a:tabLst>
                <a:tab pos="278120" algn="l"/>
              </a:tabLst>
            </a:pPr>
            <a:r>
              <a:rPr lang="de-DE" sz="2400" spc="-150" dirty="0">
                <a:cs typeface="Trebuchet MS"/>
              </a:rPr>
              <a:t>Auf der ganzen Welt fällt es den Regierungen immer schwerer, sich für die Migration einzusetzen, und zwar aus einer Reihe von </a:t>
            </a:r>
            <a:r>
              <a:rPr lang="de-DE" sz="2400" spc="-150" dirty="0" smtClean="0">
                <a:cs typeface="Trebuchet MS"/>
              </a:rPr>
              <a:t>Gründen. In </a:t>
            </a:r>
            <a:r>
              <a:rPr lang="de-DE" sz="2400" spc="-150" dirty="0">
                <a:cs typeface="Trebuchet MS"/>
              </a:rPr>
              <a:t>vielen Ländern haben kleinere politische Parteien erfolgreich eine fremdenfeindliche Plattform eingeführt, um ihr politisches Ansehen zu </a:t>
            </a:r>
            <a:r>
              <a:rPr lang="de-DE" sz="2400" spc="-150" dirty="0" smtClean="0">
                <a:cs typeface="Trebuchet MS"/>
              </a:rPr>
              <a:t>erhöhen. Die </a:t>
            </a:r>
            <a:r>
              <a:rPr lang="de-DE" sz="2400" spc="-150" dirty="0">
                <a:cs typeface="Trebuchet MS"/>
              </a:rPr>
              <a:t>Berichterstattung in den Medien über die Einwanderung ist überwältigend kritisch geworden</a:t>
            </a:r>
            <a:r>
              <a:rPr lang="de-DE" sz="2400" spc="-150" dirty="0" smtClean="0">
                <a:cs typeface="Trebuchet MS"/>
              </a:rPr>
              <a:t>.</a:t>
            </a:r>
            <a:endParaRPr sz="2400" spc="-150" dirty="0">
              <a:cs typeface="Trebuchet MS"/>
            </a:endParaRPr>
          </a:p>
          <a:p>
            <a:pPr marL="277544" marR="138772" indent="-266028">
              <a:spcBef>
                <a:spcPts val="798"/>
              </a:spcBef>
              <a:buFont typeface="Wingdings"/>
              <a:buChar char=""/>
              <a:tabLst>
                <a:tab pos="278120" algn="l"/>
              </a:tabLst>
            </a:pPr>
            <a:r>
              <a:rPr lang="de-DE" sz="2400" spc="-150" dirty="0">
                <a:cs typeface="Trebuchet MS"/>
              </a:rPr>
              <a:t>Der Privatsektor kann einen starken Business Case für Migration artikulieren, der einen Hebel für Regierungen darstellen kann, um die Kontrolle über den Migrationsdiskurs wiederherzustellen.</a:t>
            </a:r>
            <a:endParaRPr sz="2400" spc="-150" dirty="0"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35102" y="708090"/>
            <a:ext cx="7326181" cy="504653"/>
          </a:xfrm>
          <a:prstGeom prst="rect">
            <a:avLst/>
          </a:prstGeom>
        </p:spPr>
        <p:txBody>
          <a:bodyPr vert="horz" wrap="square" lIns="0" tIns="12092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5"/>
              </a:spcBef>
            </a:pPr>
            <a:r>
              <a:rPr lang="de-DE" sz="3200" spc="-150" dirty="0" smtClean="0">
                <a:latin typeface="+mn-lt"/>
              </a:rPr>
              <a:t>WEF</a:t>
            </a:r>
            <a:r>
              <a:rPr lang="de-DE" sz="3200" spc="-150" dirty="0">
                <a:latin typeface="+mn-lt"/>
              </a:rPr>
              <a:t>: Der "Business Case" für die Migration </a:t>
            </a:r>
            <a:r>
              <a:rPr sz="3200" spc="-150" dirty="0" smtClean="0">
                <a:latin typeface="+mn-lt"/>
              </a:rPr>
              <a:t>(</a:t>
            </a:r>
            <a:r>
              <a:rPr sz="3200" spc="-150" dirty="0">
                <a:latin typeface="+mn-lt"/>
              </a:rPr>
              <a:t>2)</a:t>
            </a:r>
          </a:p>
        </p:txBody>
      </p:sp>
      <p:sp>
        <p:nvSpPr>
          <p:cNvPr id="5" name="object 5"/>
          <p:cNvSpPr/>
          <p:nvPr/>
        </p:nvSpPr>
        <p:spPr>
          <a:xfrm>
            <a:off x="613458" y="1342663"/>
            <a:ext cx="1181213" cy="724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4741052" y="5271618"/>
            <a:ext cx="6285052" cy="925974"/>
          </a:xfrm>
          <a:custGeom>
            <a:avLst/>
            <a:gdLst/>
            <a:ahLst/>
            <a:cxnLst/>
            <a:rect l="l" t="t" r="r" b="b"/>
            <a:pathLst>
              <a:path w="5445125" h="638175">
                <a:moveTo>
                  <a:pt x="5444669" y="59891"/>
                </a:moveTo>
                <a:lnTo>
                  <a:pt x="3304397" y="59891"/>
                </a:lnTo>
                <a:lnTo>
                  <a:pt x="2387137" y="59891"/>
                </a:lnTo>
                <a:lnTo>
                  <a:pt x="1775631" y="59891"/>
                </a:lnTo>
                <a:lnTo>
                  <a:pt x="1775631" y="156201"/>
                </a:lnTo>
                <a:lnTo>
                  <a:pt x="0" y="0"/>
                </a:lnTo>
                <a:lnTo>
                  <a:pt x="1775631" y="300667"/>
                </a:lnTo>
                <a:lnTo>
                  <a:pt x="1775631" y="637752"/>
                </a:lnTo>
                <a:lnTo>
                  <a:pt x="2387137" y="637752"/>
                </a:lnTo>
                <a:lnTo>
                  <a:pt x="3304397" y="637752"/>
                </a:lnTo>
                <a:lnTo>
                  <a:pt x="5444669" y="637752"/>
                </a:lnTo>
                <a:lnTo>
                  <a:pt x="5444669" y="300667"/>
                </a:lnTo>
                <a:lnTo>
                  <a:pt x="5444669" y="156201"/>
                </a:lnTo>
                <a:lnTo>
                  <a:pt x="5444669" y="59891"/>
                </a:lnTo>
                <a:close/>
              </a:path>
            </a:pathLst>
          </a:custGeom>
          <a:ln w="10889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6845816" y="5449962"/>
            <a:ext cx="4812784" cy="643904"/>
          </a:xfrm>
          <a:prstGeom prst="rect">
            <a:avLst/>
          </a:prstGeom>
        </p:spPr>
        <p:txBody>
          <a:bodyPr vert="horz" wrap="square" lIns="0" tIns="9789" rIns="0" bIns="0" rtlCol="0">
            <a:spAutoFit/>
          </a:bodyPr>
          <a:lstStyle/>
          <a:p>
            <a:pPr marL="253360" marR="4607" indent="-242419">
              <a:lnSpc>
                <a:spcPct val="102699"/>
              </a:lnSpc>
              <a:spcBef>
                <a:spcPts val="77"/>
              </a:spcBef>
            </a:pPr>
            <a:r>
              <a:rPr sz="2000" spc="-50" dirty="0">
                <a:cs typeface="Trebuchet MS"/>
              </a:rPr>
              <a:t>Daimler-Chef </a:t>
            </a:r>
            <a:r>
              <a:rPr sz="2000" spc="-59" dirty="0">
                <a:cs typeface="Trebuchet MS"/>
              </a:rPr>
              <a:t>Zetsche </a:t>
            </a:r>
            <a:r>
              <a:rPr sz="2000" spc="-41" dirty="0">
                <a:cs typeface="Trebuchet MS"/>
              </a:rPr>
              <a:t>in </a:t>
            </a:r>
            <a:r>
              <a:rPr sz="2000" spc="-32" dirty="0">
                <a:cs typeface="Trebuchet MS"/>
              </a:rPr>
              <a:t>2015: </a:t>
            </a:r>
            <a:r>
              <a:rPr sz="2000" spc="-63" dirty="0">
                <a:cs typeface="Trebuchet MS"/>
              </a:rPr>
              <a:t>„Flüchtlinge  </a:t>
            </a:r>
            <a:r>
              <a:rPr sz="2000" spc="-27" dirty="0">
                <a:cs typeface="Trebuchet MS"/>
              </a:rPr>
              <a:t>können </a:t>
            </a:r>
            <a:r>
              <a:rPr sz="2000" spc="-36" dirty="0">
                <a:cs typeface="Trebuchet MS"/>
              </a:rPr>
              <a:t>Wirtschaftswunder</a:t>
            </a:r>
            <a:r>
              <a:rPr sz="2000" spc="-154" dirty="0">
                <a:cs typeface="Trebuchet MS"/>
              </a:rPr>
              <a:t> </a:t>
            </a:r>
            <a:r>
              <a:rPr sz="2000" spc="-50" dirty="0">
                <a:cs typeface="Trebuchet MS"/>
              </a:rPr>
              <a:t>bringen“</a:t>
            </a:r>
            <a:endParaRPr sz="20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43234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0899" y="1540263"/>
            <a:ext cx="10243001" cy="4883937"/>
          </a:xfrm>
          <a:prstGeom prst="rect">
            <a:avLst/>
          </a:prstGeom>
        </p:spPr>
        <p:txBody>
          <a:bodyPr vert="horz" wrap="square" lIns="0" tIns="13244" rIns="0" bIns="0" rtlCol="0">
            <a:spAutoFit/>
          </a:bodyPr>
          <a:lstStyle/>
          <a:p>
            <a:pPr marL="807296">
              <a:spcBef>
                <a:spcPts val="104"/>
              </a:spcBef>
            </a:pPr>
            <a:r>
              <a:rPr lang="de-DE" sz="2400" b="1" spc="-150" dirty="0">
                <a:cs typeface="Trebuchet MS"/>
              </a:rPr>
              <a:t>Globale Agenda des „Rates für Migration“ des Weltwirtschaftsforums (WEF):</a:t>
            </a:r>
            <a:endParaRPr lang="de-DE" sz="2400" spc="-150" dirty="0">
              <a:cs typeface="Trebuchet MS"/>
            </a:endParaRPr>
          </a:p>
          <a:p>
            <a:pPr>
              <a:spcBef>
                <a:spcPts val="14"/>
              </a:spcBef>
            </a:pPr>
            <a:endParaRPr sz="2400" spc="-150" dirty="0">
              <a:cs typeface="Times New Roman"/>
            </a:endParaRPr>
          </a:p>
          <a:p>
            <a:pPr marL="11516" marR="4607"/>
            <a:r>
              <a:rPr lang="de-DE" sz="2400" spc="-150" dirty="0">
                <a:cs typeface="Trebuchet MS"/>
              </a:rPr>
              <a:t>Im Oktober 2013 werden die Vereinten Nationen Gastgeber des zweiten </a:t>
            </a:r>
            <a:r>
              <a:rPr lang="de-DE" sz="2400" spc="-150" dirty="0" smtClean="0">
                <a:cs typeface="Trebuchet MS"/>
              </a:rPr>
              <a:t>„hochrangigen Dialogs“ </a:t>
            </a:r>
            <a:r>
              <a:rPr lang="de-DE" sz="2400" spc="-150" dirty="0">
                <a:cs typeface="Trebuchet MS"/>
              </a:rPr>
              <a:t>über Migration und Entwicklung sein. </a:t>
            </a:r>
            <a:endParaRPr lang="de-DE" sz="2400" spc="-150" dirty="0" smtClean="0">
              <a:cs typeface="Trebuchet MS"/>
            </a:endParaRPr>
          </a:p>
          <a:p>
            <a:pPr marL="11516" marR="4607"/>
            <a:r>
              <a:rPr lang="de-DE" sz="2400" spc="-150" dirty="0" smtClean="0">
                <a:cs typeface="Trebuchet MS"/>
              </a:rPr>
              <a:t>Das </a:t>
            </a:r>
            <a:r>
              <a:rPr lang="de-DE" sz="2400" spc="-150" dirty="0">
                <a:cs typeface="Trebuchet MS"/>
              </a:rPr>
              <a:t>Treffen findet zu einem für die Migrationspolitik wichtigen Zeitpunkt statt</a:t>
            </a:r>
            <a:r>
              <a:rPr lang="de-DE" sz="2400" spc="-150" dirty="0" smtClean="0">
                <a:cs typeface="Trebuchet MS"/>
              </a:rPr>
              <a:t>.</a:t>
            </a:r>
          </a:p>
          <a:p>
            <a:pPr marL="11516" marR="4607"/>
            <a:endParaRPr sz="1600" spc="-150" dirty="0">
              <a:cs typeface="Times New Roman"/>
            </a:endParaRPr>
          </a:p>
          <a:p>
            <a:pPr marL="11516" marR="797508"/>
            <a:r>
              <a:rPr sz="2400" i="1" spc="-150" dirty="0">
                <a:cs typeface="Trebuchet MS"/>
              </a:rPr>
              <a:t>„2005 hat die </a:t>
            </a:r>
            <a:r>
              <a:rPr sz="2400" b="1" i="1" u="heavy" spc="-150" dirty="0">
                <a:uFill>
                  <a:solidFill>
                    <a:srgbClr val="000000"/>
                  </a:solidFill>
                </a:uFill>
                <a:cs typeface="Trebuchet MS"/>
              </a:rPr>
              <a:t>Internationale Organisation für Migration</a:t>
            </a:r>
            <a:r>
              <a:rPr sz="2400" b="1" i="1" spc="-150" dirty="0">
                <a:cs typeface="Trebuchet MS"/>
              </a:rPr>
              <a:t> </a:t>
            </a:r>
            <a:r>
              <a:rPr sz="2400" i="1" spc="-150" dirty="0">
                <a:cs typeface="Trebuchet MS"/>
              </a:rPr>
              <a:t>(</a:t>
            </a:r>
            <a:r>
              <a:rPr sz="2400" b="1" i="1" spc="-150" dirty="0">
                <a:cs typeface="Trebuchet MS"/>
              </a:rPr>
              <a:t>IOM</a:t>
            </a:r>
            <a:r>
              <a:rPr sz="2400" i="1" spc="-150" dirty="0">
                <a:cs typeface="Trebuchet MS"/>
              </a:rPr>
              <a:t>) </a:t>
            </a:r>
            <a:r>
              <a:rPr sz="2400" i="1" spc="-150" dirty="0" err="1">
                <a:cs typeface="Trebuchet MS"/>
              </a:rPr>
              <a:t>ein</a:t>
            </a:r>
            <a:r>
              <a:rPr sz="2400" i="1" spc="-150" dirty="0">
                <a:cs typeface="Trebuchet MS"/>
              </a:rPr>
              <a:t> </a:t>
            </a:r>
            <a:r>
              <a:rPr lang="de-DE" sz="2400" i="1" spc="-150" dirty="0" smtClean="0">
                <a:cs typeface="Trebuchet MS"/>
              </a:rPr>
              <a:t>"</a:t>
            </a:r>
            <a:r>
              <a:rPr sz="2400" b="1" i="1" spc="-150" dirty="0" smtClean="0">
                <a:cs typeface="Trebuchet MS"/>
              </a:rPr>
              <a:t>Business  </a:t>
            </a:r>
            <a:r>
              <a:rPr sz="2400" b="1" i="1" spc="-150" dirty="0">
                <a:cs typeface="Trebuchet MS"/>
              </a:rPr>
              <a:t>Advisory </a:t>
            </a:r>
            <a:r>
              <a:rPr sz="2400" b="1" i="1" spc="-150" dirty="0" smtClean="0">
                <a:cs typeface="Trebuchet MS"/>
              </a:rPr>
              <a:t>Board</a:t>
            </a:r>
            <a:r>
              <a:rPr lang="de-DE" sz="2400" b="1" i="1" spc="-150" dirty="0" smtClean="0">
                <a:cs typeface="Trebuchet MS"/>
              </a:rPr>
              <a:t>"</a:t>
            </a:r>
            <a:r>
              <a:rPr sz="2400" b="1" i="1" spc="-150" dirty="0" smtClean="0">
                <a:cs typeface="Trebuchet MS"/>
              </a:rPr>
              <a:t> </a:t>
            </a:r>
            <a:r>
              <a:rPr lang="de-DE" sz="2400" b="1" i="1" spc="-150" dirty="0" smtClean="0">
                <a:cs typeface="Trebuchet MS"/>
              </a:rPr>
              <a:t>(Wirtschaftsbeirat) </a:t>
            </a:r>
            <a:r>
              <a:rPr sz="2400" i="1" spc="-150" dirty="0" err="1" smtClean="0">
                <a:cs typeface="Trebuchet MS"/>
              </a:rPr>
              <a:t>eingerichtet</a:t>
            </a:r>
            <a:r>
              <a:rPr sz="2400" i="1" spc="-150" dirty="0">
                <a:cs typeface="Trebuchet MS"/>
              </a:rPr>
              <a:t>.</a:t>
            </a:r>
            <a:endParaRPr sz="2400" spc="-150" dirty="0">
              <a:cs typeface="Trebuchet MS"/>
            </a:endParaRPr>
          </a:p>
          <a:p>
            <a:pPr marL="11516" marR="55279">
              <a:spcBef>
                <a:spcPts val="793"/>
              </a:spcBef>
            </a:pPr>
            <a:r>
              <a:rPr sz="2400" i="1" spc="-150" dirty="0">
                <a:cs typeface="Trebuchet MS"/>
              </a:rPr>
              <a:t>In 2013 wurde ein runder Tisch organisiert, </a:t>
            </a:r>
            <a:r>
              <a:rPr sz="2400" b="1" i="1" spc="-150" dirty="0">
                <a:cs typeface="Trebuchet MS"/>
              </a:rPr>
              <a:t>um mit dem Privatsektor zu beraten</a:t>
            </a:r>
            <a:r>
              <a:rPr sz="2400" i="1" spc="-150" dirty="0">
                <a:cs typeface="Trebuchet MS"/>
              </a:rPr>
              <a:t>, als  Teil einer umfassenden Konsultation über die Rolle der Bevölkerungsdynamiken im  Nach-2015-Entwicklungsrahmen.</a:t>
            </a:r>
            <a:endParaRPr sz="2400" spc="-150" dirty="0">
              <a:cs typeface="Trebuchet MS"/>
            </a:endParaRPr>
          </a:p>
          <a:p>
            <a:pPr marL="11516" marR="244723">
              <a:spcBef>
                <a:spcPts val="730"/>
              </a:spcBef>
            </a:pPr>
            <a:r>
              <a:rPr sz="2400" i="1" spc="-150" dirty="0">
                <a:cs typeface="Trebuchet MS"/>
              </a:rPr>
              <a:t>Folge: Eine </a:t>
            </a:r>
            <a:r>
              <a:rPr sz="2400" b="1" i="1" spc="-150" dirty="0">
                <a:cs typeface="Trebuchet MS"/>
              </a:rPr>
              <a:t>Serie von Konsultationen als Teil des Globalen Forums über Migration  und Entwicklung </a:t>
            </a:r>
            <a:r>
              <a:rPr sz="2400" i="1" spc="-150" dirty="0">
                <a:cs typeface="Trebuchet MS"/>
              </a:rPr>
              <a:t>(GFMD), den die schwedische Regierung 2014 ausrichtet.“</a:t>
            </a:r>
            <a:endParaRPr sz="2400" spc="-150" dirty="0"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5693" y="719665"/>
            <a:ext cx="8275305" cy="504653"/>
          </a:xfrm>
          <a:prstGeom prst="rect">
            <a:avLst/>
          </a:prstGeom>
        </p:spPr>
        <p:txBody>
          <a:bodyPr vert="horz" wrap="square" lIns="0" tIns="12092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5"/>
              </a:spcBef>
            </a:pPr>
            <a:r>
              <a:rPr sz="3200" spc="-100" dirty="0">
                <a:latin typeface="+mn-lt"/>
              </a:rPr>
              <a:t>WEF:</a:t>
            </a:r>
            <a:r>
              <a:rPr sz="3200" spc="-199" dirty="0">
                <a:latin typeface="+mn-lt"/>
              </a:rPr>
              <a:t> </a:t>
            </a:r>
            <a:r>
              <a:rPr lang="de-DE" sz="3200" spc="-136" dirty="0" smtClean="0">
                <a:latin typeface="+mn-lt"/>
              </a:rPr>
              <a:t>Der „</a:t>
            </a:r>
            <a:r>
              <a:rPr sz="3200" spc="-63" dirty="0" smtClean="0">
                <a:latin typeface="+mn-lt"/>
              </a:rPr>
              <a:t>Business</a:t>
            </a:r>
            <a:r>
              <a:rPr sz="3200" spc="-195" dirty="0" smtClean="0">
                <a:latin typeface="+mn-lt"/>
              </a:rPr>
              <a:t> </a:t>
            </a:r>
            <a:r>
              <a:rPr sz="3200" spc="-103" dirty="0" smtClean="0">
                <a:latin typeface="+mn-lt"/>
              </a:rPr>
              <a:t>Case</a:t>
            </a:r>
            <a:r>
              <a:rPr lang="de-DE" sz="3200" spc="-103" dirty="0" smtClean="0">
                <a:latin typeface="+mn-lt"/>
              </a:rPr>
              <a:t>"</a:t>
            </a:r>
            <a:r>
              <a:rPr sz="3200" spc="-204" dirty="0" smtClean="0">
                <a:latin typeface="+mn-lt"/>
              </a:rPr>
              <a:t> </a:t>
            </a:r>
            <a:r>
              <a:rPr sz="3200" spc="-118" dirty="0" smtClean="0">
                <a:latin typeface="+mn-lt"/>
              </a:rPr>
              <a:t>f</a:t>
            </a:r>
            <a:r>
              <a:rPr lang="de-DE" sz="3200" spc="-118" dirty="0" smtClean="0">
                <a:latin typeface="+mn-lt"/>
              </a:rPr>
              <a:t>ü</a:t>
            </a:r>
            <a:r>
              <a:rPr sz="3200" spc="-118" dirty="0" smtClean="0">
                <a:latin typeface="+mn-lt"/>
              </a:rPr>
              <a:t>r</a:t>
            </a:r>
            <a:r>
              <a:rPr sz="3200" spc="-199" dirty="0" smtClean="0">
                <a:latin typeface="+mn-lt"/>
              </a:rPr>
              <a:t> </a:t>
            </a:r>
            <a:r>
              <a:rPr sz="3200" spc="-59" dirty="0">
                <a:latin typeface="+mn-lt"/>
              </a:rPr>
              <a:t>Migration</a:t>
            </a:r>
            <a:r>
              <a:rPr sz="3200" spc="-199" dirty="0">
                <a:latin typeface="+mn-lt"/>
              </a:rPr>
              <a:t> </a:t>
            </a:r>
            <a:r>
              <a:rPr sz="3200" spc="-122" dirty="0">
                <a:latin typeface="+mn-lt"/>
              </a:rPr>
              <a:t>(3)</a:t>
            </a:r>
            <a:endParaRPr sz="3200" dirty="0">
              <a:latin typeface="+mn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6606" y="1447043"/>
            <a:ext cx="1325505" cy="798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3323263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014" y="1324687"/>
            <a:ext cx="11422249" cy="5230431"/>
          </a:xfrm>
          <a:prstGeom prst="rect">
            <a:avLst/>
          </a:prstGeom>
        </p:spPr>
        <p:txBody>
          <a:bodyPr vert="horz" wrap="square" lIns="0" tIns="54127" rIns="0" bIns="0" rtlCol="0">
            <a:spAutoFit/>
          </a:bodyPr>
          <a:lstStyle/>
          <a:p>
            <a:pPr marL="11516">
              <a:spcBef>
                <a:spcPts val="426"/>
              </a:spcBef>
            </a:pPr>
            <a:r>
              <a:rPr sz="2400" b="1" spc="-150" dirty="0">
                <a:cs typeface="Trebuchet MS"/>
              </a:rPr>
              <a:t>Der </a:t>
            </a:r>
            <a:r>
              <a:rPr lang="de-DE" sz="2400" b="1" spc="-150" dirty="0" smtClean="0">
                <a:cs typeface="Trebuchet MS"/>
              </a:rPr>
              <a:t>"hochrangige</a:t>
            </a:r>
            <a:r>
              <a:rPr sz="2400" b="1" spc="-150" dirty="0" smtClean="0">
                <a:cs typeface="Trebuchet MS"/>
              </a:rPr>
              <a:t> Dialog</a:t>
            </a:r>
            <a:r>
              <a:rPr lang="de-DE" sz="2400" b="1" spc="-150" dirty="0" smtClean="0">
                <a:cs typeface="Trebuchet MS"/>
              </a:rPr>
              <a:t>"</a:t>
            </a:r>
            <a:r>
              <a:rPr sz="2400" b="1" spc="-150" dirty="0" smtClean="0">
                <a:cs typeface="Trebuchet MS"/>
              </a:rPr>
              <a:t> </a:t>
            </a:r>
            <a:r>
              <a:rPr lang="de-DE" sz="2400" b="1" spc="-150" dirty="0" smtClean="0">
                <a:cs typeface="Trebuchet MS"/>
              </a:rPr>
              <a:t>der UN </a:t>
            </a:r>
            <a:r>
              <a:rPr sz="2400" b="1" spc="-150" dirty="0" err="1" smtClean="0">
                <a:cs typeface="Trebuchet MS"/>
              </a:rPr>
              <a:t>zur</a:t>
            </a:r>
            <a:r>
              <a:rPr sz="2400" b="1" spc="-150" dirty="0" smtClean="0">
                <a:cs typeface="Trebuchet MS"/>
              </a:rPr>
              <a:t> </a:t>
            </a:r>
            <a:r>
              <a:rPr sz="2400" b="1" spc="-150" dirty="0">
                <a:cs typeface="Trebuchet MS"/>
              </a:rPr>
              <a:t>Migration</a:t>
            </a:r>
            <a:endParaRPr sz="2400" spc="-150" dirty="0">
              <a:cs typeface="Trebuchet MS"/>
            </a:endParaRPr>
          </a:p>
          <a:p>
            <a:pPr marL="11516" marR="69098">
              <a:spcBef>
                <a:spcPts val="765"/>
              </a:spcBef>
            </a:pPr>
            <a:r>
              <a:rPr sz="2400" spc="-150" dirty="0">
                <a:cs typeface="Trebuchet MS"/>
              </a:rPr>
              <a:t>Die Internationale Organisation für Migration (IOM) </a:t>
            </a:r>
            <a:r>
              <a:rPr sz="2400" spc="-150" dirty="0" err="1">
                <a:cs typeface="Trebuchet MS"/>
              </a:rPr>
              <a:t>organisierte</a:t>
            </a:r>
            <a:r>
              <a:rPr sz="2400" spc="-150" dirty="0">
                <a:cs typeface="Trebuchet MS"/>
              </a:rPr>
              <a:t> </a:t>
            </a:r>
            <a:r>
              <a:rPr sz="2400" spc="-150" dirty="0" err="1" smtClean="0">
                <a:cs typeface="Trebuchet MS"/>
              </a:rPr>
              <a:t>i</a:t>
            </a:r>
            <a:r>
              <a:rPr lang="de-DE" sz="2400" spc="-150" dirty="0" smtClean="0">
                <a:cs typeface="Trebuchet MS"/>
              </a:rPr>
              <a:t>m</a:t>
            </a:r>
            <a:r>
              <a:rPr sz="2400" spc="-150" dirty="0" smtClean="0">
                <a:cs typeface="Trebuchet MS"/>
              </a:rPr>
              <a:t> </a:t>
            </a:r>
            <a:r>
              <a:rPr lang="de-DE" sz="2400" spc="-150" dirty="0" smtClean="0">
                <a:cs typeface="Trebuchet MS"/>
              </a:rPr>
              <a:t>A</a:t>
            </a:r>
            <a:r>
              <a:rPr sz="2400" spc="-150" dirty="0" err="1" smtClean="0">
                <a:cs typeface="Trebuchet MS"/>
              </a:rPr>
              <a:t>uftrag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der </a:t>
            </a:r>
            <a:r>
              <a:rPr sz="2400" spc="-150" dirty="0" smtClean="0">
                <a:cs typeface="Trebuchet MS"/>
              </a:rPr>
              <a:t>UNHC</a:t>
            </a:r>
            <a:r>
              <a:rPr lang="de-DE" sz="2400" spc="-150" dirty="0" smtClean="0">
                <a:cs typeface="Trebuchet MS"/>
              </a:rPr>
              <a:t>R</a:t>
            </a:r>
            <a:r>
              <a:rPr sz="2400" spc="-150" dirty="0" smtClean="0">
                <a:cs typeface="Trebuchet MS"/>
              </a:rPr>
              <a:t>  </a:t>
            </a:r>
            <a:r>
              <a:rPr sz="2400" spc="-150" dirty="0">
                <a:cs typeface="Trebuchet MS"/>
              </a:rPr>
              <a:t>den </a:t>
            </a:r>
            <a:r>
              <a:rPr lang="de-DE" sz="2400" spc="-150" dirty="0" smtClean="0">
                <a:cs typeface="Trebuchet MS"/>
              </a:rPr>
              <a:t>"hochrangigen </a:t>
            </a:r>
            <a:r>
              <a:rPr sz="2400" spc="-150" dirty="0" smtClean="0">
                <a:cs typeface="Trebuchet MS"/>
              </a:rPr>
              <a:t>Dialog</a:t>
            </a:r>
            <a:r>
              <a:rPr lang="de-DE" sz="2400" spc="-150" dirty="0" smtClean="0">
                <a:cs typeface="Trebuchet MS"/>
              </a:rPr>
              <a:t>"</a:t>
            </a:r>
            <a:r>
              <a:rPr sz="2400" spc="-150" dirty="0" smtClean="0">
                <a:cs typeface="Trebuchet MS"/>
              </a:rPr>
              <a:t>.</a:t>
            </a:r>
            <a:endParaRPr sz="2400" spc="-150" dirty="0">
              <a:cs typeface="Trebuchet MS"/>
            </a:endParaRPr>
          </a:p>
          <a:p>
            <a:pPr marL="11516" marR="25336">
              <a:spcBef>
                <a:spcPts val="780"/>
              </a:spcBef>
            </a:pPr>
            <a:r>
              <a:rPr sz="2400" spc="-150" dirty="0">
                <a:cs typeface="Trebuchet MS"/>
              </a:rPr>
              <a:t>Die IOM formulierte Empfehlungen an die Dialogteilnehmer, die im Februar 2013,  unmittelbar nach dem Jahrestreffen des Weltwirtschafsforums in </a:t>
            </a:r>
            <a:r>
              <a:rPr sz="2400" spc="-150" dirty="0" smtClean="0">
                <a:cs typeface="Trebuchet MS"/>
              </a:rPr>
              <a:t>Davos</a:t>
            </a:r>
            <a:r>
              <a:rPr lang="de-DE" sz="2400" spc="-150" dirty="0" smtClean="0">
                <a:cs typeface="Trebuchet MS"/>
              </a:rPr>
              <a:t>, veröffentlicht wurden.</a:t>
            </a:r>
            <a:r>
              <a:rPr sz="2400" spc="-150" dirty="0" smtClean="0">
                <a:cs typeface="Trebuchet MS"/>
              </a:rPr>
              <a:t> Die </a:t>
            </a:r>
            <a:r>
              <a:rPr sz="2400" spc="-150" dirty="0" err="1" smtClean="0">
                <a:cs typeface="Trebuchet MS"/>
              </a:rPr>
              <a:t>erste</a:t>
            </a:r>
            <a:r>
              <a:rPr sz="2400" spc="-150" dirty="0" smtClean="0">
                <a:cs typeface="Trebuchet MS"/>
              </a:rPr>
              <a:t>,</a:t>
            </a:r>
            <a:r>
              <a:rPr lang="de-DE" sz="2400" spc="-150" dirty="0" smtClean="0">
                <a:cs typeface="Trebuchet MS"/>
              </a:rPr>
              <a:t> Empfehlung l</a:t>
            </a:r>
            <a:r>
              <a:rPr sz="2400" spc="-150" dirty="0" err="1" smtClean="0">
                <a:cs typeface="Trebuchet MS"/>
              </a:rPr>
              <a:t>autete</a:t>
            </a:r>
            <a:r>
              <a:rPr sz="2400" spc="-150" dirty="0" smtClean="0">
                <a:cs typeface="Trebuchet MS"/>
              </a:rPr>
              <a:t>:</a:t>
            </a:r>
            <a:endParaRPr lang="de-DE" sz="2400" spc="-150" dirty="0" smtClean="0">
              <a:cs typeface="Trebuchet MS"/>
            </a:endParaRPr>
          </a:p>
          <a:p>
            <a:pPr marL="11516" marR="25336">
              <a:spcBef>
                <a:spcPts val="780"/>
              </a:spcBef>
            </a:pPr>
            <a:endParaRPr sz="1200" spc="-150" dirty="0">
              <a:cs typeface="Trebuchet MS"/>
            </a:endParaRPr>
          </a:p>
          <a:p>
            <a:pPr marL="11516">
              <a:spcBef>
                <a:spcPts val="240"/>
              </a:spcBef>
            </a:pPr>
            <a:r>
              <a:rPr sz="2800" b="1" spc="-15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cs typeface="Trebuchet MS"/>
              </a:rPr>
              <a:t>Die öffentliche Wahrnehmung von Migranten verbessern</a:t>
            </a:r>
            <a:endParaRPr sz="2800" spc="-150" dirty="0">
              <a:solidFill>
                <a:srgbClr val="FF0000"/>
              </a:solidFill>
              <a:cs typeface="Trebuchet MS"/>
            </a:endParaRPr>
          </a:p>
          <a:p>
            <a:pPr>
              <a:spcBef>
                <a:spcPts val="18"/>
              </a:spcBef>
            </a:pPr>
            <a:endParaRPr sz="1600" spc="-150" dirty="0">
              <a:cs typeface="Times New Roman"/>
            </a:endParaRPr>
          </a:p>
          <a:p>
            <a:pPr marL="354416" marR="4607" indent="-342900">
              <a:buFont typeface="Arial" panose="020B0604020202020204" pitchFamily="34" charset="0"/>
              <a:buChar char="•"/>
            </a:pPr>
            <a:r>
              <a:rPr sz="2400" i="1" spc="-150" dirty="0" err="1" smtClean="0">
                <a:cs typeface="Trebuchet MS"/>
              </a:rPr>
              <a:t>Aufruf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zu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einem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grundlegenden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Wandel</a:t>
            </a:r>
            <a:r>
              <a:rPr sz="2400" i="1" spc="-150" dirty="0" smtClean="0">
                <a:cs typeface="Trebuchet MS"/>
              </a:rPr>
              <a:t> der </a:t>
            </a:r>
            <a:r>
              <a:rPr sz="2400" i="1" spc="-150" dirty="0" err="1" smtClean="0">
                <a:cs typeface="Trebuchet MS"/>
              </a:rPr>
              <a:t>öffentlichen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Einschätzung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hin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zu</a:t>
            </a:r>
            <a:r>
              <a:rPr sz="2400" i="1" spc="-150" dirty="0" smtClean="0">
                <a:cs typeface="Trebuchet MS"/>
              </a:rPr>
              <a:t> Migration </a:t>
            </a:r>
            <a:r>
              <a:rPr sz="2400" i="1" spc="-150" dirty="0" err="1" smtClean="0">
                <a:cs typeface="Trebuchet MS"/>
              </a:rPr>
              <a:t>als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einen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Prozess</a:t>
            </a:r>
            <a:r>
              <a:rPr sz="2400" i="1" spc="-150" dirty="0" smtClean="0">
                <a:cs typeface="Trebuchet MS"/>
              </a:rPr>
              <a:t> der </a:t>
            </a:r>
            <a:r>
              <a:rPr sz="2400" i="1" spc="-150" dirty="0" err="1" smtClean="0">
                <a:cs typeface="Trebuchet MS"/>
              </a:rPr>
              <a:t>gemanagt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werden</a:t>
            </a:r>
            <a:r>
              <a:rPr sz="2400" i="1" spc="-150" dirty="0" smtClean="0">
                <a:cs typeface="Trebuchet MS"/>
              </a:rPr>
              <a:t> muss, </a:t>
            </a:r>
            <a:r>
              <a:rPr sz="2400" i="1" spc="-150" dirty="0" err="1" smtClean="0">
                <a:cs typeface="Trebuchet MS"/>
              </a:rPr>
              <a:t>nicht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als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ein</a:t>
            </a:r>
            <a:r>
              <a:rPr sz="2400" i="1" spc="-150" dirty="0" smtClean="0">
                <a:cs typeface="Trebuchet MS"/>
              </a:rPr>
              <a:t> Problem, das </a:t>
            </a:r>
            <a:r>
              <a:rPr sz="2400" i="1" spc="-150" dirty="0" err="1" smtClean="0">
                <a:cs typeface="Trebuchet MS"/>
              </a:rPr>
              <a:t>gelöst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werden</a:t>
            </a:r>
            <a:r>
              <a:rPr sz="2400" i="1" spc="-150" dirty="0" smtClean="0">
                <a:cs typeface="Trebuchet MS"/>
              </a:rPr>
              <a:t>  muss.</a:t>
            </a:r>
            <a:endParaRPr sz="2400" spc="-150" dirty="0" smtClean="0">
              <a:cs typeface="Trebuchet MS"/>
            </a:endParaRPr>
          </a:p>
          <a:p>
            <a:pPr marL="354416" marR="235510" indent="-342900">
              <a:spcBef>
                <a:spcPts val="784"/>
              </a:spcBef>
              <a:buFont typeface="Arial" panose="020B0604020202020204" pitchFamily="34" charset="0"/>
              <a:buChar char="•"/>
            </a:pPr>
            <a:r>
              <a:rPr sz="2400" i="1" spc="-150" dirty="0" err="1" smtClean="0">
                <a:cs typeface="Trebuchet MS"/>
              </a:rPr>
              <a:t>Fehlwahrnehmungen</a:t>
            </a:r>
            <a:r>
              <a:rPr sz="2400" i="1" spc="-150" dirty="0" smtClean="0">
                <a:cs typeface="Trebuchet MS"/>
              </a:rPr>
              <a:t> von Migration </a:t>
            </a:r>
            <a:r>
              <a:rPr sz="2400" i="1" spc="-150" dirty="0" err="1" smtClean="0">
                <a:cs typeface="Trebuchet MS"/>
              </a:rPr>
              <a:t>durch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faktische</a:t>
            </a:r>
            <a:r>
              <a:rPr sz="2400" i="1" spc="-150" dirty="0" smtClean="0">
                <a:cs typeface="Trebuchet MS"/>
              </a:rPr>
              <a:t> Information </a:t>
            </a:r>
            <a:r>
              <a:rPr sz="2400" i="1" spc="-150" dirty="0" err="1" smtClean="0">
                <a:cs typeface="Trebuchet MS"/>
              </a:rPr>
              <a:t>über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gegenwärtige</a:t>
            </a:r>
            <a:r>
              <a:rPr sz="2400" i="1" spc="-150" dirty="0" smtClean="0">
                <a:cs typeface="Trebuchet MS"/>
              </a:rPr>
              <a:t>  </a:t>
            </a:r>
            <a:r>
              <a:rPr sz="2400" i="1" spc="-150" dirty="0" err="1" smtClean="0">
                <a:cs typeface="Trebuchet MS"/>
              </a:rPr>
              <a:t>demographische</a:t>
            </a:r>
            <a:r>
              <a:rPr sz="2400" i="1" spc="-150" dirty="0" smtClean="0">
                <a:cs typeface="Trebuchet MS"/>
              </a:rPr>
              <a:t> und </a:t>
            </a:r>
            <a:r>
              <a:rPr sz="2400" i="1" spc="-150" dirty="0" err="1" smtClean="0">
                <a:cs typeface="Trebuchet MS"/>
              </a:rPr>
              <a:t>andere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relevante</a:t>
            </a:r>
            <a:r>
              <a:rPr sz="2400" i="1" spc="-150" dirty="0" smtClean="0">
                <a:cs typeface="Trebuchet MS"/>
              </a:rPr>
              <a:t> Trends </a:t>
            </a:r>
            <a:r>
              <a:rPr sz="2400" i="1" spc="-150" dirty="0" err="1" smtClean="0">
                <a:cs typeface="Trebuchet MS"/>
              </a:rPr>
              <a:t>begegnen</a:t>
            </a:r>
            <a:r>
              <a:rPr sz="2400" i="1" spc="-150" dirty="0" smtClean="0">
                <a:cs typeface="Trebuchet MS"/>
              </a:rPr>
              <a:t> …, </a:t>
            </a:r>
            <a:r>
              <a:rPr sz="2400" b="1" i="1" spc="-150" dirty="0" err="1" smtClean="0">
                <a:cs typeface="Trebuchet MS"/>
              </a:rPr>
              <a:t>nicht</a:t>
            </a:r>
            <a:r>
              <a:rPr sz="2400" b="1" i="1" spc="-150" dirty="0" smtClean="0">
                <a:cs typeface="Trebuchet MS"/>
              </a:rPr>
              <a:t> </a:t>
            </a:r>
            <a:r>
              <a:rPr sz="2400" b="1" i="1" spc="-150" dirty="0" err="1" smtClean="0">
                <a:cs typeface="Trebuchet MS"/>
              </a:rPr>
              <a:t>zuletzt</a:t>
            </a:r>
            <a:r>
              <a:rPr sz="2400" b="1" i="1" spc="-150" dirty="0" smtClean="0">
                <a:cs typeface="Trebuchet MS"/>
              </a:rPr>
              <a:t> um  </a:t>
            </a:r>
            <a:r>
              <a:rPr sz="2400" b="1" i="1" spc="-150" dirty="0" err="1" smtClean="0">
                <a:cs typeface="Trebuchet MS"/>
              </a:rPr>
              <a:t>Diskriminierung</a:t>
            </a:r>
            <a:r>
              <a:rPr sz="2400" b="1" i="1" spc="-150" dirty="0" smtClean="0">
                <a:cs typeface="Trebuchet MS"/>
              </a:rPr>
              <a:t>, </a:t>
            </a:r>
            <a:r>
              <a:rPr sz="2400" b="1" i="1" spc="-150" dirty="0" err="1" smtClean="0">
                <a:cs typeface="Trebuchet MS"/>
              </a:rPr>
              <a:t>Fremdenfeindlichkeit</a:t>
            </a:r>
            <a:r>
              <a:rPr sz="2400" b="1" i="1" spc="-150" dirty="0" smtClean="0">
                <a:cs typeface="Trebuchet MS"/>
              </a:rPr>
              <a:t> und </a:t>
            </a:r>
            <a:r>
              <a:rPr sz="2400" b="1" i="1" spc="-150" dirty="0" err="1" smtClean="0">
                <a:cs typeface="Trebuchet MS"/>
              </a:rPr>
              <a:t>Gewalt</a:t>
            </a:r>
            <a:r>
              <a:rPr sz="2400" b="1" i="1" spc="-150" dirty="0" smtClean="0">
                <a:cs typeface="Trebuchet MS"/>
              </a:rPr>
              <a:t> </a:t>
            </a:r>
            <a:r>
              <a:rPr sz="2400" b="1" i="1" spc="-150" dirty="0" err="1" smtClean="0">
                <a:cs typeface="Trebuchet MS"/>
              </a:rPr>
              <a:t>gegen</a:t>
            </a:r>
            <a:r>
              <a:rPr sz="2400" b="1" i="1" spc="-150" dirty="0" smtClean="0">
                <a:cs typeface="Trebuchet MS"/>
              </a:rPr>
              <a:t> </a:t>
            </a:r>
            <a:r>
              <a:rPr sz="2400" b="1" i="1" spc="-150" dirty="0" err="1" smtClean="0">
                <a:cs typeface="Trebuchet MS"/>
              </a:rPr>
              <a:t>Migranten</a:t>
            </a:r>
            <a:r>
              <a:rPr sz="2400" b="1" i="1" spc="-150" dirty="0" smtClean="0">
                <a:cs typeface="Trebuchet MS"/>
              </a:rPr>
              <a:t> </a:t>
            </a:r>
            <a:r>
              <a:rPr sz="2400" b="1" i="1" spc="-150" dirty="0" err="1" smtClean="0">
                <a:cs typeface="Trebuchet MS"/>
              </a:rPr>
              <a:t>zu</a:t>
            </a:r>
            <a:r>
              <a:rPr sz="2400" b="1" i="1" spc="-150" dirty="0" smtClean="0">
                <a:cs typeface="Trebuchet MS"/>
              </a:rPr>
              <a:t> </a:t>
            </a:r>
            <a:r>
              <a:rPr sz="2400" b="1" i="1" spc="-150" dirty="0" err="1" smtClean="0">
                <a:cs typeface="Trebuchet MS"/>
              </a:rPr>
              <a:t>vermeiden</a:t>
            </a:r>
            <a:r>
              <a:rPr sz="2400" i="1" spc="-150" dirty="0" smtClean="0">
                <a:cs typeface="Trebuchet MS"/>
              </a:rPr>
              <a:t>.</a:t>
            </a:r>
            <a:endParaRPr sz="2400" spc="-150" dirty="0"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7590" y="527233"/>
            <a:ext cx="6550677" cy="508141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22"/>
              </a:spcBef>
            </a:pPr>
            <a:r>
              <a:rPr sz="3200" spc="-150" dirty="0">
                <a:latin typeface="+mn-lt"/>
              </a:rPr>
              <a:t>Die Rolle des IOM und der UNHCR</a:t>
            </a:r>
          </a:p>
        </p:txBody>
      </p:sp>
    </p:spTree>
    <p:extLst>
      <p:ext uri="{BB962C8B-B14F-4D97-AF65-F5344CB8AC3E}">
        <p14:creationId xmlns:p14="http://schemas.microsoft.com/office/powerpoint/2010/main" val="2513986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9953" y="1384745"/>
            <a:ext cx="6392162" cy="1011082"/>
          </a:xfrm>
          <a:prstGeom prst="rect">
            <a:avLst/>
          </a:prstGeom>
        </p:spPr>
        <p:txBody>
          <a:bodyPr vert="horz" wrap="square" lIns="0" tIns="13244" rIns="0" bIns="0" rtlCol="0">
            <a:spAutoFit/>
          </a:bodyPr>
          <a:lstStyle/>
          <a:p>
            <a:pPr marL="64492">
              <a:spcBef>
                <a:spcPts val="104"/>
              </a:spcBef>
            </a:pPr>
            <a:r>
              <a:rPr lang="de-DE" sz="2400" spc="-150" dirty="0">
                <a:cs typeface="Trebuchet MS"/>
              </a:rPr>
              <a:t>Empfehlung</a:t>
            </a:r>
            <a:r>
              <a:rPr sz="2400" spc="-150" dirty="0" smtClean="0">
                <a:cs typeface="Trebuchet MS"/>
              </a:rPr>
              <a:t> </a:t>
            </a:r>
            <a:r>
              <a:rPr sz="2400" spc="-150" dirty="0">
                <a:cs typeface="Trebuchet MS"/>
              </a:rPr>
              <a:t>2109 (2017)</a:t>
            </a:r>
          </a:p>
          <a:p>
            <a:pPr>
              <a:spcBef>
                <a:spcPts val="50"/>
              </a:spcBef>
            </a:pPr>
            <a:endParaRPr sz="1600" spc="-150" dirty="0">
              <a:cs typeface="Times New Roman"/>
            </a:endParaRPr>
          </a:p>
          <a:p>
            <a:pPr marL="11516"/>
            <a:r>
              <a:rPr lang="de-DE" sz="2400" b="1" spc="-150" dirty="0" smtClean="0">
                <a:cs typeface="Trebuchet MS"/>
              </a:rPr>
              <a:t>Migration </a:t>
            </a:r>
            <a:r>
              <a:rPr lang="de-DE" sz="2400" b="1" spc="-150" dirty="0">
                <a:cs typeface="Trebuchet MS"/>
              </a:rPr>
              <a:t>als Chance für die europäische </a:t>
            </a:r>
            <a:r>
              <a:rPr lang="de-DE" sz="2400" b="1" spc="-150" dirty="0" smtClean="0">
                <a:cs typeface="Trebuchet MS"/>
              </a:rPr>
              <a:t>Entwicklung</a:t>
            </a:r>
            <a:endParaRPr sz="2400" spc="-150" dirty="0"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7293" y="552595"/>
            <a:ext cx="6084676" cy="505815"/>
          </a:xfrm>
          <a:prstGeom prst="rect">
            <a:avLst/>
          </a:prstGeom>
        </p:spPr>
        <p:txBody>
          <a:bodyPr vert="horz" wrap="square" lIns="0" tIns="13243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3"/>
              </a:spcBef>
            </a:pPr>
            <a:r>
              <a:rPr sz="3200" spc="-150" dirty="0">
                <a:latin typeface="+mn-lt"/>
              </a:rPr>
              <a:t>Beispiel für Reaktionen: Der Europarat</a:t>
            </a:r>
          </a:p>
        </p:txBody>
      </p:sp>
      <p:sp>
        <p:nvSpPr>
          <p:cNvPr id="4" name="object 4"/>
          <p:cNvSpPr/>
          <p:nvPr/>
        </p:nvSpPr>
        <p:spPr>
          <a:xfrm>
            <a:off x="706575" y="805503"/>
            <a:ext cx="1630718" cy="1401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706575" y="2827393"/>
            <a:ext cx="11126496" cy="3459722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366796" marR="4607" indent="-355280">
              <a:spcBef>
                <a:spcPts val="258"/>
              </a:spcBef>
              <a:buAutoNum type="arabicPeriod"/>
              <a:tabLst>
                <a:tab pos="366796" algn="l"/>
                <a:tab pos="367372" algn="l"/>
              </a:tabLst>
            </a:pPr>
            <a:r>
              <a:rPr lang="de-DE" sz="2400" spc="-150" dirty="0">
                <a:cs typeface="Trebuchet MS"/>
              </a:rPr>
              <a:t>Die Parlamentarische Versammlung verweist auf ihre Entschließung 2175 (2017) zur </a:t>
            </a:r>
            <a:r>
              <a:rPr lang="de-DE" sz="2400" b="1" spc="-150" dirty="0">
                <a:solidFill>
                  <a:srgbClr val="FF0000"/>
                </a:solidFill>
                <a:cs typeface="Trebuchet MS"/>
              </a:rPr>
              <a:t>Migration als Chance für die europäische Entwicklung </a:t>
            </a:r>
            <a:r>
              <a:rPr lang="de-DE" sz="2400" spc="-150" dirty="0">
                <a:cs typeface="Trebuchet MS"/>
              </a:rPr>
              <a:t>und betont, dass die Mitgliedstaaten </a:t>
            </a:r>
            <a:r>
              <a:rPr lang="de-DE" sz="2400" b="1" spc="-150" dirty="0">
                <a:solidFill>
                  <a:srgbClr val="FF0000"/>
                </a:solidFill>
                <a:cs typeface="Trebuchet MS"/>
              </a:rPr>
              <a:t>konkrete Maßnahmen zur Optimierung der Auswirkungen der Migration</a:t>
            </a:r>
            <a:r>
              <a:rPr lang="de-DE" sz="2400" b="1" spc="-150" dirty="0">
                <a:cs typeface="Trebuchet MS"/>
              </a:rPr>
              <a:t> </a:t>
            </a:r>
            <a:r>
              <a:rPr lang="de-DE" sz="2400" spc="-150" dirty="0">
                <a:cs typeface="Trebuchet MS"/>
              </a:rPr>
              <a:t>auf die europäischen Gesellschaften ergreifen sollten, um </a:t>
            </a:r>
            <a:r>
              <a:rPr lang="de-DE" sz="2400" b="1" spc="-150" dirty="0">
                <a:solidFill>
                  <a:srgbClr val="FF0000"/>
                </a:solidFill>
                <a:cs typeface="Trebuchet MS"/>
              </a:rPr>
              <a:t>sicherzustellen, dass die Migration nach Europa </a:t>
            </a:r>
            <a:r>
              <a:rPr lang="de-DE" sz="2400" spc="-150" dirty="0">
                <a:cs typeface="Trebuchet MS"/>
              </a:rPr>
              <a:t>sowohl für die Migranten als auch für die Aufnahmeländer </a:t>
            </a:r>
            <a:r>
              <a:rPr lang="de-DE" sz="2400" b="1" spc="-150" dirty="0">
                <a:solidFill>
                  <a:srgbClr val="FF0000"/>
                </a:solidFill>
                <a:cs typeface="Trebuchet MS"/>
              </a:rPr>
              <a:t>positive Folgen hat</a:t>
            </a:r>
            <a:r>
              <a:rPr lang="de-DE" sz="2400" spc="-150" dirty="0" smtClean="0">
                <a:cs typeface="Trebuchet MS"/>
              </a:rPr>
              <a:t>.</a:t>
            </a:r>
            <a:endParaRPr sz="2400" spc="-150" dirty="0">
              <a:cs typeface="Trebuchet MS"/>
            </a:endParaRPr>
          </a:p>
          <a:p>
            <a:pPr marL="366796" marR="204991" indent="-355280">
              <a:spcBef>
                <a:spcPts val="757"/>
              </a:spcBef>
              <a:buAutoNum type="arabicPeriod"/>
              <a:tabLst>
                <a:tab pos="366796" algn="l"/>
                <a:tab pos="367372" algn="l"/>
              </a:tabLst>
            </a:pPr>
            <a:r>
              <a:rPr lang="de-DE" sz="2400" spc="-150" dirty="0">
                <a:cs typeface="Trebuchet MS"/>
              </a:rPr>
              <a:t>Die Versammlung empfiehlt daher eine </a:t>
            </a:r>
            <a:r>
              <a:rPr lang="de-DE" sz="2400" b="1" spc="-150" dirty="0">
                <a:solidFill>
                  <a:srgbClr val="FF0000"/>
                </a:solidFill>
                <a:cs typeface="Trebuchet MS"/>
              </a:rPr>
              <a:t>europäische Beobachtungsstelle für Migration und interkulturelle Entwicklung</a:t>
            </a:r>
            <a:r>
              <a:rPr lang="de-DE" sz="2400" spc="-150" dirty="0">
                <a:cs typeface="Trebuchet MS"/>
              </a:rPr>
              <a:t>, die die Mitgliedstaaten des Europarates bei der Entwicklung von Strategien, Rechtsrahmen, Aktionsplänen und spezifischen Projekten im Bereich der Migration unterstützen soll.</a:t>
            </a:r>
            <a:endParaRPr sz="2400" spc="-15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81139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65309" y="1770144"/>
            <a:ext cx="11333467" cy="4483731"/>
          </a:xfrm>
          <a:prstGeom prst="rect">
            <a:avLst/>
          </a:prstGeom>
        </p:spPr>
        <p:txBody>
          <a:bodyPr vert="horz" wrap="square" lIns="0" tIns="51248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spc="-150" dirty="0"/>
              <a:t>Die Vorbereitungen des Global Compact: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spc="-150" dirty="0">
                <a:hlinkClick r:id="rId2"/>
              </a:rPr>
              <a:t>https://</a:t>
            </a:r>
            <a:r>
              <a:rPr lang="de-DE" sz="2400" spc="-150" dirty="0" smtClean="0">
                <a:hlinkClick r:id="rId2"/>
              </a:rPr>
              <a:t>www.unglobalcompact.org/take-action/action/humanitarian-needs</a:t>
            </a:r>
            <a:endParaRPr lang="de-DE" sz="2400" spc="-15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400" spc="-1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spc="-150" dirty="0"/>
              <a:t>Wie denkt der BDI </a:t>
            </a:r>
            <a:r>
              <a:rPr lang="de-DE" sz="2400" b="1" spc="-150" dirty="0" smtClean="0"/>
              <a:t>/BDA darüber</a:t>
            </a:r>
            <a:r>
              <a:rPr lang="de-DE" sz="2400" b="1" spc="-15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spc="-150" dirty="0">
                <a:hlinkClick r:id="rId3"/>
              </a:rPr>
              <a:t>https://</a:t>
            </a:r>
            <a:r>
              <a:rPr lang="de-DE" sz="2400" spc="-150" dirty="0" smtClean="0">
                <a:hlinkClick r:id="rId3"/>
              </a:rPr>
              <a:t>www.arbeitgeber.de/www/arbeitgeber.nsf/id/995829B29846E185C12581F60056891D</a:t>
            </a:r>
            <a:endParaRPr lang="de-DE" sz="2400" spc="-15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600" spc="-1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spc="-150" dirty="0"/>
              <a:t>Die BDA begleitet den Ausarbeitungsprozess und betont insbesondere, dass die Souveränität </a:t>
            </a:r>
            <a:r>
              <a:rPr lang="de-DE" sz="2400" spc="-150" dirty="0" smtClean="0"/>
              <a:t>der Mitgliedstaaten</a:t>
            </a:r>
            <a:r>
              <a:rPr lang="de-DE" sz="2400" spc="-150" dirty="0"/>
              <a:t>, hinsichtlich der Bedingungen für die Einreise und den Aufenthalt </a:t>
            </a:r>
            <a:r>
              <a:rPr lang="de-DE" sz="2400" spc="-150" dirty="0" smtClean="0"/>
              <a:t>von Drittstaats-angehörigen </a:t>
            </a:r>
            <a:r>
              <a:rPr lang="de-DE" sz="2400" spc="-150" dirty="0"/>
              <a:t>entscheiden zu können, respektiert werden muss</a:t>
            </a:r>
            <a:r>
              <a:rPr lang="de-DE" sz="2400" spc="-15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spc="-150" dirty="0" smtClean="0"/>
              <a:t>„Der </a:t>
            </a:r>
            <a:r>
              <a:rPr lang="de-DE" sz="2400" b="1" spc="-150" dirty="0"/>
              <a:t>GC darf </a:t>
            </a:r>
            <a:r>
              <a:rPr lang="de-DE" sz="2400" b="1" spc="-150" dirty="0" smtClean="0"/>
              <a:t>nicht uneingeschränkt </a:t>
            </a:r>
            <a:r>
              <a:rPr lang="de-DE" sz="2400" b="1" spc="-150" dirty="0"/>
              <a:t>verbindlich sein</a:t>
            </a:r>
            <a:r>
              <a:rPr lang="de-DE" sz="2400" b="1" spc="-150" dirty="0" smtClean="0"/>
              <a:t>.“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400" b="1" spc="-15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spc="-150" dirty="0"/>
              <a:t>Interner Arbeitsplan des GC: </a:t>
            </a:r>
            <a:r>
              <a:rPr lang="de-DE" sz="2400" b="1" spc="-150" dirty="0" smtClean="0"/>
              <a:t> </a:t>
            </a:r>
            <a:r>
              <a:rPr lang="de-DE" sz="2400" spc="-150" dirty="0" smtClean="0">
                <a:hlinkClick r:id="rId4"/>
              </a:rPr>
              <a:t>https</a:t>
            </a:r>
            <a:r>
              <a:rPr lang="de-DE" sz="2400" spc="-150" dirty="0">
                <a:hlinkClick r:id="rId4"/>
              </a:rPr>
              <a:t>://</a:t>
            </a:r>
            <a:r>
              <a:rPr lang="de-DE" sz="2400" spc="-150" dirty="0" smtClean="0">
                <a:hlinkClick r:id="rId4"/>
              </a:rPr>
              <a:t>refugeesmigrants.un.org/sites/default/files/work_plan_gcm.pdf</a:t>
            </a:r>
            <a:endParaRPr lang="de-DE" sz="2400" spc="-150" dirty="0" smtClean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5309" y="278008"/>
            <a:ext cx="8682863" cy="1000584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spc="-150" dirty="0">
                <a:latin typeface="+mn-lt"/>
              </a:rPr>
              <a:t>Nachfrage bei wissenschaftlichen Dienst des Bundestags</a:t>
            </a:r>
            <a:br>
              <a:rPr lang="de-DE" sz="3200" spc="-150" dirty="0">
                <a:latin typeface="+mn-lt"/>
              </a:rPr>
            </a:br>
            <a:r>
              <a:rPr lang="de-DE" sz="3200" spc="-150" dirty="0">
                <a:latin typeface="+mn-lt"/>
              </a:rPr>
              <a:t>u.a. zu rechtlich verbindlichen Festlegungen des </a:t>
            </a:r>
            <a:r>
              <a:rPr lang="de-DE" sz="3200" spc="-150" dirty="0" err="1">
                <a:latin typeface="+mn-lt"/>
              </a:rPr>
              <a:t>GCoM</a:t>
            </a:r>
            <a:endParaRPr sz="3200" spc="-150" dirty="0"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5832" y="144566"/>
            <a:ext cx="2462944" cy="13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65309" y="1642823"/>
            <a:ext cx="11333467" cy="5478875"/>
          </a:xfrm>
          <a:prstGeom prst="rect">
            <a:avLst/>
          </a:prstGeom>
        </p:spPr>
        <p:txBody>
          <a:bodyPr vert="horz" wrap="square" lIns="0" tIns="51248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spc="-150" dirty="0" smtClean="0"/>
              <a:t>Die </a:t>
            </a:r>
            <a:r>
              <a:rPr lang="de-DE" sz="2400" b="1" spc="-150" dirty="0"/>
              <a:t>Rolle von </a:t>
            </a:r>
            <a:r>
              <a:rPr lang="de-DE" sz="2400" b="1" spc="-150" dirty="0" smtClean="0"/>
              <a:t>MEDAM (Mercator </a:t>
            </a:r>
            <a:r>
              <a:rPr lang="de-DE" sz="2400" b="1" spc="-150" dirty="0" err="1"/>
              <a:t>Dialogue</a:t>
            </a:r>
            <a:r>
              <a:rPr lang="de-DE" sz="2400" b="1" spc="-150" dirty="0"/>
              <a:t> on </a:t>
            </a:r>
            <a:r>
              <a:rPr lang="de-DE" sz="2400" b="1" spc="-150" dirty="0" err="1"/>
              <a:t>Asylum</a:t>
            </a:r>
            <a:r>
              <a:rPr lang="de-DE" sz="2400" b="1" spc="-150" dirty="0"/>
              <a:t> </a:t>
            </a:r>
            <a:r>
              <a:rPr lang="de-DE" sz="2400" b="1" spc="-150" dirty="0" err="1"/>
              <a:t>and</a:t>
            </a:r>
            <a:r>
              <a:rPr lang="de-DE" sz="2400" b="1" spc="-150" dirty="0"/>
              <a:t> </a:t>
            </a:r>
            <a:r>
              <a:rPr lang="de-DE" sz="2400" b="1" spc="-150" dirty="0" smtClean="0"/>
              <a:t>Migration):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spc="-150" dirty="0" smtClean="0"/>
              <a:t>ein </a:t>
            </a:r>
            <a:r>
              <a:rPr lang="de-DE" sz="2400" b="1" spc="-150" dirty="0"/>
              <a:t>dreijähriges </a:t>
            </a:r>
            <a:r>
              <a:rPr lang="de-DE" sz="2400" b="1" spc="-150" dirty="0" smtClean="0"/>
              <a:t>EU-Forschungs- </a:t>
            </a:r>
            <a:r>
              <a:rPr lang="de-DE" sz="2400" b="1" spc="-150" dirty="0"/>
              <a:t>und Beratungsprojekt zur Asyl- und </a:t>
            </a:r>
            <a:r>
              <a:rPr lang="de-DE" sz="2400" b="1" spc="-150" dirty="0" smtClean="0"/>
              <a:t>Migrationspolitik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spc="-150" dirty="0" smtClean="0">
                <a:hlinkClick r:id="rId2"/>
              </a:rPr>
              <a:t>http</a:t>
            </a:r>
            <a:r>
              <a:rPr lang="de-DE" sz="2400" spc="-150" dirty="0">
                <a:hlinkClick r:id="rId2"/>
              </a:rPr>
              <a:t>://</a:t>
            </a:r>
            <a:r>
              <a:rPr lang="de-DE" sz="2400" spc="-150" dirty="0" smtClean="0">
                <a:hlinkClick r:id="rId2"/>
              </a:rPr>
              <a:t>www.medam-migration.eu/archive/media/medam-wirkt-am-un-globalcompact-for-migration-mit</a:t>
            </a:r>
            <a:endParaRPr lang="de-DE" sz="2400" spc="-15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400" spc="-15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spc="-150" dirty="0" smtClean="0"/>
              <a:t>Über </a:t>
            </a:r>
            <a:r>
              <a:rPr lang="de-DE" sz="2400" spc="-150" dirty="0"/>
              <a:t>das Institut für Weltwirtschaft (</a:t>
            </a:r>
            <a:r>
              <a:rPr lang="de-DE" sz="2400" spc="-150" dirty="0" err="1"/>
              <a:t>IfW</a:t>
            </a:r>
            <a:r>
              <a:rPr lang="de-DE" sz="2400" spc="-150" dirty="0"/>
              <a:t>) ist MEDAM akkreditiert, um am </a:t>
            </a:r>
            <a:r>
              <a:rPr lang="de-DE" sz="2400" spc="-150" dirty="0" err="1"/>
              <a:t>Stakeholderprozess</a:t>
            </a:r>
            <a:r>
              <a:rPr lang="de-DE" sz="2400" spc="-150" dirty="0"/>
              <a:t> für </a:t>
            </a:r>
            <a:r>
              <a:rPr lang="de-DE" sz="2400" spc="-150" dirty="0" smtClean="0"/>
              <a:t>Vertreter von Nichtregierungsorganisationen</a:t>
            </a:r>
            <a:r>
              <a:rPr lang="de-DE" sz="2400" spc="-150" dirty="0"/>
              <a:t>, akademischen Einrichtungen, Migrantenorganisationen und </a:t>
            </a:r>
            <a:r>
              <a:rPr lang="de-DE" sz="2400" spc="-150" dirty="0" smtClean="0"/>
              <a:t>anderen relevanten </a:t>
            </a:r>
            <a:r>
              <a:rPr lang="de-DE" sz="2400" spc="-150" dirty="0"/>
              <a:t>Stakeholdern teilzunehmen. Diese Beteiligung kann dabei durch die direkte Teilnahme an </a:t>
            </a:r>
            <a:r>
              <a:rPr lang="de-DE" sz="2400" spc="-150" dirty="0" smtClean="0"/>
              <a:t>den Multi-Stakeholder-Meetings </a:t>
            </a:r>
            <a:r>
              <a:rPr lang="de-DE" sz="2400" spc="-150" dirty="0"/>
              <a:t>oder durch schriftliche Beiträge erfolgen.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400" b="1" spc="-15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spc="-150" dirty="0" smtClean="0"/>
              <a:t>Das </a:t>
            </a:r>
            <a:r>
              <a:rPr lang="de-DE" sz="2400" b="1" spc="-150" dirty="0"/>
              <a:t>World </a:t>
            </a:r>
            <a:r>
              <a:rPr lang="de-DE" sz="2400" b="1" spc="-150" dirty="0" err="1"/>
              <a:t>Economic</a:t>
            </a:r>
            <a:r>
              <a:rPr lang="de-DE" sz="2400" b="1" spc="-150" dirty="0"/>
              <a:t> Forum als Taktgeber des GC: </a:t>
            </a:r>
            <a:r>
              <a:rPr lang="de-DE" sz="2400" b="1" spc="-15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spc="-150" dirty="0" smtClean="0">
                <a:hlinkClick r:id="rId3"/>
              </a:rPr>
              <a:t>https</a:t>
            </a:r>
            <a:r>
              <a:rPr lang="de-DE" sz="2400" spc="-150" dirty="0">
                <a:hlinkClick r:id="rId3"/>
              </a:rPr>
              <a:t>://</a:t>
            </a:r>
            <a:r>
              <a:rPr lang="de-DE" sz="2400" spc="-150" dirty="0" smtClean="0">
                <a:hlinkClick r:id="rId3"/>
              </a:rPr>
              <a:t>deutsch.rt.com/international/66393-willkommenskultur-des-grosskapitals-weltwirtschaftsforum/</a:t>
            </a:r>
            <a:endParaRPr lang="de-DE" sz="2400" spc="-1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2400" spc="-15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DE" sz="2000" spc="-150" dirty="0" smtClean="0"/>
              <a:t>Stakeholder = Interessengruppen</a:t>
            </a:r>
          </a:p>
          <a:p>
            <a:pPr marL="0" indent="0">
              <a:lnSpc>
                <a:spcPct val="100000"/>
              </a:lnSpc>
              <a:buNone/>
            </a:pPr>
            <a:endParaRPr sz="2400" spc="-150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5309" y="278008"/>
            <a:ext cx="8682863" cy="1000584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spc="-150" dirty="0">
                <a:latin typeface="+mn-lt"/>
              </a:rPr>
              <a:t>Nachfrage bei wissenschaftlichen Dienst des Bundestags</a:t>
            </a:r>
            <a:br>
              <a:rPr lang="de-DE" sz="3200" spc="-150" dirty="0">
                <a:latin typeface="+mn-lt"/>
              </a:rPr>
            </a:br>
            <a:r>
              <a:rPr lang="de-DE" sz="3200" spc="-150" dirty="0">
                <a:latin typeface="+mn-lt"/>
              </a:rPr>
              <a:t>u.a. zu rechtlich verbindlichen Festlegungen des </a:t>
            </a:r>
            <a:r>
              <a:rPr lang="de-DE" sz="3200" spc="-150" dirty="0" err="1">
                <a:latin typeface="+mn-lt"/>
              </a:rPr>
              <a:t>GCoM</a:t>
            </a:r>
            <a:endParaRPr sz="3200" spc="-150" dirty="0"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832" y="144566"/>
            <a:ext cx="2462944" cy="13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65309" y="1434478"/>
            <a:ext cx="11333467" cy="4642749"/>
          </a:xfrm>
          <a:prstGeom prst="rect">
            <a:avLst/>
          </a:prstGeom>
        </p:spPr>
        <p:txBody>
          <a:bodyPr vert="horz" wrap="square" lIns="0" tIns="5124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spc="-150" dirty="0"/>
              <a:t>1. Wer hat seitens der Bundesregierung den Global Compact unterzeichnet?</a:t>
            </a:r>
          </a:p>
          <a:p>
            <a:pPr>
              <a:lnSpc>
                <a:spcPct val="100000"/>
              </a:lnSpc>
            </a:pPr>
            <a:r>
              <a:rPr lang="de-DE" sz="2400" spc="-150" dirty="0"/>
              <a:t>2. Welche Ministerien waren beteiligt?</a:t>
            </a:r>
          </a:p>
          <a:p>
            <a:pPr>
              <a:lnSpc>
                <a:spcPct val="100000"/>
              </a:lnSpc>
            </a:pPr>
            <a:r>
              <a:rPr lang="de-DE" sz="2400" spc="-150" dirty="0"/>
              <a:t>3. Wann wurde der erhebliche Eingriff in die Souveränitätsrechte im </a:t>
            </a:r>
            <a:r>
              <a:rPr lang="de-DE" sz="2400" spc="-150" dirty="0" smtClean="0"/>
              <a:t>Bundestag </a:t>
            </a:r>
            <a:r>
              <a:rPr lang="de-DE" sz="2400" spc="-150" dirty="0"/>
              <a:t>behandelt?</a:t>
            </a:r>
          </a:p>
          <a:p>
            <a:pPr>
              <a:lnSpc>
                <a:spcPct val="100000"/>
              </a:lnSpc>
            </a:pPr>
            <a:r>
              <a:rPr lang="de-DE" sz="2400" spc="-150" dirty="0"/>
              <a:t>4. Wer verhandelt zur Zeit die Details im Auftrage Deutschlands?</a:t>
            </a:r>
          </a:p>
          <a:p>
            <a:pPr>
              <a:lnSpc>
                <a:spcPct val="100000"/>
              </a:lnSpc>
            </a:pPr>
            <a:r>
              <a:rPr lang="de-DE" sz="2400" spc="-150" dirty="0"/>
              <a:t>5. Welche Zahlungen sind seitens Deutschland an die IOM vorgesehen?</a:t>
            </a:r>
          </a:p>
          <a:p>
            <a:pPr>
              <a:lnSpc>
                <a:spcPct val="100000"/>
              </a:lnSpc>
            </a:pPr>
            <a:r>
              <a:rPr lang="de-DE" sz="2400" spc="-150" dirty="0"/>
              <a:t>6. Welche Konsequenzen ergeben sich in Europa durch die Haltung von </a:t>
            </a:r>
            <a:r>
              <a:rPr lang="de-DE" sz="2400" spc="-150" dirty="0" err="1"/>
              <a:t>Vysegrad</a:t>
            </a:r>
            <a:r>
              <a:rPr lang="de-DE" sz="2400" spc="-150" dirty="0"/>
              <a:t>-Staaten, Dänemark (Austritt </a:t>
            </a:r>
            <a:r>
              <a:rPr lang="de-DE" sz="2400" spc="-150" dirty="0" smtClean="0"/>
              <a:t>aus dem </a:t>
            </a:r>
            <a:r>
              <a:rPr lang="de-DE" sz="2400" spc="-150" dirty="0"/>
              <a:t>UNHCR) und </a:t>
            </a:r>
            <a:r>
              <a:rPr lang="de-DE" sz="2400" spc="-150" dirty="0" err="1"/>
              <a:t>Brexit</a:t>
            </a:r>
            <a:r>
              <a:rPr lang="de-DE" sz="2400" spc="-150" dirty="0"/>
              <a:t>?</a:t>
            </a:r>
          </a:p>
          <a:p>
            <a:pPr>
              <a:lnSpc>
                <a:spcPct val="100000"/>
              </a:lnSpc>
            </a:pPr>
            <a:r>
              <a:rPr lang="de-DE" sz="2400" spc="-150" dirty="0"/>
              <a:t>7. Welche Korrektive sind vorgesehen?</a:t>
            </a:r>
          </a:p>
          <a:p>
            <a:pPr>
              <a:lnSpc>
                <a:spcPct val="100000"/>
              </a:lnSpc>
            </a:pPr>
            <a:r>
              <a:rPr lang="de-DE" sz="2400" spc="-150" dirty="0"/>
              <a:t>8. Auf welcher Rechtsgrundlage wird die Differenzierung zwischen Asylsuchenden, Wirtschaftsmigranten </a:t>
            </a:r>
            <a:r>
              <a:rPr lang="de-DE" sz="2400" spc="-150" dirty="0" smtClean="0"/>
              <a:t>und Kriegsflüchtlingen </a:t>
            </a:r>
            <a:r>
              <a:rPr lang="de-DE" sz="2400" spc="-150" dirty="0"/>
              <a:t>aufgehoben</a:t>
            </a:r>
            <a:r>
              <a:rPr lang="de-DE" sz="2400" spc="-150" dirty="0" smtClean="0"/>
              <a:t>?</a:t>
            </a:r>
            <a:endParaRPr sz="2400" spc="-150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98667" y="524229"/>
            <a:ext cx="5473465" cy="508141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22"/>
              </a:spcBef>
            </a:pPr>
            <a:r>
              <a:rPr sz="3200" spc="-150" dirty="0">
                <a:latin typeface="+mn-lt"/>
              </a:rPr>
              <a:t>Kleine </a:t>
            </a:r>
            <a:r>
              <a:rPr sz="3200" spc="-150" dirty="0" err="1">
                <a:latin typeface="+mn-lt"/>
              </a:rPr>
              <a:t>Anfragen</a:t>
            </a:r>
            <a:r>
              <a:rPr sz="3200" spc="-150" dirty="0">
                <a:latin typeface="+mn-lt"/>
              </a:rPr>
              <a:t> </a:t>
            </a:r>
            <a:r>
              <a:rPr sz="3200" spc="-150" dirty="0" err="1" smtClean="0">
                <a:latin typeface="+mn-lt"/>
              </a:rPr>
              <a:t>zu</a:t>
            </a:r>
            <a:r>
              <a:rPr sz="3200" spc="-150" dirty="0" smtClean="0">
                <a:latin typeface="+mn-lt"/>
              </a:rPr>
              <a:t> </a:t>
            </a:r>
            <a:r>
              <a:rPr lang="de-DE" sz="3200" spc="-150" dirty="0" smtClean="0">
                <a:latin typeface="+mn-lt"/>
              </a:rPr>
              <a:t> </a:t>
            </a:r>
            <a:r>
              <a:rPr sz="3200" spc="-150" dirty="0" err="1" smtClean="0">
                <a:latin typeface="+mn-lt"/>
              </a:rPr>
              <a:t>GCoM</a:t>
            </a:r>
            <a:endParaRPr sz="3200" spc="-150" dirty="0"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32" y="144566"/>
            <a:ext cx="2462944" cy="13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79735" y="1341881"/>
            <a:ext cx="11333467" cy="3391124"/>
          </a:xfrm>
          <a:prstGeom prst="rect">
            <a:avLst/>
          </a:prstGeom>
        </p:spPr>
        <p:txBody>
          <a:bodyPr vert="horz" wrap="square" lIns="0" tIns="5124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spc="-150" dirty="0" smtClean="0"/>
              <a:t>9</a:t>
            </a:r>
            <a:r>
              <a:rPr lang="de-DE" sz="2400" spc="-150" dirty="0"/>
              <a:t>. Was bedeutet der GC für die Personenfreizügigkeit in der EU?</a:t>
            </a:r>
          </a:p>
          <a:p>
            <a:pPr>
              <a:lnSpc>
                <a:spcPct val="100000"/>
              </a:lnSpc>
            </a:pPr>
            <a:r>
              <a:rPr lang="de-DE" sz="2400" spc="-150" dirty="0"/>
              <a:t>10. Welche hoheitlichen Maßnahmen mit welchem Personal und Budget sind seitens Deutschland vorgesehen um </a:t>
            </a:r>
            <a:r>
              <a:rPr lang="de-DE" sz="2400" spc="-150" dirty="0" smtClean="0"/>
              <a:t>den GC </a:t>
            </a:r>
            <a:r>
              <a:rPr lang="de-DE" sz="2400" spc="-150" dirty="0"/>
              <a:t>zu begleiten?</a:t>
            </a:r>
          </a:p>
          <a:p>
            <a:pPr>
              <a:lnSpc>
                <a:spcPct val="100000"/>
              </a:lnSpc>
            </a:pPr>
            <a:r>
              <a:rPr lang="de-DE" sz="2400" spc="-150" dirty="0"/>
              <a:t>11. G</a:t>
            </a:r>
            <a:r>
              <a:rPr lang="de-DE" sz="2400" spc="-150" dirty="0" smtClean="0"/>
              <a:t>. Soros </a:t>
            </a:r>
            <a:r>
              <a:rPr lang="de-DE" sz="2400" spc="-150" dirty="0"/>
              <a:t>ist um 2013 herum mehrfach bei Merkel und Schäuble ein- und ausgegangen. Gibt es </a:t>
            </a:r>
            <a:r>
              <a:rPr lang="de-DE" sz="2400" spc="-150" dirty="0" smtClean="0"/>
              <a:t>einen Zusammenhang </a:t>
            </a:r>
            <a:r>
              <a:rPr lang="de-DE" sz="2400" spc="-150" dirty="0"/>
              <a:t>mit den Ereignissen von 2015?</a:t>
            </a:r>
          </a:p>
          <a:p>
            <a:pPr>
              <a:lnSpc>
                <a:spcPct val="100000"/>
              </a:lnSpc>
            </a:pPr>
            <a:r>
              <a:rPr lang="de-DE" sz="2400" spc="-150" dirty="0"/>
              <a:t>12. 2014 hat DEUTSCHLAND die Zahlungen für die UNHCR Flüchtlingsfonds in Syrien, Jordanien, Libanon etc. um 50 </a:t>
            </a:r>
            <a:r>
              <a:rPr lang="de-DE" sz="2400" spc="-150" dirty="0" smtClean="0"/>
              <a:t>% gekürzt</a:t>
            </a:r>
            <a:r>
              <a:rPr lang="de-DE" sz="2400" spc="-150" dirty="0"/>
              <a:t>. Österreich gar um 100%.  </a:t>
            </a:r>
            <a:r>
              <a:rPr lang="de-DE" sz="2400" spc="-150" dirty="0" smtClean="0"/>
              <a:t>Die </a:t>
            </a:r>
            <a:r>
              <a:rPr lang="de-DE" sz="2400" spc="-150" dirty="0"/>
              <a:t>anderen Europäer nahmen ebenfalls Kürzungen vor. Warum wurde </a:t>
            </a:r>
            <a:r>
              <a:rPr lang="de-DE" sz="2400" spc="-150" dirty="0" smtClean="0"/>
              <a:t>damit sehenden </a:t>
            </a:r>
            <a:r>
              <a:rPr lang="de-DE" sz="2400" spc="-150" dirty="0"/>
              <a:t>Auges die Migrationskrise in Kauf genommen?</a:t>
            </a:r>
            <a:endParaRPr sz="2400" spc="-150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98667" y="524229"/>
            <a:ext cx="5473465" cy="508141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22"/>
              </a:spcBef>
            </a:pPr>
            <a:r>
              <a:rPr sz="3200" spc="-150" dirty="0">
                <a:latin typeface="+mn-lt"/>
              </a:rPr>
              <a:t>Kleine </a:t>
            </a:r>
            <a:r>
              <a:rPr sz="3200" spc="-150" dirty="0" err="1">
                <a:latin typeface="+mn-lt"/>
              </a:rPr>
              <a:t>Anfragen</a:t>
            </a:r>
            <a:r>
              <a:rPr sz="3200" spc="-150" dirty="0">
                <a:latin typeface="+mn-lt"/>
              </a:rPr>
              <a:t> </a:t>
            </a:r>
            <a:r>
              <a:rPr sz="3200" spc="-150" dirty="0" err="1" smtClean="0">
                <a:latin typeface="+mn-lt"/>
              </a:rPr>
              <a:t>zu</a:t>
            </a:r>
            <a:r>
              <a:rPr sz="3200" spc="-150" dirty="0" smtClean="0">
                <a:latin typeface="+mn-lt"/>
              </a:rPr>
              <a:t> </a:t>
            </a:r>
            <a:r>
              <a:rPr sz="3200" spc="-150" dirty="0" err="1" smtClean="0">
                <a:latin typeface="+mn-lt"/>
              </a:rPr>
              <a:t>GCoM</a:t>
            </a:r>
            <a:endParaRPr sz="3200" spc="-150" dirty="0">
              <a:latin typeface="+mn-lt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832" y="144566"/>
            <a:ext cx="2462944" cy="13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21386" y="1450165"/>
            <a:ext cx="11333467" cy="5014133"/>
          </a:xfrm>
          <a:prstGeom prst="rect">
            <a:avLst/>
          </a:prstGeom>
        </p:spPr>
        <p:txBody>
          <a:bodyPr vert="horz" wrap="square" lIns="0" tIns="51248" rIns="0" bIns="0" rtlCol="0">
            <a:spAutoFit/>
          </a:bodyPr>
          <a:lstStyle/>
          <a:p>
            <a:r>
              <a:rPr lang="de-DE" sz="2400" dirty="0"/>
              <a:t>Die Forderung nach zentralen Auffangzentren unter gemeinsamer Verwaltung der EU und des Flüchtlingswerks der Vereinten Nationen: 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olidFill>
                  <a:srgbClr val="FF0000"/>
                </a:solidFill>
              </a:rPr>
              <a:t>ABGELEHNT</a:t>
            </a:r>
            <a:r>
              <a:rPr lang="de-DE" sz="2400" dirty="0">
                <a:solidFill>
                  <a:srgbClr val="FF0000"/>
                </a:solidFill>
              </a:rPr>
              <a:t>.</a:t>
            </a:r>
          </a:p>
          <a:p>
            <a:r>
              <a:rPr lang="de-DE" sz="2400" dirty="0"/>
              <a:t>Die Unterscheidung von politisch Verfolgten bzw. Kriegsflüchtlingen mit Asylanspruch und irregulären Wirtschaftsmigranten (ohne Asylanspruch</a:t>
            </a:r>
            <a:r>
              <a:rPr lang="de-DE" sz="2400" dirty="0" smtClean="0"/>
              <a:t>): 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olidFill>
                  <a:srgbClr val="FF0000"/>
                </a:solidFill>
              </a:rPr>
              <a:t>ABGELEHNT</a:t>
            </a:r>
            <a:r>
              <a:rPr lang="de-DE" sz="2400" dirty="0">
                <a:solidFill>
                  <a:srgbClr val="FF0000"/>
                </a:solidFill>
              </a:rPr>
              <a:t>.</a:t>
            </a:r>
          </a:p>
          <a:p>
            <a:r>
              <a:rPr lang="de-DE" sz="2400" dirty="0"/>
              <a:t>Die Forderung nach rascheren und effizienteren Verfahren zur Rückführung abgelehnter </a:t>
            </a:r>
            <a:r>
              <a:rPr lang="de-DE" sz="2400" dirty="0" smtClean="0"/>
              <a:t>Asylbewerber: 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olidFill>
                  <a:srgbClr val="FF0000"/>
                </a:solidFill>
              </a:rPr>
              <a:t>ABGELEHNT</a:t>
            </a:r>
            <a:r>
              <a:rPr lang="de-DE" sz="2400" dirty="0" smtClean="0"/>
              <a:t>.</a:t>
            </a:r>
          </a:p>
          <a:p>
            <a:r>
              <a:rPr lang="de-DE" sz="2400" dirty="0"/>
              <a:t>Die Feststellung, es sei „</a:t>
            </a:r>
            <a:r>
              <a:rPr lang="de-DE" sz="2400" i="1" dirty="0"/>
              <a:t>ein herausragendes Merkmal staatlicher Souveränität aller EU-Mitgliedsstaaten, über Qualität und Quantität der Einwanderung selbst zu bestimmen</a:t>
            </a:r>
            <a:r>
              <a:rPr lang="de-DE" sz="2400" dirty="0"/>
              <a:t>“:</a:t>
            </a:r>
            <a:br>
              <a:rPr lang="de-DE" sz="2400" dirty="0"/>
            </a:b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olidFill>
                  <a:srgbClr val="FF0000"/>
                </a:solidFill>
              </a:rPr>
              <a:t>ABGELEHNT.</a:t>
            </a:r>
          </a:p>
          <a:p>
            <a:r>
              <a:rPr lang="de-DE" sz="2400" dirty="0"/>
              <a:t>Die Feststellung, dass die EU die jeweilige nationale Identität der Mitgliedsstaaten achten </a:t>
            </a:r>
            <a:r>
              <a:rPr lang="de-DE" sz="2400" dirty="0" smtClean="0"/>
              <a:t>muss: 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olidFill>
                  <a:srgbClr val="FF0000"/>
                </a:solidFill>
              </a:rPr>
              <a:t>ABGELEHNT.</a:t>
            </a:r>
          </a:p>
          <a:p>
            <a:r>
              <a:rPr lang="de-DE" sz="2400" dirty="0"/>
              <a:t>Es </a:t>
            </a:r>
            <a:r>
              <a:rPr lang="de-DE" sz="2400" dirty="0" smtClean="0"/>
              <a:t>soll </a:t>
            </a:r>
            <a:r>
              <a:rPr lang="de-DE" sz="2400" dirty="0"/>
              <a:t>"</a:t>
            </a:r>
            <a:r>
              <a:rPr lang="de-DE" sz="2400" i="1" dirty="0"/>
              <a:t>sichere und legale Migrationswege für ALLE nach Europa</a:t>
            </a:r>
            <a:r>
              <a:rPr lang="de-DE" sz="2400" dirty="0"/>
              <a:t>“ </a:t>
            </a:r>
            <a:r>
              <a:rPr lang="de-DE" sz="2400" dirty="0" smtClean="0"/>
              <a:t>geben: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ZUGESTIMMT</a:t>
            </a:r>
            <a:r>
              <a:rPr lang="de-DE" sz="2400" dirty="0" smtClean="0">
                <a:solidFill>
                  <a:srgbClr val="FF0000"/>
                </a:solidFill>
              </a:rPr>
              <a:t>.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4424" y="536261"/>
            <a:ext cx="11010429" cy="508141"/>
          </a:xfrm>
          <a:prstGeom prst="rect">
            <a:avLst/>
          </a:prstGeom>
        </p:spPr>
        <p:txBody>
          <a:bodyPr vert="horz" wrap="square" lIns="0" tIns="15547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22"/>
              </a:spcBef>
            </a:pPr>
            <a:r>
              <a:rPr lang="de-DE" sz="3200" spc="-150" dirty="0" smtClean="0">
                <a:latin typeface="+mn-lt"/>
              </a:rPr>
              <a:t>Das Abstimmungsverhalten </a:t>
            </a:r>
            <a:r>
              <a:rPr lang="de-DE" sz="3200" spc="-150" dirty="0">
                <a:latin typeface="+mn-lt"/>
              </a:rPr>
              <a:t>der CSU-Mitglieder des Europaparlaments</a:t>
            </a:r>
            <a:endParaRPr sz="3200" spc="-150" dirty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29583" y="6481497"/>
            <a:ext cx="116401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400" dirty="0" smtClean="0"/>
              <a:t>Quelle: https</a:t>
            </a:r>
            <a:r>
              <a:rPr lang="de-DE" sz="1400" dirty="0"/>
              <a:t>://</a:t>
            </a:r>
            <a:r>
              <a:rPr lang="de-DE" sz="1400" dirty="0" smtClean="0"/>
              <a:t>juergenfritz.com/2018/04/13/csu-waehlertaeuschung</a:t>
            </a:r>
            <a:r>
              <a:rPr lang="de-DE" sz="1400" dirty="0"/>
              <a:t>/?blogsub=flooded#blog_subscription-3</a:t>
            </a:r>
          </a:p>
        </p:txBody>
      </p:sp>
    </p:spTree>
    <p:extLst>
      <p:ext uri="{BB962C8B-B14F-4D97-AF65-F5344CB8AC3E}">
        <p14:creationId xmlns:p14="http://schemas.microsoft.com/office/powerpoint/2010/main" val="1674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E632-DE72-4E5A-8E6F-012AAA2912FE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471190" y="796122"/>
            <a:ext cx="97446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70C0"/>
                </a:solidFill>
              </a:rPr>
              <a:t>Informationen</a:t>
            </a:r>
          </a:p>
          <a:p>
            <a:endParaRPr lang="de-DE" sz="1000" dirty="0" smtClean="0">
              <a:solidFill>
                <a:srgbClr val="FF0000"/>
              </a:solidFill>
            </a:endParaRPr>
          </a:p>
          <a:p>
            <a:r>
              <a:rPr lang="de-DE" sz="2000" dirty="0" smtClean="0">
                <a:solidFill>
                  <a:srgbClr val="FF0000"/>
                </a:solidFill>
              </a:rPr>
              <a:t>Bundesverband / Bundestagsfraktion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AfD-Antrag für „</a:t>
            </a:r>
            <a:r>
              <a:rPr lang="de-DE" dirty="0" err="1" smtClean="0">
                <a:sym typeface="Wingdings" panose="05000000000000000000" pitchFamily="2" charset="2"/>
              </a:rPr>
              <a:t>Untersuchungsausschuß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M</a:t>
            </a:r>
            <a:r>
              <a:rPr lang="de-DE" dirty="0" smtClean="0">
                <a:sym typeface="Wingdings" panose="05000000000000000000" pitchFamily="2" charset="2"/>
              </a:rPr>
              <a:t>erkel“ kurz vor </a:t>
            </a:r>
            <a:r>
              <a:rPr lang="de-DE" dirty="0" err="1" smtClean="0">
                <a:sym typeface="Wingdings" panose="05000000000000000000" pitchFamily="2" charset="2"/>
              </a:rPr>
              <a:t>Abschluß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sz="1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Landesverband Bayern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GEZ-Kampagne wieder aufgenommen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Unterschriftensammlung (nach Orten/Gemeinden getrennt)</a:t>
            </a:r>
          </a:p>
          <a:p>
            <a:endParaRPr lang="de-DE" sz="1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Bezirksverband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KV Nürnberg/Schwabach wiederhergestellt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Kreisverband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Wahlkampfplanung in Vorbereitung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Gegner und Presse vereint gegen AfD-Ortsverband </a:t>
            </a:r>
            <a:r>
              <a:rPr lang="de-DE" dirty="0" err="1" smtClean="0">
                <a:sym typeface="Wingdings" panose="05000000000000000000" pitchFamily="2" charset="2"/>
              </a:rPr>
              <a:t>Aischgrund</a:t>
            </a:r>
            <a:r>
              <a:rPr lang="de-DE" dirty="0" smtClean="0">
                <a:sym typeface="Wingdings" panose="05000000000000000000" pitchFamily="2" charset="2"/>
              </a:rPr>
              <a:t>/Höchstadt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(immer) noch kein Wahlkreisbüro von Paul V. </a:t>
            </a:r>
            <a:r>
              <a:rPr lang="de-DE" dirty="0" err="1" smtClean="0">
                <a:sym typeface="Wingdings" panose="05000000000000000000" pitchFamily="2" charset="2"/>
              </a:rPr>
              <a:t>Podolay</a:t>
            </a:r>
            <a:endParaRPr lang="de-DE" sz="1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DE" sz="1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Ortsverband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Wahlkampfvorbereitung, Großtermin 11.10. im Bürgersaal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2 Mitgliedsanträge (Kalchreuth/</a:t>
            </a:r>
            <a:r>
              <a:rPr lang="de-DE" dirty="0" err="1" smtClean="0">
                <a:sym typeface="Wingdings" panose="05000000000000000000" pitchFamily="2" charset="2"/>
              </a:rPr>
              <a:t>Eckental</a:t>
            </a:r>
            <a:r>
              <a:rPr lang="de-DE" dirty="0" smtClean="0">
                <a:sym typeface="Wingdings" panose="05000000000000000000" pitchFamily="2" charset="2"/>
              </a:rPr>
              <a:t>) gerade: „in Bearbeitung“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50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44637" y="5819052"/>
            <a:ext cx="11163415" cy="784598"/>
          </a:xfrm>
          <a:prstGeom prst="rect">
            <a:avLst/>
          </a:prstGeom>
        </p:spPr>
        <p:txBody>
          <a:bodyPr vert="horz" wrap="square" lIns="0" tIns="45490" rIns="0" bIns="0" rtlCol="0">
            <a:spAutoFit/>
          </a:bodyPr>
          <a:lstStyle/>
          <a:p>
            <a:pPr marL="11516" marR="4607"/>
            <a:r>
              <a:rPr sz="2400" i="1" spc="-150" dirty="0">
                <a:cs typeface="Trebuchet MS"/>
              </a:rPr>
              <a:t>Alles hängt </a:t>
            </a:r>
            <a:r>
              <a:rPr sz="2400" i="1" spc="-150" dirty="0" err="1">
                <a:cs typeface="Trebuchet MS"/>
              </a:rPr>
              <a:t>mit</a:t>
            </a:r>
            <a:r>
              <a:rPr sz="2400" i="1" spc="-150" dirty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allem</a:t>
            </a:r>
            <a:r>
              <a:rPr lang="de-DE"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zusammen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>
                <a:cs typeface="Trebuchet MS"/>
              </a:rPr>
              <a:t>oder</a:t>
            </a:r>
            <a:r>
              <a:rPr sz="2400" i="1" spc="-150" dirty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ni</a:t>
            </a:r>
            <a:r>
              <a:rPr lang="de-DE" sz="2400" i="1" spc="-150" dirty="0" err="1" smtClean="0">
                <a:cs typeface="Trebuchet MS"/>
              </a:rPr>
              <a:t>chts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>
                <a:cs typeface="Trebuchet MS"/>
              </a:rPr>
              <a:t>hat </a:t>
            </a:r>
            <a:r>
              <a:rPr sz="2400" i="1" spc="-150" dirty="0" err="1" smtClean="0">
                <a:cs typeface="Trebuchet MS"/>
              </a:rPr>
              <a:t>mit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ni</a:t>
            </a:r>
            <a:r>
              <a:rPr lang="de-DE" sz="2400" i="1" spc="-150" dirty="0" err="1" smtClean="0">
                <a:cs typeface="Trebuchet MS"/>
              </a:rPr>
              <a:t>chts</a:t>
            </a:r>
            <a:r>
              <a:rPr sz="2400" i="1" spc="-150" dirty="0" smtClean="0">
                <a:cs typeface="Trebuchet MS"/>
              </a:rPr>
              <a:t> </a:t>
            </a:r>
            <a:r>
              <a:rPr sz="2400" i="1" spc="-150" dirty="0" err="1">
                <a:cs typeface="Trebuchet MS"/>
              </a:rPr>
              <a:t>zu</a:t>
            </a:r>
            <a:r>
              <a:rPr sz="2400" i="1" spc="-150" dirty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tun.</a:t>
            </a:r>
            <a:r>
              <a:rPr lang="de-DE" sz="2400" i="1" spc="-150" dirty="0">
                <a:cs typeface="Times New Roman"/>
              </a:rPr>
              <a:t> </a:t>
            </a:r>
            <a:endParaRPr lang="de-DE" sz="2400" i="1" spc="-150" dirty="0" smtClean="0">
              <a:cs typeface="Times New Roman"/>
            </a:endParaRPr>
          </a:p>
          <a:p>
            <a:pPr marL="11516" marR="4607"/>
            <a:r>
              <a:rPr sz="2400" i="1" spc="-150" dirty="0" smtClean="0">
                <a:cs typeface="Trebuchet MS"/>
              </a:rPr>
              <a:t>Die </a:t>
            </a:r>
            <a:r>
              <a:rPr sz="2400" i="1" spc="-150" dirty="0" err="1">
                <a:cs typeface="Trebuchet MS"/>
              </a:rPr>
              <a:t>Abhängigkeiten</a:t>
            </a:r>
            <a:r>
              <a:rPr sz="2400" i="1" spc="-150" dirty="0">
                <a:cs typeface="Trebuchet MS"/>
              </a:rPr>
              <a:t> </a:t>
            </a:r>
            <a:r>
              <a:rPr lang="de-DE" sz="2400" i="1" spc="-150" dirty="0" smtClean="0">
                <a:cs typeface="Trebuchet MS"/>
              </a:rPr>
              <a:t>und Hintergründe zu verstehen, ist nicht ganz einfach, aber</a:t>
            </a:r>
            <a:r>
              <a:rPr sz="2400" i="1" spc="-150" dirty="0" smtClean="0">
                <a:cs typeface="Trebuchet MS"/>
              </a:rPr>
              <a:t>… </a:t>
            </a:r>
            <a:r>
              <a:rPr sz="2400" i="1" spc="-150" dirty="0">
                <a:cs typeface="Trebuchet MS"/>
              </a:rPr>
              <a:t>nichts </a:t>
            </a:r>
            <a:r>
              <a:rPr sz="2400" i="1" spc="-150" dirty="0" err="1">
                <a:cs typeface="Trebuchet MS"/>
              </a:rPr>
              <a:t>ist</a:t>
            </a:r>
            <a:r>
              <a:rPr sz="2400" i="1" spc="-150" dirty="0">
                <a:cs typeface="Trebuchet MS"/>
              </a:rPr>
              <a:t> </a:t>
            </a:r>
            <a:r>
              <a:rPr sz="2400" i="1" spc="-150" dirty="0" err="1" smtClean="0">
                <a:cs typeface="Trebuchet MS"/>
              </a:rPr>
              <a:t>einfach</a:t>
            </a:r>
            <a:r>
              <a:rPr lang="de-DE" sz="2400" i="1" spc="-150" dirty="0" smtClean="0">
                <a:cs typeface="Trebuchet MS"/>
              </a:rPr>
              <a:t>!</a:t>
            </a:r>
            <a:endParaRPr sz="2400" i="1" spc="-150" dirty="0">
              <a:cs typeface="Trebuchet M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4637" y="1741566"/>
            <a:ext cx="10911069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4607">
              <a:spcBef>
                <a:spcPts val="793"/>
              </a:spcBef>
            </a:pPr>
            <a:r>
              <a:rPr lang="de-DE" sz="2400" spc="-150" dirty="0" smtClean="0">
                <a:cs typeface="Trebuchet MS"/>
              </a:rPr>
              <a:t>Weder </a:t>
            </a:r>
            <a:r>
              <a:rPr lang="de-DE" sz="2400" spc="-150" dirty="0">
                <a:cs typeface="Trebuchet MS"/>
              </a:rPr>
              <a:t>die etablierten Parteien noch unsere „Qualitätsmedien“ greifen das Thema  auf. </a:t>
            </a:r>
            <a:endParaRPr lang="de-DE" sz="2400" spc="-150" dirty="0" smtClean="0">
              <a:cs typeface="Trebuchet MS"/>
            </a:endParaRPr>
          </a:p>
          <a:p>
            <a:pPr marL="11516" marR="4607">
              <a:spcBef>
                <a:spcPts val="793"/>
              </a:spcBef>
            </a:pPr>
            <a:r>
              <a:rPr lang="de-DE" sz="2400" spc="-150" dirty="0" smtClean="0">
                <a:cs typeface="Trebuchet MS"/>
              </a:rPr>
              <a:t>Anmerkung</a:t>
            </a:r>
            <a:r>
              <a:rPr lang="de-DE" sz="2400" spc="-150" dirty="0">
                <a:cs typeface="Trebuchet MS"/>
              </a:rPr>
              <a:t>: Deutschsprachige Zeitungen, die darüber berichten sind:  </a:t>
            </a:r>
            <a:endParaRPr lang="de-DE" sz="2400" spc="-150" dirty="0" smtClean="0">
              <a:cs typeface="Trebuchet MS"/>
            </a:endParaRPr>
          </a:p>
          <a:p>
            <a:pPr marL="11516" marR="4607">
              <a:spcBef>
                <a:spcPts val="793"/>
              </a:spcBef>
            </a:pPr>
            <a:r>
              <a:rPr lang="de-DE" sz="2400" spc="-150" dirty="0" smtClean="0">
                <a:cs typeface="Trebuchet MS"/>
              </a:rPr>
              <a:t>in </a:t>
            </a:r>
            <a:r>
              <a:rPr lang="de-DE" sz="2400" spc="-150" dirty="0">
                <a:cs typeface="Trebuchet MS"/>
              </a:rPr>
              <a:t>Österreich der „Wochenblick“ (Ausgabe vom 9.3.2018)</a:t>
            </a:r>
          </a:p>
          <a:p>
            <a:pPr marL="11516">
              <a:spcBef>
                <a:spcPts val="371"/>
              </a:spcBef>
            </a:pPr>
            <a:r>
              <a:rPr lang="de-DE" sz="2400" spc="-150" dirty="0">
                <a:cs typeface="Trebuchet MS"/>
              </a:rPr>
              <a:t>in Deutschland die „Junge Freiheit“ (Online Ausgabe vom 5.4. 2018)</a:t>
            </a:r>
          </a:p>
        </p:txBody>
      </p:sp>
      <p:sp>
        <p:nvSpPr>
          <p:cNvPr id="10" name="Rechteck 9"/>
          <p:cNvSpPr/>
          <p:nvPr/>
        </p:nvSpPr>
        <p:spPr>
          <a:xfrm>
            <a:off x="300942" y="3798042"/>
            <a:ext cx="11607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FF0000"/>
                </a:solidFill>
              </a:rPr>
              <a:t>„In </a:t>
            </a:r>
            <a:r>
              <a:rPr lang="de-DE" sz="3200" b="1" i="1" dirty="0">
                <a:solidFill>
                  <a:srgbClr val="FF0000"/>
                </a:solidFill>
              </a:rPr>
              <a:t>der Politik geschieht nichts zufällig. Wenn etwas geschieht, kann man sicher sein, dass es auch auf </a:t>
            </a:r>
            <a:r>
              <a:rPr lang="de-DE" sz="3200" b="1" i="1" dirty="0" smtClean="0">
                <a:solidFill>
                  <a:srgbClr val="FF0000"/>
                </a:solidFill>
              </a:rPr>
              <a:t>diese </a:t>
            </a:r>
            <a:r>
              <a:rPr lang="de-DE" sz="3200" b="1" i="1" dirty="0">
                <a:solidFill>
                  <a:srgbClr val="FF0000"/>
                </a:solidFill>
              </a:rPr>
              <a:t>Weise geplant war</a:t>
            </a:r>
            <a:r>
              <a:rPr lang="de-DE" sz="3200" b="1" dirty="0" smtClean="0">
                <a:solidFill>
                  <a:srgbClr val="FF0000"/>
                </a:solidFill>
              </a:rPr>
              <a:t>.“</a:t>
            </a:r>
          </a:p>
          <a:p>
            <a:pPr algn="ctr"/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2400" dirty="0">
                <a:hlinkClick r:id="rId2" tooltip="Biografie über Franklin Delano Roosevelt"/>
              </a:rPr>
              <a:t>Franklin D. </a:t>
            </a:r>
            <a:r>
              <a:rPr lang="de-DE" sz="2400" dirty="0" smtClean="0">
                <a:hlinkClick r:id="rId2" tooltip="Biografie über Franklin Delano Roosevelt"/>
              </a:rPr>
              <a:t>Roosevelt (1882-1945</a:t>
            </a:r>
            <a:r>
              <a:rPr lang="de-DE" sz="2400" dirty="0">
                <a:hlinkClick r:id="rId2" tooltip="Biografie über Franklin Delano Roosevelt"/>
              </a:rPr>
              <a:t>)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628951" y="361729"/>
            <a:ext cx="11394786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16">
              <a:spcBef>
                <a:spcPts val="644"/>
              </a:spcBef>
            </a:pPr>
            <a:r>
              <a:rPr lang="de-DE" sz="3200" b="1" spc="-150" dirty="0" smtClean="0">
                <a:solidFill>
                  <a:srgbClr val="FF0000"/>
                </a:solidFill>
                <a:cs typeface="Trebuchet MS"/>
              </a:rPr>
              <a:t>Was ist zu tun?   </a:t>
            </a:r>
          </a:p>
          <a:p>
            <a:pPr marL="11516">
              <a:spcBef>
                <a:spcPts val="644"/>
              </a:spcBef>
            </a:pPr>
            <a:r>
              <a:rPr lang="de-DE" sz="3200" b="1" spc="-150" dirty="0" smtClean="0">
                <a:solidFill>
                  <a:srgbClr val="FF0000"/>
                </a:solidFill>
                <a:cs typeface="Trebuchet MS"/>
              </a:rPr>
              <a:t>Die Öffentlichkeit muss informiert werden! Jeder Bürger muss das wissen!</a:t>
            </a:r>
            <a:endParaRPr lang="de-DE" sz="3200" spc="-150" dirty="0">
              <a:solidFill>
                <a:srgbClr val="FF0000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241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859428" y="1859779"/>
            <a:ext cx="86507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0070C0"/>
                </a:solidFill>
              </a:rPr>
              <a:t>Diskussion und Fragerunde</a:t>
            </a:r>
          </a:p>
          <a:p>
            <a:pPr algn="ctr"/>
            <a:endParaRPr lang="de-DE" sz="4000" b="1" dirty="0">
              <a:solidFill>
                <a:srgbClr val="0070C0"/>
              </a:solidFill>
            </a:endParaRPr>
          </a:p>
          <a:p>
            <a:pPr algn="ctr"/>
            <a:r>
              <a:rPr lang="de-DE" sz="4000" b="1" dirty="0" smtClean="0">
                <a:solidFill>
                  <a:srgbClr val="0070C0"/>
                </a:solidFill>
              </a:rPr>
              <a:t>Bitte nach- und nicht durcheinander!</a:t>
            </a:r>
            <a:endParaRPr lang="de-DE" sz="4000" b="1" dirty="0">
              <a:solidFill>
                <a:srgbClr val="0070C0"/>
              </a:solidFill>
            </a:endParaRPr>
          </a:p>
          <a:p>
            <a:pPr algn="ctr"/>
            <a:endParaRPr lang="de-DE" sz="4000" b="1" dirty="0" smtClean="0">
              <a:solidFill>
                <a:srgbClr val="0070C0"/>
              </a:solidFill>
            </a:endParaRPr>
          </a:p>
          <a:p>
            <a:pPr algn="ctr"/>
            <a:endParaRPr lang="de-DE" sz="4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9105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97656" y="4786690"/>
            <a:ext cx="103966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70C0"/>
                </a:solidFill>
              </a:rPr>
              <a:t>Vielen Dank für Ihre Zeit und Ihren Mut.</a:t>
            </a:r>
          </a:p>
          <a:p>
            <a:pPr algn="ctr"/>
            <a:r>
              <a:rPr lang="de-DE" sz="4800" b="1" dirty="0" smtClean="0">
                <a:solidFill>
                  <a:srgbClr val="0070C0"/>
                </a:solidFill>
              </a:rPr>
              <a:t>Zeit für Veränderung. Zeit für AfD.</a:t>
            </a:r>
          </a:p>
        </p:txBody>
      </p:sp>
    </p:spTree>
    <p:extLst>
      <p:ext uri="{BB962C8B-B14F-4D97-AF65-F5344CB8AC3E}">
        <p14:creationId xmlns:p14="http://schemas.microsoft.com/office/powerpoint/2010/main" val="35985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02194" y="354726"/>
            <a:ext cx="1120815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0070C0"/>
                </a:solidFill>
              </a:rPr>
              <a:t>Termine: </a:t>
            </a:r>
          </a:p>
          <a:p>
            <a:endParaRPr lang="de-DE" sz="2000" b="1" dirty="0" smtClean="0">
              <a:solidFill>
                <a:srgbClr val="0070C0"/>
              </a:solidFill>
            </a:endParaRPr>
          </a:p>
          <a:p>
            <a:r>
              <a:rPr lang="de-DE" sz="2000" dirty="0">
                <a:solidFill>
                  <a:srgbClr val="FF0000"/>
                </a:solidFill>
                <a:sym typeface="Wingdings" panose="05000000000000000000" pitchFamily="2" charset="2"/>
              </a:rPr>
              <a:t>19. </a:t>
            </a:r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April, </a:t>
            </a:r>
            <a:r>
              <a:rPr lang="de-DE" sz="2000" dirty="0">
                <a:solidFill>
                  <a:srgbClr val="FF0000"/>
                </a:solidFill>
                <a:sym typeface="Wingdings" panose="05000000000000000000" pitchFamily="2" charset="2"/>
              </a:rPr>
              <a:t>19.00 Uhr, </a:t>
            </a:r>
            <a:r>
              <a:rPr lang="de-DE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Vestenbergsgreuth</a:t>
            </a:r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>
                <a:sym typeface="Wingdings" panose="05000000000000000000" pitchFamily="2" charset="2"/>
              </a:rPr>
              <a:t>Infoabend mit Vortrag </a:t>
            </a:r>
            <a:r>
              <a:rPr lang="de-DE" sz="2000" dirty="0" smtClean="0">
                <a:sym typeface="Wingdings" panose="05000000000000000000" pitchFamily="2" charset="2"/>
              </a:rPr>
              <a:t>„Rente: Wie sieht die Zukunft aus“, </a:t>
            </a:r>
            <a:r>
              <a:rPr lang="de-DE" sz="2000" dirty="0">
                <a:sym typeface="Wingdings" panose="05000000000000000000" pitchFamily="2" charset="2"/>
              </a:rPr>
              <a:t>Michael Meister (AfD-Landtagskandidat WK 507</a:t>
            </a:r>
            <a:r>
              <a:rPr lang="de-DE" sz="2000" dirty="0" smtClean="0">
                <a:sym typeface="Wingdings" panose="05000000000000000000" pitchFamily="2" charset="2"/>
              </a:rPr>
              <a:t>)</a:t>
            </a:r>
          </a:p>
          <a:p>
            <a:endParaRPr lang="de-DE" sz="1000" dirty="0" smtClean="0">
              <a:sym typeface="Wingdings" panose="05000000000000000000" pitchFamily="2" charset="2"/>
            </a:endParaRPr>
          </a:p>
          <a:p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03. Mai, 19.00 Uhr, „Orpheus“ im Deutschen Haus, Erlangen</a:t>
            </a:r>
            <a:endParaRPr lang="de-DE" sz="2000" dirty="0" smtClean="0">
              <a:sym typeface="Wingdings" panose="05000000000000000000" pitchFamily="2" charset="2"/>
            </a:endParaRPr>
          </a:p>
          <a:p>
            <a:r>
              <a:rPr lang="de-DE" sz="2000" dirty="0" smtClean="0">
                <a:sym typeface="Wingdings" panose="05000000000000000000" pitchFamily="2" charset="2"/>
              </a:rPr>
              <a:t>Kreis-Themenversammlung </a:t>
            </a:r>
            <a:endParaRPr lang="de-DE" sz="2000" dirty="0">
              <a:sym typeface="Wingdings" panose="05000000000000000000" pitchFamily="2" charset="2"/>
            </a:endParaRPr>
          </a:p>
          <a:p>
            <a:endParaRPr lang="de-DE" sz="1000" dirty="0">
              <a:sym typeface="Wingdings" panose="05000000000000000000" pitchFamily="2" charset="2"/>
            </a:endParaRPr>
          </a:p>
          <a:p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08. Mai, 19.00 Uhr, „Föhrenhof“ Heroldsberg</a:t>
            </a:r>
            <a:endParaRPr lang="de-DE" sz="2000" dirty="0">
              <a:sym typeface="Wingdings" panose="05000000000000000000" pitchFamily="2" charset="2"/>
            </a:endParaRPr>
          </a:p>
          <a:p>
            <a:r>
              <a:rPr lang="de-DE" sz="2000" dirty="0" smtClean="0">
                <a:sym typeface="Wingdings" panose="05000000000000000000" pitchFamily="2" charset="2"/>
              </a:rPr>
              <a:t>Infoabend mit Vortrag „Auf dem Weg in den Überwachungsstaat?! – Das neue bayerische Polzeigesetz“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000" dirty="0" smtClean="0">
              <a:sym typeface="Wingdings" panose="05000000000000000000" pitchFamily="2" charset="2"/>
            </a:endParaRPr>
          </a:p>
          <a:p>
            <a:r>
              <a:rPr lang="de-DE" sz="2000" dirty="0">
                <a:solidFill>
                  <a:srgbClr val="FF0000"/>
                </a:solidFill>
              </a:rPr>
              <a:t>Bis Ende </a:t>
            </a:r>
            <a:r>
              <a:rPr lang="de-DE" sz="2000" dirty="0" smtClean="0">
                <a:solidFill>
                  <a:srgbClr val="FF0000"/>
                </a:solidFill>
              </a:rPr>
              <a:t>April: </a:t>
            </a:r>
            <a:r>
              <a:rPr lang="de-DE" sz="2000" dirty="0" smtClean="0"/>
              <a:t>Aufstellung </a:t>
            </a:r>
            <a:r>
              <a:rPr lang="de-DE" sz="2000" dirty="0"/>
              <a:t>der Landtagswahllisten in den Bezirken und Entwurf eines </a:t>
            </a:r>
            <a:r>
              <a:rPr lang="de-DE" sz="2000" dirty="0" smtClean="0"/>
              <a:t>Programms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000" dirty="0">
              <a:solidFill>
                <a:srgbClr val="FF0000"/>
              </a:solidFill>
            </a:endParaRPr>
          </a:p>
          <a:p>
            <a:r>
              <a:rPr lang="de-DE" sz="2000" dirty="0" smtClean="0">
                <a:solidFill>
                  <a:srgbClr val="FF0000"/>
                </a:solidFill>
              </a:rPr>
              <a:t>Anfang </a:t>
            </a:r>
            <a:r>
              <a:rPr lang="de-DE" sz="2000" dirty="0">
                <a:solidFill>
                  <a:srgbClr val="FF0000"/>
                </a:solidFill>
              </a:rPr>
              <a:t>Mai: </a:t>
            </a:r>
            <a:r>
              <a:rPr lang="de-DE" sz="2000" dirty="0" smtClean="0"/>
              <a:t>Mitgliederbefragung </a:t>
            </a:r>
            <a:r>
              <a:rPr lang="de-DE" sz="2000" dirty="0"/>
              <a:t>zum </a:t>
            </a:r>
            <a:r>
              <a:rPr lang="de-DE" sz="2000" dirty="0" smtClean="0"/>
              <a:t>Wahlprogramm</a:t>
            </a:r>
          </a:p>
          <a:p>
            <a:r>
              <a:rPr lang="de-DE" sz="1000" dirty="0"/>
              <a:t/>
            </a:r>
            <a:br>
              <a:rPr lang="de-DE" sz="1000" dirty="0"/>
            </a:br>
            <a:r>
              <a:rPr lang="de-DE" sz="2000" dirty="0">
                <a:solidFill>
                  <a:srgbClr val="FF0000"/>
                </a:solidFill>
              </a:rPr>
              <a:t>Bis Anfang Juni: </a:t>
            </a:r>
            <a:r>
              <a:rPr lang="de-DE" sz="2000" dirty="0"/>
              <a:t>Unterschriftensammlung für die </a:t>
            </a:r>
            <a:r>
              <a:rPr lang="de-DE" sz="2000" dirty="0" smtClean="0"/>
              <a:t>Wahl</a:t>
            </a:r>
          </a:p>
          <a:p>
            <a:r>
              <a:rPr lang="de-DE" sz="1000" dirty="0"/>
              <a:t/>
            </a:r>
            <a:br>
              <a:rPr lang="de-DE" sz="1000" dirty="0"/>
            </a:br>
            <a:r>
              <a:rPr lang="de-DE" sz="2000" dirty="0">
                <a:solidFill>
                  <a:srgbClr val="FF0000"/>
                </a:solidFill>
              </a:rPr>
              <a:t>09./10. Juni: </a:t>
            </a:r>
            <a:r>
              <a:rPr lang="de-DE" sz="2000" dirty="0" smtClean="0"/>
              <a:t>Landesparteitag Bayern: Beschluss </a:t>
            </a:r>
            <a:r>
              <a:rPr lang="de-DE" sz="2000" dirty="0"/>
              <a:t>des Wahlprogramms </a:t>
            </a:r>
            <a:r>
              <a:rPr lang="de-DE" sz="2000" dirty="0" smtClean="0"/>
              <a:t>und Wahl des/der Spitzenkandidaten</a:t>
            </a:r>
            <a:r>
              <a:rPr lang="de-DE" sz="2000" dirty="0"/>
              <a:t/>
            </a:r>
            <a:br>
              <a:rPr lang="de-DE" sz="2000" dirty="0"/>
            </a:br>
            <a:endParaRPr lang="de-DE" sz="1000" dirty="0" smtClean="0"/>
          </a:p>
          <a:p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11. Oktober, </a:t>
            </a:r>
            <a:r>
              <a:rPr lang="de-DE" sz="2000" dirty="0">
                <a:solidFill>
                  <a:srgbClr val="FF0000"/>
                </a:solidFill>
                <a:sym typeface="Wingdings" panose="05000000000000000000" pitchFamily="2" charset="2"/>
              </a:rPr>
              <a:t>19.00 Uhr, </a:t>
            </a:r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Bürgersaal Heroldsberg</a:t>
            </a:r>
            <a:r>
              <a:rPr lang="de-DE" sz="2000" dirty="0" smtClean="0">
                <a:sym typeface="Wingdings" panose="05000000000000000000" pitchFamily="2" charset="2"/>
              </a:rPr>
              <a:t>: Wahlkampfendspurt</a:t>
            </a:r>
          </a:p>
          <a:p>
            <a:r>
              <a:rPr lang="de-DE" sz="1000" dirty="0"/>
              <a:t/>
            </a:r>
            <a:br>
              <a:rPr lang="de-DE" sz="1000" dirty="0"/>
            </a:br>
            <a:r>
              <a:rPr lang="de-DE" sz="2000" dirty="0">
                <a:solidFill>
                  <a:srgbClr val="FF0000"/>
                </a:solidFill>
              </a:rPr>
              <a:t>14</a:t>
            </a:r>
            <a:r>
              <a:rPr lang="de-DE" sz="2000" dirty="0" smtClean="0">
                <a:solidFill>
                  <a:srgbClr val="FF0000"/>
                </a:solidFill>
              </a:rPr>
              <a:t>. Oktober</a:t>
            </a:r>
            <a:r>
              <a:rPr lang="de-DE" sz="2000" dirty="0">
                <a:solidFill>
                  <a:srgbClr val="FF0000"/>
                </a:solidFill>
              </a:rPr>
              <a:t>: </a:t>
            </a:r>
            <a:r>
              <a:rPr lang="de-DE" sz="2000" dirty="0" smtClean="0"/>
              <a:t>Landtags-/</a:t>
            </a:r>
            <a:r>
              <a:rPr lang="de-DE" sz="2000" dirty="0" err="1" smtClean="0"/>
              <a:t>Bezirkstagswahl</a:t>
            </a:r>
            <a:endParaRPr lang="de-DE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35936" y="1520622"/>
            <a:ext cx="1020887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70C0"/>
                </a:solidFill>
              </a:rPr>
              <a:t>Vortrag </a:t>
            </a:r>
          </a:p>
          <a:p>
            <a:pPr algn="ctr"/>
            <a:endParaRPr lang="de-DE" sz="2000" dirty="0" smtClean="0">
              <a:solidFill>
                <a:srgbClr val="FF0000"/>
              </a:solidFill>
            </a:endParaRPr>
          </a:p>
          <a:p>
            <a:pPr algn="ctr"/>
            <a:r>
              <a:rPr lang="de-DE" sz="4800" b="1" dirty="0" smtClean="0">
                <a:solidFill>
                  <a:srgbClr val="FF0000"/>
                </a:solidFill>
              </a:rPr>
              <a:t>„Es sind Siedler!“</a:t>
            </a:r>
          </a:p>
          <a:p>
            <a:pPr algn="ctr"/>
            <a:endParaRPr lang="de-DE" sz="2000" b="1" dirty="0">
              <a:solidFill>
                <a:srgbClr val="FF0000"/>
              </a:solidFill>
            </a:endParaRPr>
          </a:p>
          <a:p>
            <a:pPr algn="ctr"/>
            <a:r>
              <a:rPr lang="de-DE" sz="3200" b="1" dirty="0">
                <a:solidFill>
                  <a:srgbClr val="FF0000"/>
                </a:solidFill>
              </a:rPr>
              <a:t>Der UNO- u. EU-Plan </a:t>
            </a:r>
            <a:r>
              <a:rPr lang="de-DE" sz="3200" b="1" dirty="0" smtClean="0">
                <a:solidFill>
                  <a:srgbClr val="FF0000"/>
                </a:solidFill>
              </a:rPr>
              <a:t>zur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b="1" dirty="0" smtClean="0">
                <a:solidFill>
                  <a:srgbClr val="FF0000"/>
                </a:solidFill>
              </a:rPr>
              <a:t>Umsiedlung </a:t>
            </a:r>
          </a:p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von </a:t>
            </a:r>
            <a:r>
              <a:rPr lang="de-DE" sz="3200" b="1" dirty="0">
                <a:solidFill>
                  <a:srgbClr val="FF0000"/>
                </a:solidFill>
              </a:rPr>
              <a:t>Millionen Menschen nach Europa</a:t>
            </a:r>
            <a:endParaRPr lang="de-DE" sz="3200" dirty="0">
              <a:solidFill>
                <a:srgbClr val="FF0000"/>
              </a:solidFill>
            </a:endParaRPr>
          </a:p>
          <a:p>
            <a:pPr algn="ctr"/>
            <a:endParaRPr lang="de-DE" sz="4800" b="1" dirty="0">
              <a:solidFill>
                <a:srgbClr val="FF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2990" y="6359116"/>
            <a:ext cx="11354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dirty="0" smtClean="0"/>
              <a:t>Quelle: MdB Martin </a:t>
            </a:r>
            <a:r>
              <a:rPr lang="de-DE" sz="1600" dirty="0" err="1" smtClean="0"/>
              <a:t>Hebner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11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8" y="368260"/>
            <a:ext cx="5499780" cy="262958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068983" y="344223"/>
            <a:ext cx="4829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Deutschland: 82,7 Millionen (2016)</a:t>
            </a:r>
          </a:p>
          <a:p>
            <a:r>
              <a:rPr lang="de-DE" sz="2400" b="1" dirty="0" smtClean="0"/>
              <a:t>EU: ca. 510 Millionen (2016)</a:t>
            </a:r>
            <a:endParaRPr lang="de-DE" sz="2400" b="1" dirty="0"/>
          </a:p>
          <a:p>
            <a:endParaRPr lang="de-DE" sz="1200" b="1" dirty="0"/>
          </a:p>
          <a:p>
            <a:r>
              <a:rPr lang="de-DE" sz="2400" b="1" dirty="0" smtClean="0"/>
              <a:t>Afrika</a:t>
            </a:r>
            <a:r>
              <a:rPr lang="de-DE" sz="2400" b="1" dirty="0"/>
              <a:t> </a:t>
            </a:r>
            <a:r>
              <a:rPr lang="de-DE" sz="2400" b="1" dirty="0" smtClean="0"/>
              <a:t>(aktuell +50 Millionen p.a.)</a:t>
            </a:r>
          </a:p>
          <a:p>
            <a:r>
              <a:rPr lang="de-DE" sz="2400" b="1" dirty="0" smtClean="0"/>
              <a:t>1950: 180 Millionen</a:t>
            </a:r>
          </a:p>
          <a:p>
            <a:r>
              <a:rPr lang="de-DE" sz="2400" b="1" dirty="0" smtClean="0"/>
              <a:t>2014: 1,1 Milliarden</a:t>
            </a:r>
          </a:p>
          <a:p>
            <a:r>
              <a:rPr lang="de-DE" sz="2400" b="1" dirty="0" smtClean="0"/>
              <a:t>2017: 1,3 Milliarden</a:t>
            </a:r>
          </a:p>
          <a:p>
            <a:r>
              <a:rPr lang="de-DE" sz="2400" b="1" dirty="0" smtClean="0"/>
              <a:t>2050: ca. 2 Milliarden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7446" y="3257197"/>
            <a:ext cx="11710578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Die durchschnittliche Geburtenrate (Kinder pro Frau):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400" dirty="0"/>
              <a:t>W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eltweit:</a:t>
            </a:r>
            <a: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2,5</a:t>
            </a:r>
            <a: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/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Asien:</a:t>
            </a:r>
            <a: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2,1</a:t>
            </a:r>
            <a: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/ </a:t>
            </a:r>
            <a:r>
              <a:rPr lang="de-DE" altLang="de-DE" sz="2400" dirty="0" smtClean="0"/>
              <a:t>Europa: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1,6</a:t>
            </a:r>
            <a: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/ Deutschland: 1,6 (Deutsche: 1,46 / Ausländer: 2,28)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Afrika 4,7 </a:t>
            </a:r>
            <a:r>
              <a:rPr lang="de-DE" altLang="de-DE" sz="2400" dirty="0" smtClean="0"/>
              <a:t>davon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West- und Zentralafrika:</a:t>
            </a:r>
            <a: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5-7,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südliches/östliches Afrika:</a:t>
            </a:r>
            <a:r>
              <a:rPr kumimoji="0" lang="de-DE" alt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3-5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Maghreb: 1,6)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de-DE" altLang="de-DE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Das</a:t>
            </a:r>
            <a:r>
              <a:rPr kumimoji="0" lang="de-DE" altLang="de-DE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„</a:t>
            </a: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demografische Paradoxon“: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Je chaotischer und unsicherer ein Land, umso höher die Geburtenraten.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(Kriege und Epidemien dezimieren die Bevölkerungszahl auf lange Sicht nicht, im Gegenteil!)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Quelle: NZZ 29.7.2017</a:t>
            </a:r>
          </a:p>
        </p:txBody>
      </p:sp>
    </p:spTree>
    <p:extLst>
      <p:ext uri="{BB962C8B-B14F-4D97-AF65-F5344CB8AC3E}">
        <p14:creationId xmlns:p14="http://schemas.microsoft.com/office/powerpoint/2010/main" val="24239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33376" y="520862"/>
            <a:ext cx="107181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/>
              <a:t>Die „demografischen Dividende“ - eine Chance für ein „junges“ Afrika gegenüber einem „alternden“ Europa</a:t>
            </a:r>
          </a:p>
          <a:p>
            <a:endParaRPr lang="de-DE" sz="2400" dirty="0"/>
          </a:p>
          <a:p>
            <a:r>
              <a:rPr lang="de-DE" sz="2400" dirty="0" smtClean="0">
                <a:solidFill>
                  <a:srgbClr val="FF0000"/>
                </a:solidFill>
              </a:rPr>
              <a:t>Eine </a:t>
            </a:r>
            <a:r>
              <a:rPr lang="de-DE" sz="2400" dirty="0">
                <a:solidFill>
                  <a:srgbClr val="FF0000"/>
                </a:solidFill>
              </a:rPr>
              <a:t>junge Bevölkerung kann für ein Land einen ökonomischen Vorteil darstellen</a:t>
            </a:r>
            <a:r>
              <a:rPr lang="de-DE" sz="2400" dirty="0"/>
              <a:t>, aber nur, wenn die Jugend Zugang zu einer guten Ausbildung hat und genügend Arbeitsplätze bestehen. </a:t>
            </a:r>
            <a:endParaRPr lang="de-DE" sz="2400" dirty="0" smtClean="0"/>
          </a:p>
          <a:p>
            <a:endParaRPr lang="de-DE" sz="1600" dirty="0"/>
          </a:p>
          <a:p>
            <a:r>
              <a:rPr lang="de-DE" sz="2400" dirty="0" smtClean="0"/>
              <a:t>Dann </a:t>
            </a:r>
            <a:r>
              <a:rPr lang="de-DE" sz="2400" dirty="0"/>
              <a:t>kann dieser aktive Bevölkerungsteil wieder in die Ausbildung der eigenen Kinder investieren, zugleich sind die Kosten für die </a:t>
            </a:r>
            <a:r>
              <a:rPr lang="de-DE" sz="2400" dirty="0" smtClean="0"/>
              <a:t>Versorgung </a:t>
            </a:r>
            <a:r>
              <a:rPr lang="de-DE" sz="2400" dirty="0"/>
              <a:t>des älteren Teils der Bevölkerung im Vergleich zu Europa und Japan noch überschaubar. </a:t>
            </a:r>
            <a:endParaRPr lang="de-DE" sz="2400" dirty="0" smtClean="0"/>
          </a:p>
          <a:p>
            <a:endParaRPr lang="de-DE" sz="1600" dirty="0"/>
          </a:p>
          <a:p>
            <a:r>
              <a:rPr lang="de-DE" sz="2400" dirty="0" smtClean="0">
                <a:solidFill>
                  <a:srgbClr val="FF0000"/>
                </a:solidFill>
              </a:rPr>
              <a:t>In </a:t>
            </a:r>
            <a:r>
              <a:rPr lang="de-DE" sz="2400" dirty="0">
                <a:solidFill>
                  <a:srgbClr val="FF0000"/>
                </a:solidFill>
              </a:rPr>
              <a:t>vielen </a:t>
            </a:r>
            <a:r>
              <a:rPr lang="de-DE" sz="2400" dirty="0" smtClean="0">
                <a:solidFill>
                  <a:srgbClr val="FF0000"/>
                </a:solidFill>
              </a:rPr>
              <a:t>afrikanischen Ländern </a:t>
            </a:r>
            <a:r>
              <a:rPr lang="de-DE" sz="2400" dirty="0">
                <a:solidFill>
                  <a:srgbClr val="FF0000"/>
                </a:solidFill>
              </a:rPr>
              <a:t>wurde die </a:t>
            </a:r>
            <a:r>
              <a:rPr lang="de-DE" sz="2400" dirty="0" smtClean="0">
                <a:solidFill>
                  <a:srgbClr val="FF0000"/>
                </a:solidFill>
              </a:rPr>
              <a:t>„demografische Dividende“ </a:t>
            </a:r>
            <a:r>
              <a:rPr lang="de-DE" sz="2400" dirty="0">
                <a:solidFill>
                  <a:srgbClr val="FF0000"/>
                </a:solidFill>
              </a:rPr>
              <a:t>nicht </a:t>
            </a:r>
            <a:r>
              <a:rPr lang="de-DE" sz="2400" dirty="0" smtClean="0">
                <a:solidFill>
                  <a:srgbClr val="FF0000"/>
                </a:solidFill>
              </a:rPr>
              <a:t>genutzt!</a:t>
            </a:r>
          </a:p>
          <a:p>
            <a:endParaRPr lang="de-DE" sz="1600" dirty="0"/>
          </a:p>
          <a:p>
            <a:r>
              <a:rPr lang="de-DE" sz="2400" dirty="0" smtClean="0"/>
              <a:t>Selbst </a:t>
            </a:r>
            <a:r>
              <a:rPr lang="de-DE" sz="2400" dirty="0"/>
              <a:t>gut ausgebildete junge Bürger </a:t>
            </a:r>
            <a:r>
              <a:rPr lang="de-DE" sz="2400" dirty="0" smtClean="0"/>
              <a:t>fanden/finden </a:t>
            </a:r>
            <a:r>
              <a:rPr lang="de-DE" sz="2400" dirty="0"/>
              <a:t>oft keinen Zugang zum </a:t>
            </a:r>
            <a:r>
              <a:rPr lang="de-DE" sz="2400" dirty="0" smtClean="0"/>
              <a:t>Arbeits-markt. </a:t>
            </a:r>
            <a:r>
              <a:rPr lang="de-DE" sz="2400" dirty="0" smtClean="0">
                <a:solidFill>
                  <a:srgbClr val="FF0000"/>
                </a:solidFill>
              </a:rPr>
              <a:t>Eine schlechte Lebensperspektive erzeugt aber Wanderungsbereitschaft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404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80" y="1"/>
            <a:ext cx="7793620" cy="27764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8439" cy="685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81" y="2923428"/>
            <a:ext cx="7001018" cy="39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1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22623" y="1969050"/>
            <a:ext cx="9535557" cy="1402277"/>
          </a:xfrm>
          <a:prstGeom prst="rect">
            <a:avLst/>
          </a:prstGeom>
        </p:spPr>
        <p:txBody>
          <a:bodyPr vert="horz" wrap="square" lIns="0" tIns="80615" rIns="0" bIns="0" rtlCol="0" anchor="ctr">
            <a:spAutoFit/>
          </a:bodyPr>
          <a:lstStyle/>
          <a:p>
            <a:pPr marR="4607" algn="ctr">
              <a:lnSpc>
                <a:spcPct val="100000"/>
              </a:lnSpc>
              <a:spcBef>
                <a:spcPts val="635"/>
              </a:spcBef>
            </a:pPr>
            <a:r>
              <a:rPr sz="4800" spc="-150" dirty="0">
                <a:latin typeface="+mn-lt"/>
              </a:rPr>
              <a:t>Global </a:t>
            </a:r>
            <a:r>
              <a:rPr sz="4800" spc="-150" dirty="0" smtClean="0">
                <a:latin typeface="+mn-lt"/>
              </a:rPr>
              <a:t>Compact</a:t>
            </a:r>
            <a:r>
              <a:rPr lang="de-DE" sz="4800" spc="-150" dirty="0">
                <a:latin typeface="+mn-lt"/>
              </a:rPr>
              <a:t> </a:t>
            </a:r>
            <a:r>
              <a:rPr sz="4800" spc="-150" dirty="0" smtClean="0">
                <a:latin typeface="+mn-lt"/>
              </a:rPr>
              <a:t>for</a:t>
            </a:r>
            <a:r>
              <a:rPr lang="de-DE" sz="4800" spc="-150" dirty="0" smtClean="0">
                <a:latin typeface="+mn-lt"/>
              </a:rPr>
              <a:t> </a:t>
            </a:r>
            <a:r>
              <a:rPr sz="4800" spc="-150" dirty="0" smtClean="0">
                <a:latin typeface="+mn-lt"/>
              </a:rPr>
              <a:t>Migration</a:t>
            </a:r>
            <a:endParaRPr sz="4800" spc="-150" dirty="0">
              <a:latin typeface="+mn-lt"/>
            </a:endParaRPr>
          </a:p>
          <a:p>
            <a:pPr marL="38580" algn="ctr">
              <a:lnSpc>
                <a:spcPct val="100000"/>
              </a:lnSpc>
              <a:spcBef>
                <a:spcPts val="712"/>
              </a:spcBef>
            </a:pPr>
            <a:r>
              <a:rPr sz="3200" spc="-150" dirty="0">
                <a:latin typeface="+mn-lt"/>
              </a:rPr>
              <a:t>Der Globale </a:t>
            </a:r>
            <a:r>
              <a:rPr sz="3200" spc="-150" dirty="0" err="1">
                <a:latin typeface="+mn-lt"/>
              </a:rPr>
              <a:t>Pakt</a:t>
            </a:r>
            <a:r>
              <a:rPr sz="3200" spc="-150" dirty="0">
                <a:latin typeface="+mn-lt"/>
              </a:rPr>
              <a:t> </a:t>
            </a:r>
            <a:r>
              <a:rPr sz="3200" spc="-150" dirty="0" err="1" smtClean="0">
                <a:latin typeface="+mn-lt"/>
              </a:rPr>
              <a:t>für</a:t>
            </a:r>
            <a:r>
              <a:rPr lang="de-DE" sz="3200" spc="-150" dirty="0" smtClean="0">
                <a:latin typeface="+mn-lt"/>
              </a:rPr>
              <a:t> </a:t>
            </a:r>
            <a:r>
              <a:rPr sz="3200" spc="-150" dirty="0" err="1" smtClean="0">
                <a:latin typeface="+mn-lt"/>
              </a:rPr>
              <a:t>Migranten</a:t>
            </a:r>
            <a:endParaRPr sz="3200" spc="-15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3802" y="4026697"/>
            <a:ext cx="6153197" cy="446004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algn="ctr">
              <a:spcBef>
                <a:spcPts val="118"/>
              </a:spcBef>
            </a:pPr>
            <a:r>
              <a:rPr sz="2800" spc="-150" dirty="0">
                <a:cs typeface="Trebuchet MS"/>
              </a:rPr>
              <a:t>Folgen der UN Deklaration vom 19. Sept. 2016</a:t>
            </a:r>
          </a:p>
        </p:txBody>
      </p:sp>
    </p:spTree>
    <p:extLst>
      <p:ext uri="{BB962C8B-B14F-4D97-AF65-F5344CB8AC3E}">
        <p14:creationId xmlns:p14="http://schemas.microsoft.com/office/powerpoint/2010/main" val="253277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2588</Words>
  <Application>Microsoft Office PowerPoint</Application>
  <PresentationFormat>Breitbild</PresentationFormat>
  <Paragraphs>287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Global Compact for Migration Der Globale Pakt für Migranten</vt:lpstr>
      <vt:lpstr>Ziele des Global Compact of Migration</vt:lpstr>
      <vt:lpstr>Zeitplan Global Compact of Migration</vt:lpstr>
      <vt:lpstr>Erste Verwerfungen 1</vt:lpstr>
      <vt:lpstr>Erste Verwerfungen 2</vt:lpstr>
      <vt:lpstr>Einbezug nationaler Parlamente</vt:lpstr>
      <vt:lpstr>Einbezug der nationalen Parlamente (2)</vt:lpstr>
      <vt:lpstr>Treiber des Global Compact on Migration</vt:lpstr>
      <vt:lpstr>Reaktionen 1</vt:lpstr>
      <vt:lpstr>Reaktionen 2</vt:lpstr>
      <vt:lpstr>Rolle des Weltwirtschaftsforums (World Economic Forum-WEF)</vt:lpstr>
      <vt:lpstr>WEF: Der "Business Case" für die Migration</vt:lpstr>
      <vt:lpstr>WEF: Der "Business Case" für die Migration (2)</vt:lpstr>
      <vt:lpstr>WEF: Der „Business Case" für Migration (3)</vt:lpstr>
      <vt:lpstr>Die Rolle des IOM und der UNHCR</vt:lpstr>
      <vt:lpstr>Beispiel für Reaktionen: Der Europarat</vt:lpstr>
      <vt:lpstr>Nachfrage bei wissenschaftlichen Dienst des Bundestags u.a. zu rechtlich verbindlichen Festlegungen des GCoM</vt:lpstr>
      <vt:lpstr>Nachfrage bei wissenschaftlichen Dienst des Bundestags u.a. zu rechtlich verbindlichen Festlegungen des GCoM</vt:lpstr>
      <vt:lpstr>Kleine Anfragen zu  GCoM</vt:lpstr>
      <vt:lpstr>Kleine Anfragen zu GCoM</vt:lpstr>
      <vt:lpstr>Das Abstimmungsverhalten der CSU-Mitglieder des Europaparlaments</vt:lpstr>
      <vt:lpstr>PowerPoint-Präsentation</vt:lpstr>
      <vt:lpstr>PowerPoint-Präsentation</vt:lpstr>
      <vt:lpstr>PowerPoint-Präsentation</vt:lpstr>
    </vt:vector>
  </TitlesOfParts>
  <Company>Deutscher Bundestag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Rast</dc:creator>
  <cp:lastModifiedBy>Rast</cp:lastModifiedBy>
  <cp:revision>163</cp:revision>
  <dcterms:created xsi:type="dcterms:W3CDTF">2017-11-13T15:41:47Z</dcterms:created>
  <dcterms:modified xsi:type="dcterms:W3CDTF">2018-04-18T10:54:32Z</dcterms:modified>
</cp:coreProperties>
</file>