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8" r:id="rId5"/>
    <p:sldId id="265" r:id="rId6"/>
    <p:sldId id="277" r:id="rId7"/>
    <p:sldId id="274" r:id="rId8"/>
    <p:sldId id="275" r:id="rId9"/>
    <p:sldId id="266" r:id="rId10"/>
    <p:sldId id="270" r:id="rId11"/>
    <p:sldId id="267" r:id="rId12"/>
    <p:sldId id="271" r:id="rId13"/>
    <p:sldId id="269" r:id="rId14"/>
    <p:sldId id="272" r:id="rId15"/>
    <p:sldId id="273" r:id="rId16"/>
    <p:sldId id="258" r:id="rId17"/>
    <p:sldId id="259" r:id="rId18"/>
    <p:sldId id="276" r:id="rId19"/>
    <p:sldId id="278" r:id="rId20"/>
    <p:sldId id="261" r:id="rId21"/>
    <p:sldId id="279" r:id="rId22"/>
    <p:sldId id="280" r:id="rId23"/>
    <p:sldId id="262" r:id="rId24"/>
    <p:sldId id="263" r:id="rId25"/>
    <p:sldId id="264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Oberbayern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8.6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Mittelfranken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9.5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Unterfranken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Bayern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Oberfranken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Tabelle1!$F$2</c:f>
              <c:numCache>
                <c:formatCode>General</c:formatCode>
                <c:ptCount val="1"/>
                <c:pt idx="0">
                  <c:v>11.2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Schwaben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Tabelle1!$G$2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Oberpfalz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Tabelle1!$H$2</c:f>
              <c:numCache>
                <c:formatCode>General</c:formatCode>
                <c:ptCount val="1"/>
                <c:pt idx="0">
                  <c:v>12.3</c:v>
                </c:pt>
              </c:numCache>
            </c:numRef>
          </c:val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Niederbayern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Tabelle1!$I$2</c:f>
              <c:numCache>
                <c:formatCode>General</c:formatCode>
                <c:ptCount val="1"/>
                <c:pt idx="0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612608"/>
        <c:axId val="330616920"/>
      </c:barChart>
      <c:catAx>
        <c:axId val="3306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616920"/>
        <c:crosses val="autoZero"/>
        <c:auto val="1"/>
        <c:lblAlgn val="ctr"/>
        <c:lblOffset val="100"/>
        <c:noMultiLvlLbl val="0"/>
      </c:catAx>
      <c:valAx>
        <c:axId val="33061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6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8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91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78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8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10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69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9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21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7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53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1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1B042-231B-4E4C-93E5-30B2FC964331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8956-C59B-4AA1-BDEC-CCF7468A6E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19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Nachlese Wahlkampf 2018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79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310606"/>
            <a:ext cx="6934200" cy="3381375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10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2" y="2215356"/>
            <a:ext cx="7115175" cy="3571875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3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148681"/>
            <a:ext cx="7105650" cy="3705225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81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2058194"/>
            <a:ext cx="7419975" cy="3886200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29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120106"/>
            <a:ext cx="7391400" cy="376237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75" y="6064989"/>
            <a:ext cx="243251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1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2077244"/>
            <a:ext cx="7277100" cy="38481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55" y="6064990"/>
            <a:ext cx="243251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Entwicklung der Wahlumfragen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96" y="1356418"/>
            <a:ext cx="5194172" cy="5194172"/>
          </a:xfrm>
        </p:spPr>
      </p:pic>
      <p:sp>
        <p:nvSpPr>
          <p:cNvPr id="11" name="Textfeld 10"/>
          <p:cNvSpPr txBox="1"/>
          <p:nvPr/>
        </p:nvSpPr>
        <p:spPr>
          <a:xfrm>
            <a:off x="511278" y="6231446"/>
            <a:ext cx="217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Wahlrecht.de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01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Faktor Freie Wähler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04" y="2064774"/>
            <a:ext cx="7344698" cy="16813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04" y="3929063"/>
            <a:ext cx="7334250" cy="22479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21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2139156"/>
            <a:ext cx="7219950" cy="3724275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636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2139156"/>
            <a:ext cx="7134225" cy="3724275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5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59" y="266676"/>
            <a:ext cx="9734403" cy="6311104"/>
          </a:xfrm>
        </p:spPr>
      </p:pic>
      <p:sp>
        <p:nvSpPr>
          <p:cNvPr id="5" name="Textfeld 4"/>
          <p:cNvSpPr txBox="1"/>
          <p:nvPr/>
        </p:nvSpPr>
        <p:spPr>
          <a:xfrm>
            <a:off x="216311" y="6454670"/>
            <a:ext cx="2419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Quelle: bayerisches Landesamt für Statistik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2078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Wahl-kampf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95" y="4467558"/>
            <a:ext cx="6134100" cy="1171575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95" y="2346420"/>
            <a:ext cx="7940010" cy="146540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125995" y="1977088"/>
            <a:ext cx="191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Spiegel 11.10.: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25995" y="4181158"/>
            <a:ext cx="241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Nordbayerischer Kurier: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33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Zeitschiene am Beispiel der Plakate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10.06. LPT</a:t>
            </a:r>
          </a:p>
          <a:p>
            <a:r>
              <a:rPr lang="de-DE" dirty="0" smtClean="0"/>
              <a:t>aus 2 Wochen Programmerstellung werden knapp 4 Wochen</a:t>
            </a:r>
          </a:p>
          <a:p>
            <a:r>
              <a:rPr lang="de-DE" dirty="0" smtClean="0"/>
              <a:t>Anfang Juli in wenigen Tagen Finalisierung der Designs und Vorstellung im </a:t>
            </a:r>
            <a:r>
              <a:rPr lang="de-DE" dirty="0" err="1" smtClean="0"/>
              <a:t>LaVo</a:t>
            </a:r>
            <a:endParaRPr lang="de-DE" dirty="0" smtClean="0"/>
          </a:p>
          <a:p>
            <a:r>
              <a:rPr lang="de-DE" dirty="0" smtClean="0"/>
              <a:t>wenige Tage Abstimmung und Feedback  </a:t>
            </a:r>
          </a:p>
          <a:p>
            <a:r>
              <a:rPr lang="de-DE" dirty="0" smtClean="0"/>
              <a:t>1 Tag Erstellung finale Designs</a:t>
            </a:r>
          </a:p>
          <a:p>
            <a:r>
              <a:rPr lang="de-DE" dirty="0" smtClean="0"/>
              <a:t>1,5 Wochen Bestellung</a:t>
            </a:r>
          </a:p>
          <a:p>
            <a:r>
              <a:rPr lang="de-DE" dirty="0" smtClean="0"/>
              <a:t>Beschleunigung Druck durch </a:t>
            </a:r>
            <a:r>
              <a:rPr lang="de-DE" dirty="0" err="1" smtClean="0"/>
              <a:t>LaVo</a:t>
            </a:r>
            <a:r>
              <a:rPr lang="de-DE" dirty="0" smtClean="0"/>
              <a:t> durch Übermengen</a:t>
            </a:r>
          </a:p>
          <a:p>
            <a:r>
              <a:rPr lang="de-DE" dirty="0" smtClean="0"/>
              <a:t>Druck Rund um die Uhr um Plakate rechtzeitig fertig zu stellen </a:t>
            </a:r>
          </a:p>
          <a:p>
            <a:r>
              <a:rPr lang="de-DE" dirty="0" smtClean="0"/>
              <a:t>teils sehr knappe aber noch fristgerechte Auslieferung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83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Oft auf allen Ebenen nicht optimal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Dienstleister Großflächen unterschätzt Bayern</a:t>
            </a:r>
          </a:p>
          <a:p>
            <a:r>
              <a:rPr lang="de-DE" dirty="0" smtClean="0"/>
              <a:t>Kreise melden Standorte im Wald </a:t>
            </a:r>
          </a:p>
          <a:p>
            <a:r>
              <a:rPr lang="de-DE" dirty="0" smtClean="0"/>
              <a:t>Nicht genehmigte aufgestellte Flächen müssen wieder abgebaut werden</a:t>
            </a:r>
          </a:p>
          <a:p>
            <a:r>
              <a:rPr lang="de-DE" dirty="0" smtClean="0"/>
              <a:t>aber auch flexible kurzfristig koordinierte Zusammenarbeit mit Kandidaten vor Ort möglich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663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negative         Faktoren          positive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0687"/>
            <a:ext cx="4805516" cy="448627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Chemnitz-Knick 	</a:t>
            </a:r>
          </a:p>
          <a:p>
            <a:r>
              <a:rPr lang="de-DE" dirty="0" smtClean="0"/>
              <a:t>Freie Wähler</a:t>
            </a:r>
          </a:p>
          <a:p>
            <a:r>
              <a:rPr lang="de-DE" dirty="0" smtClean="0"/>
              <a:t>Wahlrecht</a:t>
            </a:r>
          </a:p>
          <a:p>
            <a:r>
              <a:rPr lang="de-DE" dirty="0" smtClean="0"/>
              <a:t>interner Wahlkampf</a:t>
            </a:r>
          </a:p>
          <a:p>
            <a:r>
              <a:rPr lang="de-DE" dirty="0" smtClean="0"/>
              <a:t>dezentraler Wahlkampf</a:t>
            </a:r>
          </a:p>
          <a:p>
            <a:r>
              <a:rPr lang="de-DE" dirty="0" smtClean="0"/>
              <a:t>kurzfristig und improvisiert</a:t>
            </a:r>
          </a:p>
          <a:p>
            <a:r>
              <a:rPr lang="de-DE" dirty="0" smtClean="0"/>
              <a:t>unbekannte Kandidaten</a:t>
            </a:r>
          </a:p>
          <a:p>
            <a:r>
              <a:rPr lang="de-DE" dirty="0" smtClean="0"/>
              <a:t>Angst vor linker Regierung</a:t>
            </a:r>
          </a:p>
          <a:p>
            <a:r>
              <a:rPr lang="de-DE" dirty="0" smtClean="0"/>
              <a:t>Fokus vieler Wähler auf Landesthemen</a:t>
            </a:r>
          </a:p>
          <a:p>
            <a:r>
              <a:rPr lang="de-DE" dirty="0" smtClean="0"/>
              <a:t>starke Wirtschaftslage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548284" y="1825625"/>
            <a:ext cx="4805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hohes Engagement vieler Mitglieder	</a:t>
            </a:r>
          </a:p>
          <a:p>
            <a:r>
              <a:rPr lang="de-DE" dirty="0" smtClean="0"/>
              <a:t>große Präsenz in Medien und Wahlkampf um die AfD</a:t>
            </a:r>
          </a:p>
          <a:p>
            <a:r>
              <a:rPr lang="de-DE" dirty="0" smtClean="0"/>
              <a:t>Wahrnehmung mit Kompetenz in Justiz und Innenpolitik</a:t>
            </a:r>
          </a:p>
          <a:p>
            <a:r>
              <a:rPr lang="de-DE" dirty="0" smtClean="0"/>
              <a:t>Mitgliederpakete</a:t>
            </a:r>
          </a:p>
          <a:p>
            <a:r>
              <a:rPr lang="de-DE" dirty="0" smtClean="0"/>
              <a:t>flächendeckende Präsenz</a:t>
            </a:r>
          </a:p>
          <a:p>
            <a:r>
              <a:rPr lang="de-DE" dirty="0" smtClean="0"/>
              <a:t>Unterstützung aus ganz Deutschland</a:t>
            </a:r>
          </a:p>
          <a:p>
            <a:r>
              <a:rPr lang="de-DE" dirty="0" smtClean="0"/>
              <a:t>Denkzettel zu wichtigen Themen</a:t>
            </a:r>
          </a:p>
          <a:p>
            <a:r>
              <a:rPr lang="de-DE" dirty="0" smtClean="0"/>
              <a:t>Imagevideos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4719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Aufgaben auf Landesebene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deutlich früher Wahl vorbereiten, langfristige solide Planung mit mehr Einbezug der Kreise und Bezirke, um auch dort eine langfristige Vorbereitung sicherzustellen</a:t>
            </a:r>
          </a:p>
          <a:p>
            <a:r>
              <a:rPr lang="de-DE" dirty="0" smtClean="0"/>
              <a:t>mehr zentralisieren</a:t>
            </a:r>
          </a:p>
          <a:p>
            <a:r>
              <a:rPr lang="de-DE" dirty="0" smtClean="0"/>
              <a:t>Regelungen finden, um Wahlkampf gegeneinander zu verhindern</a:t>
            </a:r>
          </a:p>
          <a:p>
            <a:r>
              <a:rPr lang="de-DE" dirty="0" smtClean="0"/>
              <a:t>stärker punkten mit eigenen Themen</a:t>
            </a:r>
          </a:p>
          <a:p>
            <a:r>
              <a:rPr lang="de-DE" dirty="0" smtClean="0"/>
              <a:t>Unterstützung durch Hilfestellung zur Kommunalwahl, um uns bayernweit noch mehr zu verankern und bekannt zu machen</a:t>
            </a:r>
          </a:p>
          <a:p>
            <a:r>
              <a:rPr lang="de-DE" dirty="0" smtClean="0"/>
              <a:t>Zusammenhalt stärken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66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Kreis-/Bezirksebene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Vorbereitung der Kommunalwahl jetzt beginnen</a:t>
            </a:r>
          </a:p>
          <a:p>
            <a:r>
              <a:rPr lang="de-DE" dirty="0" smtClean="0"/>
              <a:t>Gespräch mit jenen, die internen Wahlkampf betrieben haben</a:t>
            </a:r>
          </a:p>
          <a:p>
            <a:r>
              <a:rPr lang="de-DE" dirty="0" smtClean="0"/>
              <a:t>Wahl auswerten, Wählerschichten und Themen vor Ort analysieren und daraus Wahlstrategie entwickeln</a:t>
            </a:r>
          </a:p>
          <a:p>
            <a:r>
              <a:rPr lang="de-DE" dirty="0" smtClean="0"/>
              <a:t>Unterschiedliche Wählerschichten unterschiedlich ansprechen</a:t>
            </a:r>
          </a:p>
          <a:p>
            <a:r>
              <a:rPr lang="de-DE" dirty="0" smtClean="0"/>
              <a:t>Zusammenhalt stärken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802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Ergebnisse der Wahlkreise</a:t>
            </a:r>
            <a:endParaRPr lang="de-DE" dirty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0897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44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2058194"/>
            <a:ext cx="7458075" cy="3886200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56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2139156"/>
            <a:ext cx="7439025" cy="3724275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5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34406"/>
            <a:ext cx="7315200" cy="3533775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04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124869"/>
            <a:ext cx="7391400" cy="3752850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08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2167731"/>
            <a:ext cx="7210425" cy="3667125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73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2310606"/>
            <a:ext cx="7038975" cy="3381375"/>
          </a:xfrm>
        </p:spPr>
      </p:pic>
      <p:sp>
        <p:nvSpPr>
          <p:cNvPr id="5" name="Textfeld 4"/>
          <p:cNvSpPr txBox="1"/>
          <p:nvPr/>
        </p:nvSpPr>
        <p:spPr>
          <a:xfrm>
            <a:off x="511278" y="6231446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Infratest </a:t>
            </a:r>
            <a:r>
              <a:rPr lang="de-DE" dirty="0" err="1" smtClean="0"/>
              <a:t>dimap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97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Breitbild</PresentationFormat>
  <Paragraphs>70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Nachlese Wahlkampf 2018</vt:lpstr>
      <vt:lpstr>PowerPoint-Präsentation</vt:lpstr>
      <vt:lpstr>Ergebnisse der Wahlkreise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Entwicklung der Wahlumfragen</vt:lpstr>
      <vt:lpstr>Faktor Freie Wähler</vt:lpstr>
      <vt:lpstr>PowerPoint-Präsentation</vt:lpstr>
      <vt:lpstr>PowerPoint-Präsentation</vt:lpstr>
      <vt:lpstr>Wahl-kampf</vt:lpstr>
      <vt:lpstr>Zeitschiene am Beispiel der Plakate</vt:lpstr>
      <vt:lpstr>Oft auf allen Ebenen nicht optimal</vt:lpstr>
      <vt:lpstr>negative         Faktoren          positive</vt:lpstr>
      <vt:lpstr>Aufgaben auf Landesebene</vt:lpstr>
      <vt:lpstr>Kreis-/Bezirksebene</vt:lpstr>
    </vt:vector>
  </TitlesOfParts>
  <Company>Deutscher Bundestag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Nachlese Wahlkampf 2018</dc:title>
  <dc:creator>Sichert Martin MdB-Intern</dc:creator>
  <cp:lastModifiedBy>Sichert Martin MdB-Intern</cp:lastModifiedBy>
  <cp:revision>23</cp:revision>
  <dcterms:created xsi:type="dcterms:W3CDTF">2018-11-20T18:20:57Z</dcterms:created>
  <dcterms:modified xsi:type="dcterms:W3CDTF">2018-11-27T12:21:35Z</dcterms:modified>
</cp:coreProperties>
</file>